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9"/>
  </p:notesMasterIdLst>
  <p:handoutMasterIdLst>
    <p:handoutMasterId r:id="rId10"/>
  </p:handoutMasterIdLst>
  <p:sldIdLst>
    <p:sldId id="303" r:id="rId5"/>
    <p:sldId id="789" r:id="rId6"/>
    <p:sldId id="791" r:id="rId7"/>
    <p:sldId id="794" r:id="rId8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FF33CC"/>
    <a:srgbClr val="FF6699"/>
    <a:srgbClr val="FF99FF"/>
    <a:srgbClr val="62A14D"/>
    <a:srgbClr val="000000"/>
    <a:srgbClr val="C6D254"/>
    <a:srgbClr val="B1D254"/>
    <a:srgbClr val="72AF2F"/>
    <a:srgbClr val="5C88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E3BFC62-AEC6-4937-AF12-362AD02283E4}" v="2" dt="2022-01-17T17:01:11.741"/>
  </p1510:revLst>
</p1510:revInfo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502" autoAdjust="0"/>
    <p:restoredTop sz="94625" autoAdjust="0"/>
  </p:normalViewPr>
  <p:slideViewPr>
    <p:cSldViewPr snapToGrid="0">
      <p:cViewPr varScale="1">
        <p:scale>
          <a:sx n="115" d="100"/>
          <a:sy n="115" d="100"/>
        </p:scale>
        <p:origin x="1788" y="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4" d="100"/>
          <a:sy n="54" d="100"/>
        </p:scale>
        <p:origin x="2530" y="5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commentAuthors" Target="commentAuthors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1/28/2022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1/28/2022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WG2 Meeting #149E</a:t>
            </a:r>
          </a:p>
          <a:p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Electronic meeting, 14 – 25 February</a:t>
            </a:r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 2022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WG2#149E</a:t>
            </a:r>
            <a:r>
              <a:rPr lang="en-GB" altLang="de-DE" sz="1200" baseline="0" dirty="0">
                <a:solidFill>
                  <a:schemeClr val="bg1"/>
                </a:solidFill>
              </a:rPr>
              <a:t> Electronic meeting, 14 – 25 February, 2022</a:t>
            </a:r>
            <a:endParaRPr lang="en-GB" altLang="ko-KR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2021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Specs/archive/23_series/23.700-08/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76518" y="2194370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altLang="zh-CN" b="1" dirty="0" err="1"/>
              <a:t>FS_Ranging_SL</a:t>
            </a:r>
            <a:r>
              <a:rPr lang="en-US" altLang="de-DE" sz="3600" b="1" dirty="0" smtClean="0"/>
              <a:t> </a:t>
            </a:r>
            <a:r>
              <a:rPr lang="en-US" altLang="de-DE" sz="3600" b="1" dirty="0"/>
              <a:t>Status </a:t>
            </a:r>
            <a:r>
              <a:rPr lang="en-GB" altLang="zh-CN" sz="3600" b="1" dirty="0"/>
              <a:t>Report</a:t>
            </a:r>
            <a:endParaRPr lang="en-GB" sz="24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1800" dirty="0"/>
              <a:t/>
            </a:r>
            <a:br>
              <a:rPr lang="en-US" altLang="en-US" sz="1800" dirty="0"/>
            </a:br>
            <a:r>
              <a:rPr lang="en-US" altLang="en-US" sz="1800" dirty="0" smtClean="0">
                <a:latin typeface="Arial" panose="020B0604020202020204" pitchFamily="34" charset="0"/>
              </a:rPr>
              <a:t>Xiaomi</a:t>
            </a: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226232" y="382385"/>
            <a:ext cx="123028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 dirty="0" smtClean="0"/>
              <a:t>S2-2201107</a:t>
            </a:r>
            <a:endParaRPr lang="zh-CN" altLang="en-US" sz="1400" b="1" dirty="0"/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675167"/>
          </a:xfrm>
        </p:spPr>
        <p:txBody>
          <a:bodyPr/>
          <a:lstStyle/>
          <a:p>
            <a:r>
              <a:rPr lang="en-GB" altLang="zh-CN" sz="2800" b="1" dirty="0"/>
              <a:t>FS_Ranging_SL</a:t>
            </a:r>
            <a:r>
              <a:rPr lang="en-US" altLang="de-DE" sz="2800" b="1" dirty="0"/>
              <a:t> status after SA2#149E (1/2)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15D28A3F-B4FD-414F-9637-F7C890005039}"/>
              </a:ext>
            </a:extLst>
          </p:cNvPr>
          <p:cNvSpPr txBox="1">
            <a:spLocks/>
          </p:cNvSpPr>
          <p:nvPr/>
        </p:nvSpPr>
        <p:spPr>
          <a:xfrm>
            <a:off x="230594" y="2471056"/>
            <a:ext cx="8695692" cy="3781697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The latest TR </a:t>
            </a:r>
            <a:r>
              <a:rPr lang="en-US" altLang="de-DE" sz="1200" kern="0" dirty="0" smtClean="0"/>
              <a:t>23.700-86 </a:t>
            </a:r>
            <a:r>
              <a:rPr lang="en-US" altLang="de-DE" sz="1200" kern="0" dirty="0"/>
              <a:t>is available </a:t>
            </a:r>
            <a:r>
              <a:rPr lang="en-US" altLang="de-DE" sz="1200" kern="0" dirty="0">
                <a:hlinkClick r:id="rId3"/>
              </a:rPr>
              <a:t>here</a:t>
            </a:r>
            <a:r>
              <a:rPr lang="en-US" altLang="de-DE" sz="1200" kern="0" dirty="0"/>
              <a:t>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Total TUs requested for Study Phase is </a:t>
            </a:r>
            <a:r>
              <a:rPr lang="en-US" altLang="de-DE" sz="1200" kern="0" dirty="0" smtClean="0"/>
              <a:t>3.5 </a:t>
            </a:r>
            <a:r>
              <a:rPr lang="en-US" altLang="de-DE" sz="1200" kern="0" dirty="0"/>
              <a:t>TUs, and 2</a:t>
            </a:r>
            <a:r>
              <a:rPr lang="en-US" altLang="de-DE" sz="1200" kern="0" dirty="0" smtClean="0"/>
              <a:t> </a:t>
            </a:r>
            <a:r>
              <a:rPr lang="en-US" altLang="de-DE" sz="1200" kern="0" dirty="0"/>
              <a:t>TUs are remaining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…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Related to Key Issue 1: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…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de-DE" sz="12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kern="0" dirty="0"/>
              <a:t>Next Steps</a:t>
            </a:r>
            <a:r>
              <a:rPr lang="en-US" altLang="zh-CN" sz="1200" kern="0" dirty="0"/>
              <a:t>: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2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Related to Key Issue 2: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…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de-DE" sz="12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kern="0" dirty="0"/>
              <a:t>Next Steps</a:t>
            </a:r>
            <a:r>
              <a:rPr lang="en-US" altLang="zh-CN" sz="1200" kern="0" dirty="0"/>
              <a:t>: 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n-US" altLang="zh-CN" sz="16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Related to Key Issue 3: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…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de-DE" sz="12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kern="0" dirty="0"/>
              <a:t>Next Steps</a:t>
            </a:r>
            <a:r>
              <a:rPr lang="en-US" altLang="zh-CN" sz="1200" kern="0" dirty="0"/>
              <a:t>: 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n-US" altLang="zh-CN" sz="1600" kern="0" dirty="0"/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:a16="http://schemas.microsoft.com/office/drawing/2014/main" id="{8E7B86D5-0B56-4201-87AC-24C0DDEF5E7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447859535"/>
              </p:ext>
            </p:extLst>
          </p:nvPr>
        </p:nvGraphicFramePr>
        <p:xfrm>
          <a:off x="218574" y="1377122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5830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46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GB" altLang="zh-CN" sz="1400" b="1" i="0" u="none" strike="noStrike" kern="1200" dirty="0" err="1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FS_Ranging_SL</a:t>
                      </a:r>
                      <a:endParaRPr lang="en-US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400" b="1" i="0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Study on Ranging based services and </a:t>
                      </a:r>
                      <a:r>
                        <a:rPr lang="en-GB" altLang="zh-CN" sz="1400" b="1" i="0" u="none" strike="noStrike" kern="1200" dirty="0" err="1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sidelink</a:t>
                      </a:r>
                      <a:r>
                        <a:rPr lang="en-GB" altLang="zh-CN" sz="1400" b="1" i="0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positioning</a:t>
                      </a:r>
                      <a:endParaRPr lang="de-DE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0% &gt; xx%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Sept, 22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SP-211647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55700947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6810" y="0"/>
            <a:ext cx="7247376" cy="813391"/>
          </a:xfrm>
        </p:spPr>
        <p:txBody>
          <a:bodyPr/>
          <a:lstStyle/>
          <a:p>
            <a:r>
              <a:rPr lang="en-GB" altLang="zh-CN" sz="2800" b="1" dirty="0"/>
              <a:t>FS_Ranging_SL</a:t>
            </a:r>
            <a:r>
              <a:rPr lang="en-US" altLang="de-DE" sz="2800" b="1" dirty="0" smtClean="0"/>
              <a:t> </a:t>
            </a:r>
            <a:r>
              <a:rPr lang="en-US" altLang="de-DE" sz="2800" b="1" dirty="0"/>
              <a:t>status after SA2#149E (2/2)</a:t>
            </a:r>
            <a:endParaRPr lang="en-US" dirty="0"/>
          </a:p>
        </p:txBody>
      </p:sp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07639B51-7A60-40FF-963D-02AC48416E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5282" y="1662478"/>
            <a:ext cx="8644418" cy="2953066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en-US" sz="1800" b="1" dirty="0"/>
              <a:t>RAN impacts and dependencies</a:t>
            </a:r>
            <a:r>
              <a:rPr lang="en-US" sz="1800" dirty="0"/>
              <a:t>:</a:t>
            </a:r>
            <a:endParaRPr lang="de-DE" sz="18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400" dirty="0"/>
              <a:t>RAN impacts or dependencies identified for Key Issue ….</a:t>
            </a:r>
            <a:endParaRPr lang="en-US" sz="1400" strike="sngStrike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800" b="1" dirty="0"/>
              <a:t>SA3 dependencies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400" dirty="0"/>
              <a:t>SA3 dependencies related to …</a:t>
            </a:r>
            <a:endParaRPr lang="de-DE" sz="1400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800" b="1" dirty="0"/>
              <a:t>Contentious Issue</a:t>
            </a:r>
            <a:r>
              <a:rPr lang="de-DE" sz="18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400" dirty="0"/>
              <a:t>-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800" b="1" dirty="0"/>
              <a:t>Focus for the Next Meeting (SA2#150E)</a:t>
            </a:r>
            <a:r>
              <a:rPr lang="de-DE" sz="18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400" dirty="0"/>
              <a:t>last e-meeting for any new Key Issue, solutions for all Key Issues </a:t>
            </a:r>
            <a:endParaRPr lang="de-DE" sz="14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800" b="1" dirty="0"/>
              <a:t>Overall Plan</a:t>
            </a:r>
            <a:r>
              <a:rPr lang="en-US" altLang="zh-CN" sz="1800" dirty="0"/>
              <a:t>: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800" b="1" dirty="0" smtClean="0"/>
              <a:t>Risks</a:t>
            </a:r>
            <a:r>
              <a:rPr lang="en-US" altLang="zh-CN" sz="1800" b="1" dirty="0"/>
              <a:t>:</a:t>
            </a:r>
          </a:p>
          <a:p>
            <a:pPr marL="285750" lvl="1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14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4530617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3137" y="101010"/>
            <a:ext cx="6827838" cy="632637"/>
          </a:xfrm>
        </p:spPr>
        <p:txBody>
          <a:bodyPr/>
          <a:lstStyle/>
          <a:p>
            <a:r>
              <a:rPr lang="en-GB" altLang="zh-CN" b="1" dirty="0"/>
              <a:t>FS_Ranging_SL</a:t>
            </a:r>
            <a:r>
              <a:rPr lang="en-US" altLang="de-DE" b="1" dirty="0" smtClean="0"/>
              <a:t> </a:t>
            </a:r>
            <a:r>
              <a:rPr lang="en-US" altLang="de-DE" b="1" dirty="0"/>
              <a:t>status at SA#95e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88DB0DF5-3773-4C51-A7A1-AB98B0519144}"/>
              </a:ext>
            </a:extLst>
          </p:cNvPr>
          <p:cNvSpPr txBox="1">
            <a:spLocks/>
          </p:cNvSpPr>
          <p:nvPr/>
        </p:nvSpPr>
        <p:spPr>
          <a:xfrm>
            <a:off x="294759" y="2436155"/>
            <a:ext cx="8733881" cy="3834016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kern="0" dirty="0"/>
              <a:t>Progress since SA#94-e: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TR Skeleton, TR Scope, Architectural Assumption, Key Issues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sz="1200" kern="0" dirty="0">
              <a:ea typeface="+mn-ea"/>
              <a:cs typeface="+mn-cs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sz="2200" kern="0" dirty="0">
                <a:ea typeface="+mn-ea"/>
                <a:cs typeface="+mn-cs"/>
              </a:rPr>
              <a:t>RAN impacts and dependencies:</a:t>
            </a:r>
            <a:endParaRPr lang="de-DE" sz="2200" kern="0" dirty="0">
              <a:ea typeface="+mn-ea"/>
              <a:cs typeface="+mn-cs"/>
            </a:endParaRP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US" sz="1100" kern="0" dirty="0"/>
              <a:t>RAN impacts identified on </a:t>
            </a:r>
            <a:r>
              <a:rPr lang="en-US" sz="1100" kern="0" dirty="0" err="1"/>
              <a:t>xyz</a:t>
            </a:r>
            <a:endParaRPr lang="en-US" sz="1100" strike="sngStrike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800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kern="0" dirty="0"/>
              <a:t>Continue the study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sz="1200" kern="0" dirty="0"/>
          </a:p>
          <a:p>
            <a:pPr marL="457200" lvl="1" indent="0">
              <a:buFont typeface="Arial" panose="020B0604020202020204" pitchFamily="34" charset="0"/>
              <a:buNone/>
            </a:pPr>
            <a:r>
              <a:rPr lang="en-US" altLang="zh-CN" sz="1200" kern="0" dirty="0"/>
              <a:t> </a:t>
            </a:r>
          </a:p>
        </p:txBody>
      </p:sp>
      <p:graphicFrame>
        <p:nvGraphicFramePr>
          <p:cNvPr id="6" name="Content Placeholder 8">
            <a:extLst>
              <a:ext uri="{FF2B5EF4-FFF2-40B4-BE49-F238E27FC236}">
                <a16:creationId xmlns:a16="http://schemas.microsoft.com/office/drawing/2014/main" id="{B10A562C-532A-4352-8C11-1D756D997BE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429759008"/>
              </p:ext>
            </p:extLst>
          </p:nvPr>
        </p:nvGraphicFramePr>
        <p:xfrm>
          <a:off x="170675" y="1398888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GB" altLang="zh-CN" sz="1400" b="1" i="0" u="none" strike="noStrike" kern="1200" dirty="0" err="1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FS_Ranging_SL</a:t>
                      </a:r>
                      <a:endParaRPr lang="en-US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400" b="1" i="0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Study on Ranging based services and </a:t>
                      </a:r>
                      <a:r>
                        <a:rPr lang="en-GB" altLang="zh-CN" sz="1400" b="1" i="0" u="none" strike="noStrike" kern="1200" dirty="0" err="1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sidelink</a:t>
                      </a:r>
                      <a:r>
                        <a:rPr lang="en-GB" altLang="zh-CN" sz="1400" b="1" i="0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positioning</a:t>
                      </a:r>
                      <a:endParaRPr lang="de-DE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0% &gt; xx%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Sept, 22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SP-211647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46523741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08C6E7E0CB5C40B3C0F55B9E8294C3" ma:contentTypeVersion="6" ma:contentTypeDescription="Create a new document." ma:contentTypeScope="" ma:versionID="08e23bae4a5af0d7c7e055733b027c37">
  <xsd:schema xmlns:xsd="http://www.w3.org/2001/XMLSchema" xmlns:xs="http://www.w3.org/2001/XMLSchema" xmlns:p="http://schemas.microsoft.com/office/2006/metadata/properties" xmlns:ns2="dcc30912-d230-4cc2-b11f-bb5ca2a6b6f5" xmlns:ns3="09cef1fd-e61b-4dbf-b745-21988b13f978" targetNamespace="http://schemas.microsoft.com/office/2006/metadata/properties" ma:root="true" ma:fieldsID="612b51cb82d05804ae60e054f989111e" ns2:_="" ns3:_="">
    <xsd:import namespace="dcc30912-d230-4cc2-b11f-bb5ca2a6b6f5"/>
    <xsd:import namespace="09cef1fd-e61b-4dbf-b745-21988b13f97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c30912-d230-4cc2-b11f-bb5ca2a6b6f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cef1fd-e61b-4dbf-b745-21988b13f97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982E10A3-DB35-414F-83C1-BF5FB8647349}">
  <ds:schemaRefs>
    <ds:schemaRef ds:uri="http://schemas.microsoft.com/office/2006/documentManagement/types"/>
    <ds:schemaRef ds:uri="http://purl.org/dc/elements/1.1/"/>
    <ds:schemaRef ds:uri="dcc30912-d230-4cc2-b11f-bb5ca2a6b6f5"/>
    <ds:schemaRef ds:uri="http://schemas.microsoft.com/office/2006/metadata/properties"/>
    <ds:schemaRef ds:uri="09cef1fd-e61b-4dbf-b745-21988b13f978"/>
    <ds:schemaRef ds:uri="http://purl.org/dc/terms/"/>
    <ds:schemaRef ds:uri="http://schemas.microsoft.com/office/infopath/2007/PartnerControls"/>
    <ds:schemaRef ds:uri="http://schemas.openxmlformats.org/package/2006/metadata/core-properties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3FB747E2-E6AD-4495-A381-6244FA11EF86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FB06B07D-423A-4012-A7AA-33F90EA5F8B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cc30912-d230-4cc2-b11f-bb5ca2a6b6f5"/>
    <ds:schemaRef ds:uri="09cef1fd-e61b-4dbf-b745-21988b13f97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43066</TotalTime>
  <Words>219</Words>
  <Application>Microsoft Office PowerPoint</Application>
  <PresentationFormat>全屏显示(4:3)</PresentationFormat>
  <Paragraphs>64</Paragraphs>
  <Slides>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1" baseType="lpstr">
      <vt:lpstr>Arial </vt:lpstr>
      <vt:lpstr>맑은 고딕</vt:lpstr>
      <vt:lpstr>宋体</vt:lpstr>
      <vt:lpstr>Arial</vt:lpstr>
      <vt:lpstr>Calibri</vt:lpstr>
      <vt:lpstr>Times New Roman</vt:lpstr>
      <vt:lpstr>Office Theme</vt:lpstr>
      <vt:lpstr>FS_Ranging_SL Status Report</vt:lpstr>
      <vt:lpstr>FS_Ranging_SL status after SA2#149E (1/2)</vt:lpstr>
      <vt:lpstr>FS_Ranging_SL status after SA2#149E (2/2)</vt:lpstr>
      <vt:lpstr>FS_Ranging_SL status at SA#95e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mi</cp:lastModifiedBy>
  <cp:revision>1844</cp:revision>
  <dcterms:created xsi:type="dcterms:W3CDTF">2008-08-30T09:32:10Z</dcterms:created>
  <dcterms:modified xsi:type="dcterms:W3CDTF">2022-01-28T16:00:35Z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0x0101003A08C6E7E0CB5C40B3C0F55B9E8294C3</vt:lpwstr>
  </property>
  <property fmtid="{D5CDD505-2E9C-101B-9397-08002B2CF9AE}" pid="13" name="CWM2b1af9d7d32943b4a6156c93e97c7caf">
    <vt:lpwstr>CWMsGmh1IMWLHZz1Unugf6WAQJcmS+M21KyAfhWuiS0qp/i2XDl7aTGb+OOvZJkAzcbZlrBBoav5GyF7OnjPjLt2g==</vt:lpwstr>
  </property>
</Properties>
</file>