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874" r:id="rId3"/>
    <p:sldId id="1102" r:id="rId4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118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4534136" y="6609919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8182" y="319089"/>
            <a:ext cx="6941272" cy="719719"/>
          </a:xfrm>
        </p:spPr>
        <p:txBody>
          <a:bodyPr/>
          <a:lstStyle/>
          <a:p>
            <a:pPr eaLnBrk="1" hangingPunct="1"/>
            <a:r>
              <a:rPr lang="en-US" altLang="en-US" b="1" dirty="0" err="1" smtClean="0"/>
              <a:t>FS_Ranging_SL</a:t>
            </a:r>
            <a:r>
              <a:rPr lang="en-US" altLang="en-US" b="1" dirty="0" smtClean="0"/>
              <a:t> Work Plan</a:t>
            </a:r>
            <a:endParaRPr lang="en-US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-74509" y="2395525"/>
            <a:ext cx="43010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 smtClean="0"/>
              <a:t>TR Skeleton, Scope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/>
              <a:t>Reference &amp; Definition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/>
              <a:t>Architecture requirement &amp; assumptions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/>
              <a:t>Key Issue</a:t>
            </a:r>
          </a:p>
          <a:p>
            <a:pPr algn="r">
              <a:lnSpc>
                <a:spcPct val="150000"/>
              </a:lnSpc>
            </a:pPr>
            <a:r>
              <a:rPr lang="en-US" altLang="zh-CN" dirty="0"/>
              <a:t>S</a:t>
            </a:r>
            <a:r>
              <a:rPr lang="en-US" altLang="zh-CN" dirty="0" smtClean="0"/>
              <a:t>olution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/>
              <a:t>Evaluation &amp; Conclusion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chemeClr val="tx2"/>
                </a:solidFill>
              </a:rPr>
              <a:t>WID Approval</a:t>
            </a:r>
          </a:p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chemeClr val="tx2"/>
                </a:solidFill>
              </a:rPr>
              <a:t>TS Development</a:t>
            </a:r>
            <a:endParaRPr lang="zh-CN" altLang="en-US" dirty="0">
              <a:solidFill>
                <a:schemeClr val="tx2"/>
              </a:solidFill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151083"/>
              </p:ext>
            </p:extLst>
          </p:nvPr>
        </p:nvGraphicFramePr>
        <p:xfrm>
          <a:off x="4226556" y="2076874"/>
          <a:ext cx="9769760" cy="3655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220">
                  <a:extLst>
                    <a:ext uri="{9D8B030D-6E8A-4147-A177-3AD203B41FA5}">
                      <a16:colId xmlns:a16="http://schemas.microsoft.com/office/drawing/2014/main" val="3352592137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3963324647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506020071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3021107556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536704446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781170558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610787209"/>
                    </a:ext>
                  </a:extLst>
                </a:gridCol>
                <a:gridCol w="1221220">
                  <a:extLst>
                    <a:ext uri="{9D8B030D-6E8A-4147-A177-3AD203B41FA5}">
                      <a16:colId xmlns:a16="http://schemas.microsoft.com/office/drawing/2014/main" val="2395244424"/>
                    </a:ext>
                  </a:extLst>
                </a:gridCol>
              </a:tblGrid>
              <a:tr h="406150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13778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012547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2585641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453948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024318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689250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 smtClean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602808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44335744"/>
                  </a:ext>
                </a:extLst>
              </a:tr>
              <a:tr h="406150">
                <a:tc>
                  <a:txBody>
                    <a:bodyPr/>
                    <a:lstStyle/>
                    <a:p>
                      <a:endParaRPr lang="zh-CN" altLang="en-US" sz="2000" b="1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1219133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b="1" kern="12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49754445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907960"/>
              </p:ext>
            </p:extLst>
          </p:nvPr>
        </p:nvGraphicFramePr>
        <p:xfrm>
          <a:off x="330499" y="1892605"/>
          <a:ext cx="13665817" cy="579663"/>
        </p:xfrm>
        <a:graphic>
          <a:graphicData uri="http://schemas.openxmlformats.org/drawingml/2006/table">
            <a:tbl>
              <a:tblPr/>
              <a:tblGrid>
                <a:gridCol w="1101284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930416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1202266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1210734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1227666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1210733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1228584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9322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932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932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FS_Ranging_SL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2002"/>
                  </a:ext>
                </a:extLst>
              </a:tr>
            </a:tbl>
          </a:graphicData>
        </a:graphic>
      </p:graphicFrame>
      <p:sp>
        <p:nvSpPr>
          <p:cNvPr id="22" name="矩形标注 21"/>
          <p:cNvSpPr/>
          <p:nvPr/>
        </p:nvSpPr>
        <p:spPr bwMode="auto">
          <a:xfrm>
            <a:off x="7797800" y="1168400"/>
            <a:ext cx="922867" cy="541867"/>
          </a:xfrm>
          <a:prstGeom prst="wedgeRectCallout">
            <a:avLst>
              <a:gd name="adj1" fmla="val 90176"/>
              <a:gd name="adj2" fmla="val 79688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 for information @</a:t>
            </a:r>
            <a:r>
              <a:rPr kumimoji="0" lang="en-US" altLang="zh-CN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SA#97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矩形标注 24"/>
          <p:cNvSpPr/>
          <p:nvPr/>
        </p:nvSpPr>
        <p:spPr bwMode="auto">
          <a:xfrm>
            <a:off x="9922934" y="1168400"/>
            <a:ext cx="1220188" cy="541866"/>
          </a:xfrm>
          <a:prstGeom prst="wedgeRectCallout">
            <a:avLst>
              <a:gd name="adj1" fmla="val 83931"/>
              <a:gd name="adj2" fmla="val 82813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 for approval &amp; WID for approval @</a:t>
            </a:r>
            <a:r>
              <a:rPr kumimoji="0" lang="en-US" altLang="zh-CN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SA#98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矩形标注 25"/>
          <p:cNvSpPr/>
          <p:nvPr/>
        </p:nvSpPr>
        <p:spPr bwMode="auto">
          <a:xfrm>
            <a:off x="12776199" y="1168400"/>
            <a:ext cx="889989" cy="541866"/>
          </a:xfrm>
          <a:prstGeom prst="wedgeRectCallout">
            <a:avLst>
              <a:gd name="adj1" fmla="val 85297"/>
              <a:gd name="adj2" fmla="val 7968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WID completion @</a:t>
            </a:r>
            <a:r>
              <a:rPr kumimoji="0" lang="en-US" altLang="zh-CN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SA#99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27254" y="5916493"/>
            <a:ext cx="5517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FFC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sz="1600" dirty="0" smtClean="0">
                <a:sym typeface="Wingdings" panose="05000000000000000000" pitchFamily="2" charset="2"/>
              </a:rPr>
              <a:t>Contributions are conditionally handled &amp; approved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1E9657"/>
                </a:solidFill>
                <a:sym typeface="Wingdings" panose="05000000000000000000" pitchFamily="2" charset="2"/>
              </a:rPr>
              <a:t></a:t>
            </a:r>
            <a:r>
              <a:rPr lang="en-US" altLang="zh-CN" sz="1600" dirty="0" smtClean="0">
                <a:sym typeface="Wingdings" panose="05000000000000000000" pitchFamily="2" charset="2"/>
              </a:rPr>
              <a:t> Contributions are handled and approved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  <a:r>
              <a:rPr lang="en-US" altLang="zh-CN" sz="1600" dirty="0" smtClean="0">
                <a:sym typeface="Wingdings" panose="05000000000000000000" pitchFamily="2" charset="2"/>
              </a:rPr>
              <a:t>Last chance for new proposal to be handled and approved</a:t>
            </a:r>
            <a:endParaRPr lang="zh-CN" altLang="en-US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11997760" y="372170"/>
            <a:ext cx="2446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S2-2201106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60284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890" y="45279"/>
            <a:ext cx="8579104" cy="1143000"/>
          </a:xfrm>
        </p:spPr>
        <p:txBody>
          <a:bodyPr wrap="square" anchor="ctr">
            <a:normAutofit/>
          </a:bodyPr>
          <a:lstStyle/>
          <a:p>
            <a:r>
              <a:rPr lang="en-US" dirty="0" smtClean="0"/>
              <a:t>Notes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58" y="770498"/>
            <a:ext cx="13487400" cy="5679755"/>
          </a:xfrm>
        </p:spPr>
        <p:txBody>
          <a:bodyPr/>
          <a:lstStyle/>
          <a:p>
            <a:r>
              <a:rPr lang="en-US" altLang="zh-CN" sz="1800" dirty="0"/>
              <a:t>TR Skeleton, </a:t>
            </a:r>
            <a:r>
              <a:rPr lang="en-US" altLang="zh-CN" sz="1800" dirty="0" smtClean="0"/>
              <a:t>Scope</a:t>
            </a:r>
          </a:p>
          <a:p>
            <a:pPr lvl="1"/>
            <a:r>
              <a:rPr lang="en-US" altLang="zh-CN" sz="1400" dirty="0" smtClean="0"/>
              <a:t>completed at SA2#149e</a:t>
            </a:r>
            <a:endParaRPr lang="en-US" altLang="zh-CN" sz="1400" dirty="0"/>
          </a:p>
          <a:p>
            <a:r>
              <a:rPr lang="en-US" altLang="zh-CN" sz="1800" dirty="0"/>
              <a:t>Reference &amp; </a:t>
            </a:r>
            <a:r>
              <a:rPr lang="en-US" altLang="zh-CN" sz="1800" dirty="0" smtClean="0"/>
              <a:t>Definition</a:t>
            </a:r>
          </a:p>
          <a:p>
            <a:pPr lvl="1"/>
            <a:r>
              <a:rPr lang="en-US" altLang="zh-CN" sz="1400" dirty="0" smtClean="0"/>
              <a:t>the </a:t>
            </a:r>
            <a:r>
              <a:rPr lang="en-US" altLang="zh-CN" sz="1400" dirty="0"/>
              <a:t>work </a:t>
            </a:r>
            <a:r>
              <a:rPr lang="en-US" altLang="zh-CN" sz="1400" dirty="0" smtClean="0"/>
              <a:t>starts from SA2#149e, and can be further updated along with the KI and solution input</a:t>
            </a:r>
            <a:endParaRPr lang="en-US" altLang="zh-CN" sz="1400" dirty="0"/>
          </a:p>
          <a:p>
            <a:r>
              <a:rPr lang="en-US" altLang="zh-CN" sz="1800" dirty="0"/>
              <a:t>Architecture requirement &amp; </a:t>
            </a:r>
            <a:r>
              <a:rPr lang="en-US" altLang="zh-CN" sz="1800" dirty="0" smtClean="0"/>
              <a:t>assumptions</a:t>
            </a:r>
          </a:p>
          <a:p>
            <a:pPr lvl="1"/>
            <a:r>
              <a:rPr lang="en-US" altLang="zh-CN" sz="1400" dirty="0"/>
              <a:t>the work starts from SA2#149e, and can be further updated </a:t>
            </a:r>
            <a:r>
              <a:rPr lang="en-US" altLang="zh-CN" sz="1400" dirty="0" smtClean="0"/>
              <a:t>at SA2#150e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To </a:t>
            </a:r>
            <a:r>
              <a:rPr lang="en-US" altLang="zh-CN" sz="1400" dirty="0"/>
              <a:t>avoid </a:t>
            </a:r>
            <a:r>
              <a:rPr lang="en-US" altLang="zh-CN" sz="1400" dirty="0" smtClean="0"/>
              <a:t>any fundamental change than may impact solution development, evaluation and conclusion, only minor change or editorial change is accepted </a:t>
            </a:r>
            <a:r>
              <a:rPr lang="en-US" altLang="zh-CN" sz="1400" dirty="0"/>
              <a:t>after </a:t>
            </a:r>
            <a:r>
              <a:rPr lang="en-US" altLang="zh-CN" sz="1400" dirty="0" smtClean="0"/>
              <a:t>SA2#150e</a:t>
            </a:r>
            <a:endParaRPr lang="en-US" altLang="zh-CN" sz="1400" dirty="0"/>
          </a:p>
          <a:p>
            <a:r>
              <a:rPr lang="en-US" altLang="zh-CN" sz="1800" dirty="0"/>
              <a:t>Key </a:t>
            </a:r>
            <a:r>
              <a:rPr lang="en-US" altLang="zh-CN" sz="1800" dirty="0" smtClean="0"/>
              <a:t>Issue</a:t>
            </a:r>
          </a:p>
          <a:p>
            <a:pPr lvl="1"/>
            <a:r>
              <a:rPr lang="en-US" altLang="zh-CN" sz="1400" dirty="0"/>
              <a:t>SA2#151e is the last change to propose new KI, only KI update can be accepted after that </a:t>
            </a:r>
          </a:p>
          <a:p>
            <a:r>
              <a:rPr lang="en-US" altLang="zh-CN" sz="1800" dirty="0" smtClean="0"/>
              <a:t>Solution</a:t>
            </a:r>
          </a:p>
          <a:p>
            <a:pPr lvl="1"/>
            <a:r>
              <a:rPr lang="en-US" altLang="zh-CN" sz="1400" dirty="0"/>
              <a:t>Solution can be </a:t>
            </a:r>
            <a:r>
              <a:rPr lang="en-US" altLang="zh-CN" sz="1400" dirty="0" smtClean="0"/>
              <a:t>handled </a:t>
            </a:r>
            <a:r>
              <a:rPr lang="en-US" altLang="zh-CN" sz="1400" dirty="0"/>
              <a:t>at SA2#149e </a:t>
            </a:r>
            <a:r>
              <a:rPr lang="en-US" altLang="zh-CN" sz="1400" dirty="0" smtClean="0"/>
              <a:t>with lower priority than the papers for </a:t>
            </a:r>
            <a:r>
              <a:rPr lang="en-US" altLang="zh-CN" sz="1400" dirty="0"/>
              <a:t>TR Skeleton, </a:t>
            </a:r>
            <a:r>
              <a:rPr lang="en-US" altLang="zh-CN" sz="1400" dirty="0" smtClean="0"/>
              <a:t>Scope, </a:t>
            </a:r>
            <a:r>
              <a:rPr lang="en-US" altLang="zh-CN" sz="1400" dirty="0"/>
              <a:t>Reference &amp; </a:t>
            </a:r>
            <a:r>
              <a:rPr lang="en-US" altLang="zh-CN" sz="1400" dirty="0" smtClean="0"/>
              <a:t>Definition, </a:t>
            </a:r>
            <a:r>
              <a:rPr lang="en-US" altLang="zh-CN" sz="1400" dirty="0"/>
              <a:t>Architecture requirement &amp; </a:t>
            </a:r>
            <a:r>
              <a:rPr lang="en-US" altLang="zh-CN" sz="1400" dirty="0" smtClean="0"/>
              <a:t>assumptions, and Key Issue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Solution can be approved at SA2#149e under the condition that the corresponding KI(s) is approved</a:t>
            </a:r>
          </a:p>
          <a:p>
            <a:pPr lvl="1"/>
            <a:r>
              <a:rPr lang="en-US" altLang="zh-CN" sz="1400" dirty="0" smtClean="0"/>
              <a:t>SA2#153e </a:t>
            </a:r>
            <a:r>
              <a:rPr lang="en-US" altLang="zh-CN" sz="1400" dirty="0"/>
              <a:t>is the last change to propose new solution, only solution update can be accepted after that </a:t>
            </a:r>
          </a:p>
          <a:p>
            <a:r>
              <a:rPr lang="en-US" altLang="zh-CN" sz="1800" dirty="0"/>
              <a:t>Evaluation &amp; </a:t>
            </a:r>
            <a:r>
              <a:rPr lang="en-US" altLang="zh-CN" sz="1800" dirty="0" smtClean="0"/>
              <a:t>Conclusion</a:t>
            </a:r>
          </a:p>
          <a:p>
            <a:pPr lvl="1"/>
            <a:r>
              <a:rPr lang="en-US" altLang="zh-CN" sz="1400" dirty="0"/>
              <a:t>the work starts from SA2#151, and can be further updated until SA2#154e</a:t>
            </a:r>
          </a:p>
          <a:p>
            <a:r>
              <a:rPr lang="en-US" altLang="zh-CN" sz="1800" dirty="0"/>
              <a:t>WID </a:t>
            </a:r>
            <a:r>
              <a:rPr lang="en-US" altLang="zh-CN" sz="1800" dirty="0" smtClean="0"/>
              <a:t>Approval</a:t>
            </a:r>
          </a:p>
          <a:p>
            <a:pPr lvl="1"/>
            <a:r>
              <a:rPr lang="en-US" altLang="zh-CN" sz="1400" dirty="0"/>
              <a:t>The earlier it can be submitted is SA2#153e, when the issue with RAN dependency is clarified, as RAN plan to close the work at RAN#97e</a:t>
            </a:r>
          </a:p>
          <a:p>
            <a:r>
              <a:rPr lang="en-US" altLang="zh-CN" sz="1800" dirty="0"/>
              <a:t>TS </a:t>
            </a:r>
            <a:r>
              <a:rPr lang="en-US" altLang="zh-CN" sz="1800" dirty="0" smtClean="0"/>
              <a:t>Development</a:t>
            </a:r>
          </a:p>
          <a:p>
            <a:pPr lvl="1"/>
            <a:r>
              <a:rPr lang="en-US" altLang="zh-CN" sz="1400" dirty="0"/>
              <a:t>TS work can start earlier before TR is approved under the condition that the WID is approved and conclusions of some specific KI is </a:t>
            </a:r>
            <a:r>
              <a:rPr lang="en-US" altLang="zh-CN" sz="1400" dirty="0" smtClean="0"/>
              <a:t>stable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1801366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40353</TotalTime>
  <Words>381</Words>
  <Application>Microsoft Office PowerPoint</Application>
  <PresentationFormat>自定义</PresentationFormat>
  <Paragraphs>95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Nokia Pure Headline Ultra Light</vt:lpstr>
      <vt:lpstr>Nokia Pure Text</vt:lpstr>
      <vt:lpstr>Nokia Pure Text Light</vt:lpstr>
      <vt:lpstr>宋体</vt:lpstr>
      <vt:lpstr>Arial</vt:lpstr>
      <vt:lpstr>Calibri</vt:lpstr>
      <vt:lpstr>Wingdings</vt:lpstr>
      <vt:lpstr>Nokia White Master with headline</vt:lpstr>
      <vt:lpstr>2_Office Theme</vt:lpstr>
      <vt:lpstr>FS_Ranging_SL Work Plan</vt:lpstr>
      <vt:lpstr>Notes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mi</cp:lastModifiedBy>
  <cp:revision>771</cp:revision>
  <dcterms:created xsi:type="dcterms:W3CDTF">2018-05-24T11:49:12Z</dcterms:created>
  <dcterms:modified xsi:type="dcterms:W3CDTF">2022-01-28T15:59:43Z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WM73d82f49f63d4821a9f750d46751e77b">
    <vt:lpwstr>CWMBz6+G1HRrLVuGu9s018dtUO1UXCeYB5LS/ewbDwFxDLBuzKw/EYA4621sOZHG+hZJQy3tC/MNuPv5OtHHqjx6w==</vt:lpwstr>
  </property>
</Properties>
</file>