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23" r:id="rId6"/>
    <p:sldId id="824" r:id="rId7"/>
    <p:sldId id="828" r:id="rId8"/>
    <p:sldId id="82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66" d="100"/>
          <a:sy n="66" d="100"/>
        </p:scale>
        <p:origin x="66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1/28/2022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221183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257278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0094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3071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S2-210</a:t>
            </a:r>
            <a:r>
              <a:rPr lang="en-US" altLang="zh-CN" sz="1400" b="1" dirty="0" smtClean="0">
                <a:effectLst/>
              </a:rPr>
              <a:t>9376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148E </a:t>
            </a:r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(e-meeting)</a:t>
            </a:r>
          </a:p>
          <a:p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Nov. 15-19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2021,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WG2#148E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Electronic meeting, 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Nov 15-19, 2021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zh-CN" sz="3600" dirty="0" smtClean="0"/>
              <a:t>FS_</a:t>
            </a:r>
            <a:r>
              <a:rPr lang="en-GB" sz="3600" b="1" dirty="0" smtClean="0"/>
              <a:t>eNS_Ph3 </a:t>
            </a:r>
            <a:r>
              <a:rPr lang="en-US" altLang="de-DE" sz="3600" b="1" dirty="0"/>
              <a:t>Status </a:t>
            </a:r>
            <a:r>
              <a:rPr lang="en-GB" altLang="zh-CN" sz="3600" b="1" dirty="0" smtClean="0"/>
              <a:t>Report</a:t>
            </a:r>
            <a:br>
              <a:rPr lang="en-GB" altLang="zh-CN" sz="3600" b="1" dirty="0" smtClean="0"/>
            </a:br>
            <a:r>
              <a:rPr lang="en-GB" altLang="zh-CN" sz="3600" b="1" dirty="0" smtClean="0"/>
              <a:t>after </a:t>
            </a:r>
            <a:r>
              <a:rPr lang="en-GB" altLang="zh-CN" sz="3600" b="1" dirty="0" smtClean="0"/>
              <a:t>SA2#149E </a:t>
            </a:r>
            <a:r>
              <a:rPr lang="en-GB" altLang="zh-CN" sz="3600" b="1" smtClean="0"/>
              <a:t/>
            </a:r>
            <a:br>
              <a:rPr lang="en-GB" altLang="zh-CN" sz="3600" b="1" smtClean="0"/>
            </a:br>
            <a:r>
              <a:rPr lang="en-GB" altLang="zh-CN" sz="3600" b="1" smtClean="0"/>
              <a:t>To BE UPDATEED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ZTE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GB" altLang="en-US" b="1" dirty="0" smtClean="0"/>
              <a:t>2.4</a:t>
            </a:r>
            <a:r>
              <a:rPr lang="en-GB" altLang="en-US" b="1" dirty="0"/>
              <a:t>) Rel-17 Study/Work (7/16</a:t>
            </a:r>
            <a:r>
              <a:rPr lang="en-GB" altLang="en-US" b="1" dirty="0" smtClean="0"/>
              <a:t>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643195709"/>
              </p:ext>
            </p:extLst>
          </p:nvPr>
        </p:nvGraphicFramePr>
        <p:xfrm>
          <a:off x="179388" y="1367219"/>
          <a:ext cx="8810067" cy="100029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79116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r>
                        <a:rPr lang="en-US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FS_eNS_Ph</a:t>
                      </a:r>
                      <a:r>
                        <a:rPr lang="en-US" altLang="zh-CN" sz="12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Network </a:t>
                      </a:r>
                      <a:r>
                        <a:rPr lang="en-US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Slicing </a:t>
                      </a:r>
                      <a:r>
                        <a:rPr lang="en-US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Phase</a:t>
                      </a:r>
                      <a:r>
                        <a:rPr lang="en-US" altLang="zh-CN" sz="12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4112">
                <a:tc>
                  <a:txBody>
                    <a:bodyPr/>
                    <a:lstStyle/>
                    <a:p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2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0775904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5" y="2657781"/>
            <a:ext cx="8554480" cy="363614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/>
              <a:t>Progress since </a:t>
            </a:r>
            <a:r>
              <a:rPr lang="de-DE" altLang="de-DE" sz="2000" dirty="0" smtClean="0"/>
              <a:t>SA#93-e</a:t>
            </a:r>
            <a:r>
              <a:rPr lang="de-DE" altLang="de-DE" sz="2000" dirty="0"/>
              <a:t>: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 smtClean="0"/>
              <a:t>Further clarifications/corrections are approved, including alignments with stage 3. 27 CRs were </a:t>
            </a:r>
            <a:r>
              <a:rPr lang="en-US" altLang="zh-CN" sz="1400" dirty="0"/>
              <a:t>approved.</a:t>
            </a:r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Extensive discussion on how to guarantee the service continuity during EPC interwork or inter AMF mobility when a different NSACF is selected during mobility and network slice is congested in the service area of the selected NSACF. </a:t>
            </a:r>
            <a:r>
              <a:rPr lang="en-US" altLang="zh-CN" sz="1400" dirty="0" smtClean="0"/>
              <a:t>Also the inter NSACF communication for roaming case was also discussed. No </a:t>
            </a:r>
            <a:r>
              <a:rPr lang="en-US" altLang="zh-CN" sz="1400" dirty="0"/>
              <a:t>conclusion </a:t>
            </a:r>
            <a:r>
              <a:rPr lang="en-US" altLang="zh-CN" sz="1400" dirty="0" smtClean="0"/>
              <a:t>on the two aspects can </a:t>
            </a:r>
            <a:r>
              <a:rPr lang="en-US" altLang="zh-CN" sz="1400" dirty="0"/>
              <a:t>be </a:t>
            </a:r>
            <a:r>
              <a:rPr lang="en-US" altLang="zh-CN" sz="1400" dirty="0" smtClean="0"/>
              <a:t>reached.</a:t>
            </a:r>
            <a:endParaRPr lang="en-US" altLang="zh-CN" sz="14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dirty="0"/>
              <a:t>On KI#7, It was agreed not to send configured NSSAI to NG-RAN</a:t>
            </a:r>
            <a:r>
              <a:rPr lang="en-US" altLang="zh-CN" sz="1400" dirty="0" smtClean="0"/>
              <a:t>.</a:t>
            </a:r>
            <a:endParaRPr lang="en-US" altLang="zh-CN" sz="1400" dirty="0"/>
          </a:p>
          <a:p>
            <a:pPr lvl="1">
              <a:lnSpc>
                <a:spcPts val="1600"/>
              </a:lnSpc>
              <a:spcBef>
                <a:spcPts val="0"/>
              </a:spcBef>
            </a:pPr>
            <a:r>
              <a:rPr lang="en-US" altLang="zh-CN" sz="1400" b="1" dirty="0" smtClean="0"/>
              <a:t>Contentious Issue: None</a:t>
            </a:r>
            <a:endParaRPr lang="en-US" altLang="zh-CN" sz="1400" dirty="0" smtClean="0"/>
          </a:p>
          <a:p>
            <a:pPr marL="457200" lvl="1" indent="0">
              <a:lnSpc>
                <a:spcPts val="1600"/>
              </a:lnSpc>
              <a:spcBef>
                <a:spcPts val="0"/>
              </a:spcBef>
              <a:buNone/>
            </a:pP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dirty="0">
                <a:ea typeface="+mn-ea"/>
                <a:cs typeface="+mn-cs"/>
              </a:rPr>
              <a:t>RAN impacts and dependencies:</a:t>
            </a:r>
            <a:endParaRPr lang="de-DE" sz="20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None</a:t>
            </a:r>
            <a:endParaRPr lang="en-US" altLang="zh-CN" sz="14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de-DE" sz="1400" dirty="0" smtClean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/>
              <a:t>Next </a:t>
            </a:r>
            <a:r>
              <a:rPr lang="de-DE" sz="2000" dirty="0"/>
              <a:t>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Maintenance and alignment </a:t>
            </a:r>
            <a:r>
              <a:rPr lang="en-US" altLang="zh-CN" sz="1400" dirty="0"/>
              <a:t>via coordination with </a:t>
            </a:r>
            <a:r>
              <a:rPr lang="en-US" altLang="zh-CN" sz="1400" dirty="0" smtClean="0"/>
              <a:t>other working groups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154272140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SA2#146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(1/3)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09255507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Further clarifications/corrections are approved, including alignments with stage 3 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27 </a:t>
            </a:r>
            <a:r>
              <a:rPr lang="en-US" altLang="zh-CN" sz="1600" dirty="0"/>
              <a:t>CRs are approved</a:t>
            </a:r>
            <a:r>
              <a:rPr lang="en-US" altLang="zh-CN" sz="16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KI#7 is concluded no Configured NSSAI in NG-RAN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conclusion on </a:t>
            </a:r>
            <a:r>
              <a:rPr lang="en-US" altLang="zh-CN" sz="1600" dirty="0"/>
              <a:t>how to ensure service continuity service continuity during EPC interwork or inter AMF mobility when a different NSACF is selected during mobility and network slice is congested in the service area of the selected </a:t>
            </a:r>
            <a:r>
              <a:rPr lang="en-US" altLang="zh-CN" sz="1600" dirty="0" smtClean="0"/>
              <a:t>NSACF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No conclusion on inter </a:t>
            </a:r>
            <a:r>
              <a:rPr lang="en-US" altLang="zh-CN" sz="1600" dirty="0"/>
              <a:t>NSACF communication for roaming </a:t>
            </a:r>
            <a:r>
              <a:rPr lang="en-US" altLang="zh-CN" sz="1600" dirty="0" smtClean="0"/>
              <a:t>case</a:t>
            </a:r>
            <a:endParaRPr lang="en-GB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dirty="0"/>
              <a:t>KI#1 and </a:t>
            </a:r>
            <a:r>
              <a:rPr lang="en-US" altLang="zh-CN" sz="1800" b="1" dirty="0" smtClean="0"/>
              <a:t>KI#2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Clarifications on the following aspects: Access </a:t>
            </a:r>
            <a:r>
              <a:rPr lang="en-US" altLang="zh-CN" sz="1600" dirty="0"/>
              <a:t>type </a:t>
            </a:r>
            <a:r>
              <a:rPr lang="en-US" altLang="zh-CN" sz="1600" dirty="0" smtClean="0"/>
              <a:t>in NSACF, AMF planned removal, sequence of NSSAA and NSAC, EAC mode, multiple NSACFs and other general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conclusion on how to ensure service continuity service continuity during EPC interwork or inter AMF mobility when a different NSACF is selected during mobility and network slice is congested in the service area of the selected </a:t>
            </a:r>
            <a:r>
              <a:rPr lang="en-US" altLang="zh-CN" sz="1600" dirty="0" smtClean="0"/>
              <a:t>NSACF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No conclusion on inter NSACF communication for roaming </a:t>
            </a:r>
            <a:r>
              <a:rPr lang="en-US" altLang="zh-CN" sz="1600" dirty="0" smtClean="0"/>
              <a:t>case</a:t>
            </a:r>
            <a:endParaRPr lang="en-GB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7479990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b="1" dirty="0"/>
              <a:t> </a:t>
            </a:r>
            <a:r>
              <a:rPr lang="en-US" altLang="zh-CN" b="1" dirty="0"/>
              <a:t>eNS_Ph2</a:t>
            </a:r>
            <a:r>
              <a:rPr lang="en-US" altLang="de-DE" b="1" dirty="0"/>
              <a:t> status after </a:t>
            </a:r>
            <a:r>
              <a:rPr lang="en-US" altLang="de-DE" b="1" dirty="0" smtClean="0"/>
              <a:t>SA2#148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(</a:t>
            </a:r>
            <a:r>
              <a:rPr lang="en-US" altLang="de-DE" b="1" dirty="0"/>
              <a:t>2</a:t>
            </a:r>
            <a:r>
              <a:rPr lang="en-US" altLang="de-DE" b="1" dirty="0" smtClean="0"/>
              <a:t>/3)</a:t>
            </a:r>
            <a:endParaRPr lang="de-DE" altLang="de-DE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18812" y="2301843"/>
            <a:ext cx="8705300" cy="430689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/>
              <a:t>KI#4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/>
              <a:t>Align the stage-3 suggestion, update the </a:t>
            </a:r>
            <a:r>
              <a:rPr lang="en-US" altLang="zh-CN" sz="1800" dirty="0" smtClean="0"/>
              <a:t>procedures </a:t>
            </a:r>
            <a:r>
              <a:rPr lang="en-US" altLang="zh-CN" sz="1800" dirty="0"/>
              <a:t>of network slice status exposure </a:t>
            </a:r>
            <a:endParaRPr lang="en-US" altLang="zh-CN" sz="18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KI#5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Clarification on PCF selection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KI#6: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NSSRG parameters in UE context in AMF</a:t>
            </a:r>
            <a:endParaRPr lang="en-US" altLang="zh-CN" sz="14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8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2000" b="1" dirty="0" smtClean="0"/>
              <a:t>KI#7: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800" dirty="0" smtClean="0"/>
              <a:t>It is agreed not to send Configured NSSAI to NG-RAN</a:t>
            </a:r>
            <a:endParaRPr lang="en-US" altLang="zh-CN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9769159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 </a:t>
            </a:r>
            <a:r>
              <a:rPr lang="en-US" altLang="zh-CN" sz="2800" b="1" dirty="0" smtClean="0"/>
              <a:t>eNS_Ph2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SA2#148</a:t>
            </a:r>
            <a:r>
              <a:rPr lang="en-US" altLang="zh-CN" sz="2800" b="1" dirty="0" smtClean="0"/>
              <a:t>e</a:t>
            </a:r>
            <a:r>
              <a:rPr lang="en-US" altLang="de-DE" sz="2800" b="1" dirty="0" smtClean="0"/>
              <a:t> (</a:t>
            </a:r>
            <a:r>
              <a:rPr lang="en-US" altLang="de-DE" sz="2800" b="1" dirty="0"/>
              <a:t>3</a:t>
            </a:r>
            <a:r>
              <a:rPr lang="en-US" altLang="de-DE" sz="2800" b="1" dirty="0" smtClean="0"/>
              <a:t>/3)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2404532"/>
            <a:ext cx="8554481" cy="3566499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 smtClean="0">
                <a:ea typeface="+mn-ea"/>
                <a:cs typeface="+mn-cs"/>
              </a:rPr>
              <a:t>RAN </a:t>
            </a:r>
            <a:r>
              <a:rPr lang="en-US" sz="2000" b="1" dirty="0">
                <a:ea typeface="+mn-ea"/>
                <a:cs typeface="+mn-cs"/>
              </a:rPr>
              <a:t>impacts and dependencies:</a:t>
            </a:r>
            <a:endParaRPr lang="de-DE" sz="20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</a:t>
            </a:r>
            <a:endParaRPr lang="en-US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Remaining 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None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smtClean="0"/>
              <a:t>Focus </a:t>
            </a:r>
            <a:r>
              <a:rPr lang="de-DE" sz="2000" b="1" dirty="0"/>
              <a:t>for the Next Meeting (</a:t>
            </a:r>
            <a:r>
              <a:rPr lang="de-DE" sz="2000" b="1" dirty="0" smtClean="0"/>
              <a:t>SA2#149</a:t>
            </a:r>
            <a:r>
              <a:rPr lang="en-US" altLang="zh-CN" sz="2000" b="1" dirty="0" smtClean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/>
              <a:t>Maintenance and alignment via coordination </a:t>
            </a:r>
            <a:r>
              <a:rPr lang="en-US" altLang="zh-CN" sz="1600" dirty="0" smtClean="0"/>
              <a:t>with other working groups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 smtClean="0"/>
              <a:t>Risk:</a:t>
            </a:r>
            <a:endParaRPr lang="en-US" altLang="zh-CN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600" dirty="0" smtClean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167392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Enhancement of Network Slicing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99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21</a:t>
                      </a:r>
                      <a:endParaRPr lang="en-US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SP-200976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95500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CDEF8B8-53C8-4D7D-95BB-CC442AFD32D4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ba37140e-f4c5-4a6c-a9b4-20a691ce6c8a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cc9c437c-ae0c-4066-8d90-a0f7de78612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29273</TotalTime>
  <Words>290</Words>
  <Application>Microsoft Office PowerPoint</Application>
  <PresentationFormat>全屏显示(4:3)</PresentationFormat>
  <Paragraphs>89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FS_eNS_Ph3 Status Report after SA2#149E  To BE UPDATEED</vt:lpstr>
      <vt:lpstr>2.4) Rel-17 Study/Work (7/16)</vt:lpstr>
      <vt:lpstr> eNS_Ph2 status after SA2#146e (1/3)</vt:lpstr>
      <vt:lpstr> eNS_Ph2 status after SA2#148e (2/3)</vt:lpstr>
      <vt:lpstr> eNS_Ph2 status after SA2#148e (3/3)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ZTE01</cp:lastModifiedBy>
  <cp:revision>1348</cp:revision>
  <dcterms:created xsi:type="dcterms:W3CDTF">2008-08-30T09:32:10Z</dcterms:created>
  <dcterms:modified xsi:type="dcterms:W3CDTF">2022-01-28T15:00:52Z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