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2"/>
  </p:notesMasterIdLst>
  <p:handoutMasterIdLst>
    <p:handoutMasterId r:id="rId13"/>
  </p:handoutMasterIdLst>
  <p:sldIdLst>
    <p:sldId id="303" r:id="rId5"/>
    <p:sldId id="923" r:id="rId6"/>
    <p:sldId id="924" r:id="rId7"/>
    <p:sldId id="925" r:id="rId8"/>
    <p:sldId id="926" r:id="rId9"/>
    <p:sldId id="921" r:id="rId10"/>
    <p:sldId id="790" r:id="rId1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Huawei" initials="HW" lastIdx="3" clrIdx="1">
    <p:extLst>
      <p:ext uri="{19B8F6BF-5375-455C-9EA6-DF929625EA0E}">
        <p15:presenceInfo xmlns:p15="http://schemas.microsoft.com/office/powerpoint/2012/main" userId="Huawei" providerId="None"/>
      </p:ext>
    </p:extLst>
  </p:cmAuthor>
  <p:cmAuthor id="3" name="vivo1" initials="vivo1" lastIdx="1" clrIdx="2">
    <p:extLst>
      <p:ext uri="{19B8F6BF-5375-455C-9EA6-DF929625EA0E}">
        <p15:presenceInfo xmlns:p15="http://schemas.microsoft.com/office/powerpoint/2012/main" userId="vivo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4" d="100"/>
          <a:sy n="114" d="100"/>
        </p:scale>
        <p:origin x="181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1/28/2022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1/28/2022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#149E (e-meeting)</a:t>
            </a:r>
          </a:p>
          <a:p>
            <a:r>
              <a:rPr lang="en-GB" sz="1200" b="1" kern="1200" dirty="0" err="1">
                <a:solidFill>
                  <a:schemeClr val="tx1"/>
                </a:solidFill>
                <a:latin typeface="Arial" panose="020B0604020202020204" pitchFamily="34" charset="0"/>
                <a:ea typeface="+mn-ea"/>
                <a:cs typeface="Arial" panose="020B0604020202020204" pitchFamily="34" charset="0"/>
              </a:rPr>
              <a:t>Elbonia</a:t>
            </a:r>
            <a:r>
              <a:rPr lang="en-GB" sz="1200" b="1" kern="1200" dirty="0">
                <a:solidFill>
                  <a:schemeClr val="tx1"/>
                </a:solidFill>
                <a:latin typeface="Arial" panose="020B0604020202020204" pitchFamily="34" charset="0"/>
                <a:ea typeface="+mn-ea"/>
                <a:cs typeface="Arial" panose="020B0604020202020204" pitchFamily="34" charset="0"/>
              </a:rPr>
              <a:t>,  Feb 14 - 25, 2022</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3353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400" b="1" kern="1200" dirty="0">
                <a:solidFill>
                  <a:schemeClr val="tx1"/>
                </a:solidFill>
                <a:effectLst/>
                <a:latin typeface="Arial" panose="020B0604020202020204" pitchFamily="34" charset="0"/>
                <a:ea typeface="+mn-ea"/>
                <a:cs typeface="Arial" panose="020B0604020202020204" pitchFamily="34" charset="0"/>
              </a:rPr>
              <a:t>S2-2200816</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Rel-18">
    <p:spTree>
      <p:nvGrpSpPr>
        <p:cNvPr id="1" name=""/>
        <p:cNvGrpSpPr/>
        <p:nvPr/>
      </p:nvGrpSpPr>
      <p:grpSpPr>
        <a:xfrm>
          <a:off x="0" y="0"/>
          <a:ext cx="0" cy="0"/>
          <a:chOff x="0" y="0"/>
          <a:chExt cx="0" cy="0"/>
        </a:xfrm>
      </p:grpSpPr>
      <p:sp>
        <p:nvSpPr>
          <p:cNvPr id="2" name="Title 1"/>
          <p:cNvSpPr>
            <a:spLocks noGrp="1"/>
          </p:cNvSpPr>
          <p:nvPr>
            <p:ph type="title"/>
          </p:nvPr>
        </p:nvSpPr>
        <p:spPr>
          <a:xfrm>
            <a:off x="67014" y="62002"/>
            <a:ext cx="9032706" cy="764147"/>
          </a:xfrm>
        </p:spPr>
        <p:txBody>
          <a:bodyPr/>
          <a:lstStyle/>
          <a:p>
            <a:r>
              <a:rPr lang="en-US"/>
              <a:t>Click to edit Master title style</a:t>
            </a:r>
          </a:p>
        </p:txBody>
      </p:sp>
    </p:spTree>
    <p:extLst>
      <p:ext uri="{BB962C8B-B14F-4D97-AF65-F5344CB8AC3E}">
        <p14:creationId xmlns:p14="http://schemas.microsoft.com/office/powerpoint/2010/main" val="276239554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62713"/>
            <a:ext cx="5473170" cy="242887"/>
          </a:xfrm>
          <a:prstGeom prst="rect">
            <a:avLst/>
          </a:prstGeom>
          <a:noFill/>
        </p:spPr>
        <p:txBody>
          <a:bodyPr anchor="ctr">
            <a:normAutofit fontScale="92500" lnSpcReduction="20000"/>
          </a:bodyPr>
          <a:lstStyle/>
          <a:p>
            <a:r>
              <a:rPr lang="en-GB" altLang="de-DE" sz="1300" dirty="0">
                <a:solidFill>
                  <a:schemeClr val="bg1"/>
                </a:solidFill>
                <a:latin typeface="+mn-lt"/>
              </a:rPr>
              <a:t>TSG SA WG2#149E</a:t>
            </a:r>
            <a:r>
              <a:rPr lang="en-GB" altLang="de-DE" sz="1300" baseline="0" dirty="0">
                <a:solidFill>
                  <a:schemeClr val="bg1"/>
                </a:solidFill>
                <a:latin typeface="+mn-lt"/>
              </a:rPr>
              <a:t> Electronic meeting, </a:t>
            </a:r>
            <a:r>
              <a:rPr lang="en-GB" altLang="de-DE" sz="1300" kern="1200" baseline="0" dirty="0">
                <a:solidFill>
                  <a:schemeClr val="bg1"/>
                </a:solidFill>
                <a:latin typeface="+mn-lt"/>
                <a:ea typeface="+mn-ea"/>
                <a:cs typeface="Arial" panose="020B0604020202020204" pitchFamily="34" charset="0"/>
              </a:rPr>
              <a:t>14</a:t>
            </a:r>
            <a:r>
              <a:rPr lang="en-GB" sz="1300" kern="1200" baseline="0" dirty="0">
                <a:solidFill>
                  <a:schemeClr val="bg1"/>
                </a:solidFill>
                <a:latin typeface="+mn-lt"/>
                <a:ea typeface="+mn-ea"/>
                <a:cs typeface="Arial" panose="020B0604020202020204" pitchFamily="34" charset="0"/>
              </a:rPr>
              <a:t>-25 Feb 2022 </a:t>
            </a:r>
            <a:r>
              <a:rPr lang="nb-NO" altLang="ko-KR" sz="1300" kern="1200" baseline="0" dirty="0">
                <a:solidFill>
                  <a:schemeClr val="bg1"/>
                </a:solidFill>
                <a:latin typeface="+mn-lt"/>
                <a:ea typeface="+mn-ea"/>
                <a:cs typeface="Arial" panose="020B0604020202020204" pitchFamily="34" charset="0"/>
              </a:rPr>
              <a:t>, Elbonia</a:t>
            </a:r>
            <a:endParaRPr lang="sv-SE" altLang="en-US" sz="13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 id="2147483771"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Visio_Drawing.vsdx"/><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62062" y="2194371"/>
            <a:ext cx="7654157" cy="1077336"/>
          </a:xfrm>
        </p:spPr>
        <p:txBody>
          <a:bodyPr>
            <a:noAutofit/>
          </a:bodyPr>
          <a:lstStyle/>
          <a:p>
            <a:pPr>
              <a:defRPr/>
            </a:pPr>
            <a:r>
              <a:rPr lang="en-US" altLang="zh-CN" sz="3600" b="1" dirty="0"/>
              <a:t>Discussion on ML model Sharing for different vendors</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zh-CN" sz="1800" b="1" dirty="0">
                <a:latin typeface="Arial" charset="0"/>
              </a:rPr>
              <a:t>vivo</a:t>
            </a: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EC37E0-3ADF-4065-9F74-6C369AE9CFF1}"/>
              </a:ext>
            </a:extLst>
          </p:cNvPr>
          <p:cNvSpPr>
            <a:spLocks noGrp="1"/>
          </p:cNvSpPr>
          <p:nvPr>
            <p:ph type="title"/>
          </p:nvPr>
        </p:nvSpPr>
        <p:spPr/>
        <p:txBody>
          <a:bodyPr/>
          <a:lstStyle/>
          <a:p>
            <a:pPr algn="l"/>
            <a:r>
              <a:rPr lang="en-US" altLang="zh-CN" dirty="0"/>
              <a:t>Background </a:t>
            </a:r>
            <a:endParaRPr lang="zh-CN" altLang="en-US" dirty="0"/>
          </a:p>
        </p:txBody>
      </p:sp>
      <p:graphicFrame>
        <p:nvGraphicFramePr>
          <p:cNvPr id="6" name="对象 5">
            <a:extLst>
              <a:ext uri="{FF2B5EF4-FFF2-40B4-BE49-F238E27FC236}">
                <a16:creationId xmlns:a16="http://schemas.microsoft.com/office/drawing/2014/main" id="{A3786ED4-56C1-4E84-98F4-F219A9F03B2C}"/>
              </a:ext>
            </a:extLst>
          </p:cNvPr>
          <p:cNvGraphicFramePr>
            <a:graphicFrameLocks noChangeAspect="1"/>
          </p:cNvGraphicFramePr>
          <p:nvPr>
            <p:extLst>
              <p:ext uri="{D42A27DB-BD31-4B8C-83A1-F6EECF244321}">
                <p14:modId xmlns:p14="http://schemas.microsoft.com/office/powerpoint/2010/main" val="692045735"/>
              </p:ext>
            </p:extLst>
          </p:nvPr>
        </p:nvGraphicFramePr>
        <p:xfrm>
          <a:off x="260484" y="2064821"/>
          <a:ext cx="4234126" cy="2406512"/>
        </p:xfrm>
        <a:graphic>
          <a:graphicData uri="http://schemas.openxmlformats.org/presentationml/2006/ole">
            <mc:AlternateContent xmlns:mc="http://schemas.openxmlformats.org/markup-compatibility/2006">
              <mc:Choice xmlns:v="urn:schemas-microsoft-com:vml" Requires="v">
                <p:oleObj spid="_x0000_s2074" name="Visio" r:id="rId3" imgW="5391076" imgH="2533650" progId="Visio.Drawing.15">
                  <p:embed/>
                </p:oleObj>
              </mc:Choice>
              <mc:Fallback>
                <p:oleObj name="Visio" r:id="rId3" imgW="5391076" imgH="2533650" progId="Visio.Drawing.15">
                  <p:embed/>
                  <p:pic>
                    <p:nvPicPr>
                      <p:cNvPr id="8" name="对象 7">
                        <a:extLst>
                          <a:ext uri="{FF2B5EF4-FFF2-40B4-BE49-F238E27FC236}">
                            <a16:creationId xmlns:a16="http://schemas.microsoft.com/office/drawing/2014/main" id="{18A6DC3B-E21C-468C-B459-FA088E4E7B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484" y="2064821"/>
                        <a:ext cx="4234126" cy="2406512"/>
                      </a:xfrm>
                      <a:prstGeom prst="rect">
                        <a:avLst/>
                      </a:prstGeom>
                      <a:noFill/>
                    </p:spPr>
                  </p:pic>
                </p:oleObj>
              </mc:Fallback>
            </mc:AlternateContent>
          </a:graphicData>
        </a:graphic>
      </p:graphicFrame>
      <p:cxnSp>
        <p:nvCxnSpPr>
          <p:cNvPr id="7" name="直接连接符 6">
            <a:extLst>
              <a:ext uri="{FF2B5EF4-FFF2-40B4-BE49-F238E27FC236}">
                <a16:creationId xmlns:a16="http://schemas.microsoft.com/office/drawing/2014/main" id="{519C5BBD-031A-464C-8340-B34B1894752A}"/>
              </a:ext>
            </a:extLst>
          </p:cNvPr>
          <p:cNvCxnSpPr>
            <a:cxnSpLocks/>
          </p:cNvCxnSpPr>
          <p:nvPr/>
        </p:nvCxnSpPr>
        <p:spPr>
          <a:xfrm>
            <a:off x="4572000" y="1493352"/>
            <a:ext cx="0" cy="4894067"/>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D4B932AF-6099-44D1-A1FF-9C1415326256}"/>
              </a:ext>
            </a:extLst>
          </p:cNvPr>
          <p:cNvSpPr txBox="1"/>
          <p:nvPr/>
        </p:nvSpPr>
        <p:spPr>
          <a:xfrm>
            <a:off x="250423" y="1493352"/>
            <a:ext cx="4271243" cy="430887"/>
          </a:xfrm>
          <a:prstGeom prst="rect">
            <a:avLst/>
          </a:prstGeom>
          <a:solidFill>
            <a:srgbClr val="00B0F0"/>
          </a:solidFill>
        </p:spPr>
        <p:txBody>
          <a:bodyPr wrap="square" rtlCol="0">
            <a:spAutoFit/>
          </a:bodyPr>
          <a:lstStyle/>
          <a:p>
            <a:r>
              <a:rPr lang="en-US" altLang="zh-CN" sz="1100" dirty="0">
                <a:latin typeface="Calibri" panose="020F0502020204030204" pitchFamily="34" charset="0"/>
                <a:ea typeface="微软雅黑" panose="020B0503020204020204" pitchFamily="34" charset="-122"/>
                <a:cs typeface="Calibri" panose="020F0502020204030204" pitchFamily="34" charset="0"/>
              </a:rPr>
              <a:t>Current R17 NWDAF supports AI/ML model sharing in single vendor. (eNA_ph2)</a:t>
            </a:r>
          </a:p>
        </p:txBody>
      </p:sp>
      <p:sp>
        <p:nvSpPr>
          <p:cNvPr id="9" name="文本框 8">
            <a:extLst>
              <a:ext uri="{FF2B5EF4-FFF2-40B4-BE49-F238E27FC236}">
                <a16:creationId xmlns:a16="http://schemas.microsoft.com/office/drawing/2014/main" id="{325D44AA-0810-4B9E-BE22-C17C41F4A1AC}"/>
              </a:ext>
            </a:extLst>
          </p:cNvPr>
          <p:cNvSpPr txBox="1"/>
          <p:nvPr/>
        </p:nvSpPr>
        <p:spPr>
          <a:xfrm>
            <a:off x="4966050" y="1493352"/>
            <a:ext cx="3504898" cy="400110"/>
          </a:xfrm>
          <a:prstGeom prst="rect">
            <a:avLst/>
          </a:prstGeom>
          <a:solidFill>
            <a:srgbClr val="00B0F0"/>
          </a:solidFill>
        </p:spPr>
        <p:txBody>
          <a:bodyPr wrap="square" rtlCol="0">
            <a:spAutoFit/>
          </a:bodyPr>
          <a:lstStyle/>
          <a:p>
            <a:r>
              <a:rPr lang="en-US" altLang="zh-CN" dirty="0"/>
              <a:t>R18 SA2 starts to do research about AI/ML model sharing for different vendors. (eNA_ph3) </a:t>
            </a:r>
            <a:endParaRPr lang="en-US" dirty="0"/>
          </a:p>
        </p:txBody>
      </p:sp>
      <p:sp>
        <p:nvSpPr>
          <p:cNvPr id="12" name="文本框 11">
            <a:extLst>
              <a:ext uri="{FF2B5EF4-FFF2-40B4-BE49-F238E27FC236}">
                <a16:creationId xmlns:a16="http://schemas.microsoft.com/office/drawing/2014/main" id="{7BADE065-F3A1-42C9-8B80-3EA90146D3A7}"/>
              </a:ext>
            </a:extLst>
          </p:cNvPr>
          <p:cNvSpPr txBox="1"/>
          <p:nvPr/>
        </p:nvSpPr>
        <p:spPr>
          <a:xfrm>
            <a:off x="309145" y="4561303"/>
            <a:ext cx="4111852" cy="1977464"/>
          </a:xfrm>
          <a:prstGeom prst="rect">
            <a:avLst/>
          </a:prstGeom>
          <a:noFill/>
        </p:spPr>
        <p:txBody>
          <a:bodyPr wrap="square" rtlCol="0">
            <a:spAutoFit/>
          </a:bodyPr>
          <a:lstStyle/>
          <a:p>
            <a:endParaRPr lang="en-US" altLang="zh-CN" sz="1400" dirty="0">
              <a:latin typeface="Calibri" panose="020F0502020204030204" pitchFamily="34" charset="0"/>
              <a:ea typeface="微软雅黑" panose="020B0503020204020204" pitchFamily="34" charset="-122"/>
              <a:cs typeface="Calibri" panose="020F0502020204030204" pitchFamily="34" charset="0"/>
            </a:endParaRPr>
          </a:p>
          <a:p>
            <a:pPr marL="171450" indent="-171450">
              <a:buFont typeface="Arial" panose="020B0604020202020204" pitchFamily="34" charset="0"/>
              <a:buChar char="•"/>
            </a:pPr>
            <a:r>
              <a:rPr lang="en-US" altLang="zh-CN" sz="1400" dirty="0">
                <a:latin typeface="Calibri" panose="020F0502020204030204" pitchFamily="34" charset="0"/>
                <a:ea typeface="微软雅黑" panose="020B0503020204020204" pitchFamily="34" charset="-122"/>
                <a:cs typeface="Calibri" panose="020F0502020204030204" pitchFamily="34" charset="0"/>
              </a:rPr>
              <a:t>The current R17 NWDAF can be decomposed into NWDAF Training (MTLF) and NWDAF Inference (</a:t>
            </a:r>
            <a:r>
              <a:rPr lang="en-US" altLang="zh-CN" sz="1400" dirty="0" err="1">
                <a:latin typeface="Calibri" panose="020F0502020204030204" pitchFamily="34" charset="0"/>
                <a:ea typeface="微软雅黑" panose="020B0503020204020204" pitchFamily="34" charset="-122"/>
                <a:cs typeface="Calibri" panose="020F0502020204030204" pitchFamily="34" charset="0"/>
              </a:rPr>
              <a:t>AnLF</a:t>
            </a:r>
            <a:r>
              <a:rPr lang="en-US" altLang="zh-CN" sz="1400" dirty="0">
                <a:latin typeface="Calibri" panose="020F0502020204030204" pitchFamily="34" charset="0"/>
                <a:ea typeface="微软雅黑" panose="020B0503020204020204" pitchFamily="34" charset="-122"/>
                <a:cs typeface="Calibri" panose="020F0502020204030204" pitchFamily="34" charset="0"/>
              </a:rPr>
              <a:t>), and has defined AI/ML model interaction between them.</a:t>
            </a:r>
          </a:p>
          <a:p>
            <a:pPr marL="171450" indent="-171450">
              <a:buFont typeface="Arial" panose="020B0604020202020204" pitchFamily="34" charset="0"/>
              <a:buChar char="•"/>
            </a:pPr>
            <a:r>
              <a:rPr lang="en-US" altLang="zh-CN" sz="1400" dirty="0">
                <a:latin typeface="Calibri" panose="020F0502020204030204" pitchFamily="34" charset="0"/>
                <a:ea typeface="微软雅黑" panose="020B0503020204020204" pitchFamily="34" charset="-122"/>
                <a:cs typeface="Calibri" panose="020F0502020204030204" pitchFamily="34" charset="0"/>
              </a:rPr>
              <a:t>However</a:t>
            </a:r>
            <a:r>
              <a:rPr lang="zh-CN" altLang="en-US" sz="1400" dirty="0">
                <a:latin typeface="Calibri" panose="020F0502020204030204" pitchFamily="34" charset="0"/>
                <a:ea typeface="微软雅黑" panose="020B0503020204020204" pitchFamily="34" charset="-122"/>
                <a:cs typeface="Calibri" panose="020F0502020204030204" pitchFamily="34" charset="0"/>
              </a:rPr>
              <a:t>，</a:t>
            </a:r>
            <a:r>
              <a:rPr lang="en-US" altLang="zh-CN" sz="1400" dirty="0">
                <a:latin typeface="Calibri" panose="020F0502020204030204" pitchFamily="34" charset="0"/>
                <a:ea typeface="微软雅黑" panose="020B0503020204020204" pitchFamily="34" charset="-122"/>
                <a:cs typeface="Calibri" panose="020F0502020204030204" pitchFamily="34" charset="0"/>
              </a:rPr>
              <a:t>R17 MTLF and </a:t>
            </a:r>
            <a:r>
              <a:rPr lang="en-US" altLang="zh-CN" sz="1400" dirty="0" err="1">
                <a:latin typeface="Calibri" panose="020F0502020204030204" pitchFamily="34" charset="0"/>
                <a:ea typeface="微软雅黑" panose="020B0503020204020204" pitchFamily="34" charset="-122"/>
                <a:cs typeface="Calibri" panose="020F0502020204030204" pitchFamily="34" charset="0"/>
              </a:rPr>
              <a:t>AnLF</a:t>
            </a:r>
            <a:r>
              <a:rPr lang="en-US" altLang="zh-CN" sz="1400" dirty="0">
                <a:latin typeface="Calibri" panose="020F0502020204030204" pitchFamily="34" charset="0"/>
                <a:ea typeface="微软雅黑" panose="020B0503020204020204" pitchFamily="34" charset="-122"/>
                <a:cs typeface="Calibri" panose="020F0502020204030204" pitchFamily="34" charset="0"/>
              </a:rPr>
              <a:t> were restrict to one single vendor, didn’t define whether and how to share the ML models between different. </a:t>
            </a:r>
          </a:p>
          <a:p>
            <a:endParaRPr lang="zh-CN" altLang="en-US" sz="1050" dirty="0"/>
          </a:p>
        </p:txBody>
      </p:sp>
      <p:sp>
        <p:nvSpPr>
          <p:cNvPr id="10" name="文本框 9">
            <a:extLst>
              <a:ext uri="{FF2B5EF4-FFF2-40B4-BE49-F238E27FC236}">
                <a16:creationId xmlns:a16="http://schemas.microsoft.com/office/drawing/2014/main" id="{37B463B1-C763-413F-8FBD-544EFCECDD93}"/>
              </a:ext>
            </a:extLst>
          </p:cNvPr>
          <p:cNvSpPr txBox="1"/>
          <p:nvPr/>
        </p:nvSpPr>
        <p:spPr>
          <a:xfrm>
            <a:off x="4672668" y="5045363"/>
            <a:ext cx="4313183" cy="1238801"/>
          </a:xfrm>
          <a:prstGeom prst="rect">
            <a:avLst/>
          </a:prstGeom>
          <a:noFill/>
        </p:spPr>
        <p:txBody>
          <a:bodyPr wrap="square" rtlCol="0">
            <a:spAutoFit/>
          </a:bodyPr>
          <a:lstStyle/>
          <a:p>
            <a:endParaRPr lang="en-US" altLang="zh-CN" sz="1600" dirty="0">
              <a:latin typeface="Calibri" panose="020F0502020204030204" pitchFamily="34" charset="0"/>
              <a:ea typeface="微软雅黑" panose="020B0503020204020204" pitchFamily="34" charset="-122"/>
              <a:cs typeface="Calibri" panose="020F0502020204030204" pitchFamily="34" charset="0"/>
            </a:endParaRPr>
          </a:p>
          <a:p>
            <a:pPr marL="171450" indent="-171450">
              <a:buFont typeface="Arial" panose="020B0604020202020204" pitchFamily="34" charset="0"/>
              <a:buChar char="•"/>
            </a:pPr>
            <a:r>
              <a:rPr lang="en-US" altLang="zh-CN" sz="1600" dirty="0">
                <a:latin typeface="Calibri" panose="020F0502020204030204" pitchFamily="34" charset="0"/>
                <a:ea typeface="微软雅黑" panose="020B0503020204020204" pitchFamily="34" charset="-122"/>
                <a:cs typeface="Calibri" panose="020F0502020204030204" pitchFamily="34" charset="0"/>
              </a:rPr>
              <a:t>In R18 FS_eNA_Ph3, there is a WT# 3.2 proposed to study ML model sharing in different vendors </a:t>
            </a:r>
          </a:p>
          <a:p>
            <a:endParaRPr lang="zh-CN" altLang="en-US" sz="1100" dirty="0"/>
          </a:p>
        </p:txBody>
      </p:sp>
      <p:grpSp>
        <p:nvGrpSpPr>
          <p:cNvPr id="13" name="组合 12">
            <a:extLst>
              <a:ext uri="{FF2B5EF4-FFF2-40B4-BE49-F238E27FC236}">
                <a16:creationId xmlns:a16="http://schemas.microsoft.com/office/drawing/2014/main" id="{15A3C7A1-FD39-4C1A-936C-9B94EA94176C}"/>
              </a:ext>
            </a:extLst>
          </p:cNvPr>
          <p:cNvGrpSpPr/>
          <p:nvPr/>
        </p:nvGrpSpPr>
        <p:grpSpPr>
          <a:xfrm>
            <a:off x="4823430" y="2186578"/>
            <a:ext cx="4162421" cy="2615369"/>
            <a:chOff x="4874007" y="2211745"/>
            <a:chExt cx="4162421" cy="2615369"/>
          </a:xfrm>
        </p:grpSpPr>
        <p:pic>
          <p:nvPicPr>
            <p:cNvPr id="3" name="图片 2">
              <a:extLst>
                <a:ext uri="{FF2B5EF4-FFF2-40B4-BE49-F238E27FC236}">
                  <a16:creationId xmlns:a16="http://schemas.microsoft.com/office/drawing/2014/main" id="{D81ED615-E62A-4E94-88E7-572E655529A8}"/>
                </a:ext>
              </a:extLst>
            </p:cNvPr>
            <p:cNvPicPr>
              <a:picLocks noChangeAspect="1"/>
            </p:cNvPicPr>
            <p:nvPr/>
          </p:nvPicPr>
          <p:blipFill>
            <a:blip r:embed="rId5"/>
            <a:stretch>
              <a:fillRect/>
            </a:stretch>
          </p:blipFill>
          <p:spPr>
            <a:xfrm>
              <a:off x="4874007" y="2211745"/>
              <a:ext cx="4162421" cy="490537"/>
            </a:xfrm>
            <a:prstGeom prst="rect">
              <a:avLst/>
            </a:prstGeom>
          </p:spPr>
        </p:pic>
        <p:pic>
          <p:nvPicPr>
            <p:cNvPr id="4" name="图片 3">
              <a:extLst>
                <a:ext uri="{FF2B5EF4-FFF2-40B4-BE49-F238E27FC236}">
                  <a16:creationId xmlns:a16="http://schemas.microsoft.com/office/drawing/2014/main" id="{498C7CF7-4CB0-4CE6-859A-162FD7CE2F1E}"/>
                </a:ext>
              </a:extLst>
            </p:cNvPr>
            <p:cNvPicPr>
              <a:picLocks noChangeAspect="1"/>
            </p:cNvPicPr>
            <p:nvPr/>
          </p:nvPicPr>
          <p:blipFill>
            <a:blip r:embed="rId6"/>
            <a:stretch>
              <a:fillRect/>
            </a:stretch>
          </p:blipFill>
          <p:spPr>
            <a:xfrm>
              <a:off x="4874007" y="2628508"/>
              <a:ext cx="4111849" cy="1247206"/>
            </a:xfrm>
            <a:prstGeom prst="rect">
              <a:avLst/>
            </a:prstGeom>
          </p:spPr>
        </p:pic>
        <p:pic>
          <p:nvPicPr>
            <p:cNvPr id="11" name="图片 10">
              <a:extLst>
                <a:ext uri="{FF2B5EF4-FFF2-40B4-BE49-F238E27FC236}">
                  <a16:creationId xmlns:a16="http://schemas.microsoft.com/office/drawing/2014/main" id="{649472B5-1209-4D3B-9559-10C1A2C1CF5C}"/>
                </a:ext>
              </a:extLst>
            </p:cNvPr>
            <p:cNvPicPr>
              <a:picLocks noChangeAspect="1"/>
            </p:cNvPicPr>
            <p:nvPr/>
          </p:nvPicPr>
          <p:blipFill>
            <a:blip r:embed="rId7"/>
            <a:stretch>
              <a:fillRect/>
            </a:stretch>
          </p:blipFill>
          <p:spPr>
            <a:xfrm>
              <a:off x="4874007" y="4093963"/>
              <a:ext cx="4009509" cy="733151"/>
            </a:xfrm>
            <a:prstGeom prst="rect">
              <a:avLst/>
            </a:prstGeom>
          </p:spPr>
        </p:pic>
      </p:grpSp>
    </p:spTree>
    <p:extLst>
      <p:ext uri="{BB962C8B-B14F-4D97-AF65-F5344CB8AC3E}">
        <p14:creationId xmlns:p14="http://schemas.microsoft.com/office/powerpoint/2010/main" val="346812217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66B908-E8E2-474B-94D5-9328D8C26E92}"/>
              </a:ext>
            </a:extLst>
          </p:cNvPr>
          <p:cNvSpPr>
            <a:spLocks noGrp="1"/>
          </p:cNvSpPr>
          <p:nvPr>
            <p:ph type="title"/>
          </p:nvPr>
        </p:nvSpPr>
        <p:spPr>
          <a:xfrm>
            <a:off x="186945" y="147023"/>
            <a:ext cx="8168489" cy="1143000"/>
          </a:xfrm>
        </p:spPr>
        <p:txBody>
          <a:bodyPr/>
          <a:lstStyle/>
          <a:p>
            <a:pPr algn="l"/>
            <a:r>
              <a:rPr lang="en-US" altLang="zh-CN" dirty="0"/>
              <a:t>Difference among ML model frameworks leads to difficult of model sharing </a:t>
            </a:r>
            <a:endParaRPr lang="zh-CN" altLang="en-US" dirty="0"/>
          </a:p>
        </p:txBody>
      </p:sp>
      <p:sp>
        <p:nvSpPr>
          <p:cNvPr id="3" name="内容占位符 2">
            <a:extLst>
              <a:ext uri="{FF2B5EF4-FFF2-40B4-BE49-F238E27FC236}">
                <a16:creationId xmlns:a16="http://schemas.microsoft.com/office/drawing/2014/main" id="{8FDAA0DB-BD33-4BAC-A8EE-9B58B1622D32}"/>
              </a:ext>
            </a:extLst>
          </p:cNvPr>
          <p:cNvSpPr>
            <a:spLocks noGrp="1"/>
          </p:cNvSpPr>
          <p:nvPr>
            <p:ph idx="1"/>
          </p:nvPr>
        </p:nvSpPr>
        <p:spPr>
          <a:xfrm>
            <a:off x="377824" y="1240479"/>
            <a:ext cx="8525309" cy="2606631"/>
          </a:xfrm>
        </p:spPr>
        <p:txBody>
          <a:bodyPr/>
          <a:lstStyle/>
          <a:p>
            <a:r>
              <a:rPr lang="en-US" altLang="zh-CN" sz="1800" dirty="0"/>
              <a:t>ML model can be trained and inferred based on some specific AI framework (e.g. TensorFlow, </a:t>
            </a:r>
            <a:r>
              <a:rPr lang="en-US" altLang="zh-CN" sz="1800" dirty="0" err="1"/>
              <a:t>Pytorch</a:t>
            </a:r>
            <a:r>
              <a:rPr lang="en-US" altLang="zh-CN" sz="1800" dirty="0"/>
              <a:t>, Caffe… ), but it cannot be understood and used by other AI frameworks. </a:t>
            </a:r>
          </a:p>
          <a:p>
            <a:r>
              <a:rPr lang="en-US" altLang="zh-CN" sz="1800" dirty="0"/>
              <a:t>Because the properties of each AI framework are different, including different:</a:t>
            </a:r>
          </a:p>
          <a:p>
            <a:pPr lvl="1"/>
            <a:r>
              <a:rPr lang="en-US" altLang="zh-CN" sz="1400" dirty="0"/>
              <a:t>Network topology</a:t>
            </a:r>
          </a:p>
          <a:p>
            <a:pPr lvl="1"/>
            <a:r>
              <a:rPr lang="en-US" altLang="zh-CN" sz="1400" dirty="0"/>
              <a:t>Execution flow</a:t>
            </a:r>
          </a:p>
          <a:p>
            <a:pPr lvl="1"/>
            <a:r>
              <a:rPr lang="en-US" altLang="zh-CN" sz="1400" dirty="0"/>
              <a:t>Data format</a:t>
            </a:r>
          </a:p>
          <a:p>
            <a:pPr lvl="1"/>
            <a:r>
              <a:rPr lang="en-US" altLang="zh-CN" sz="1400" dirty="0"/>
              <a:t>Supporting language</a:t>
            </a:r>
          </a:p>
          <a:p>
            <a:pPr lvl="1"/>
            <a:r>
              <a:rPr lang="en-US" altLang="zh-CN" sz="1400" dirty="0"/>
              <a:t>Designing motivation</a:t>
            </a:r>
          </a:p>
          <a:p>
            <a:pPr lvl="1"/>
            <a:r>
              <a:rPr lang="en-US" altLang="zh-CN" sz="1400" dirty="0"/>
              <a:t>Operating system</a:t>
            </a:r>
          </a:p>
          <a:p>
            <a:pPr lvl="1"/>
            <a:r>
              <a:rPr lang="en-US" altLang="zh-CN" sz="1400" dirty="0"/>
              <a:t>…</a:t>
            </a:r>
          </a:p>
          <a:p>
            <a:endParaRPr lang="zh-CN" altLang="en-US" sz="1800" dirty="0"/>
          </a:p>
        </p:txBody>
      </p:sp>
      <p:grpSp>
        <p:nvGrpSpPr>
          <p:cNvPr id="12" name="组合 11">
            <a:extLst>
              <a:ext uri="{FF2B5EF4-FFF2-40B4-BE49-F238E27FC236}">
                <a16:creationId xmlns:a16="http://schemas.microsoft.com/office/drawing/2014/main" id="{319D7EE8-F73E-43F5-8EBC-66F3BC7B4B10}"/>
              </a:ext>
            </a:extLst>
          </p:cNvPr>
          <p:cNvGrpSpPr/>
          <p:nvPr/>
        </p:nvGrpSpPr>
        <p:grpSpPr>
          <a:xfrm>
            <a:off x="570451" y="4319055"/>
            <a:ext cx="7986320" cy="1761907"/>
            <a:chOff x="133013" y="4022025"/>
            <a:chExt cx="9887620" cy="2345438"/>
          </a:xfrm>
        </p:grpSpPr>
        <p:sp>
          <p:nvSpPr>
            <p:cNvPr id="4" name="矩形 3">
              <a:extLst>
                <a:ext uri="{FF2B5EF4-FFF2-40B4-BE49-F238E27FC236}">
                  <a16:creationId xmlns:a16="http://schemas.microsoft.com/office/drawing/2014/main" id="{002E6D4F-04DC-4FB5-9971-47504DF21339}"/>
                </a:ext>
              </a:extLst>
            </p:cNvPr>
            <p:cNvSpPr/>
            <p:nvPr/>
          </p:nvSpPr>
          <p:spPr>
            <a:xfrm>
              <a:off x="154812" y="4828158"/>
              <a:ext cx="1462341" cy="1539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Training </a:t>
              </a:r>
            </a:p>
            <a:p>
              <a:pPr algn="ctr"/>
              <a:r>
                <a:rPr lang="en-US" altLang="zh-CN" dirty="0"/>
                <a:t>ML model</a:t>
              </a:r>
              <a:endParaRPr lang="zh-CN" altLang="en-US" dirty="0"/>
            </a:p>
          </p:txBody>
        </p:sp>
        <p:sp>
          <p:nvSpPr>
            <p:cNvPr id="5" name="矩形 4">
              <a:extLst>
                <a:ext uri="{FF2B5EF4-FFF2-40B4-BE49-F238E27FC236}">
                  <a16:creationId xmlns:a16="http://schemas.microsoft.com/office/drawing/2014/main" id="{27AD47A8-E95E-4D5E-86FA-9FC1CF07BF28}"/>
                </a:ext>
              </a:extLst>
            </p:cNvPr>
            <p:cNvSpPr/>
            <p:nvPr/>
          </p:nvSpPr>
          <p:spPr>
            <a:xfrm>
              <a:off x="2709475" y="4986626"/>
              <a:ext cx="2966502" cy="527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t>xxx.meta</a:t>
              </a:r>
              <a:r>
                <a:rPr lang="en-US" altLang="zh-CN" dirty="0"/>
                <a:t> for model architecture</a:t>
              </a:r>
              <a:endParaRPr lang="zh-CN" altLang="en-US" dirty="0"/>
            </a:p>
          </p:txBody>
        </p:sp>
        <p:sp>
          <p:nvSpPr>
            <p:cNvPr id="6" name="矩形 5">
              <a:extLst>
                <a:ext uri="{FF2B5EF4-FFF2-40B4-BE49-F238E27FC236}">
                  <a16:creationId xmlns:a16="http://schemas.microsoft.com/office/drawing/2014/main" id="{CDF26483-7881-43AB-BE5F-E74EE1F07486}"/>
                </a:ext>
              </a:extLst>
            </p:cNvPr>
            <p:cNvSpPr/>
            <p:nvPr/>
          </p:nvSpPr>
          <p:spPr>
            <a:xfrm>
              <a:off x="2707708" y="5687411"/>
              <a:ext cx="2966502" cy="527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t>xxx.data</a:t>
              </a:r>
              <a:r>
                <a:rPr lang="en-US" altLang="zh-CN" dirty="0"/>
                <a:t> for weights parameter</a:t>
              </a:r>
              <a:endParaRPr lang="zh-CN" altLang="en-US" dirty="0"/>
            </a:p>
          </p:txBody>
        </p:sp>
        <p:sp>
          <p:nvSpPr>
            <p:cNvPr id="7" name="矩形 6">
              <a:extLst>
                <a:ext uri="{FF2B5EF4-FFF2-40B4-BE49-F238E27FC236}">
                  <a16:creationId xmlns:a16="http://schemas.microsoft.com/office/drawing/2014/main" id="{CBF025B3-8705-48F0-9A34-163AE2E6FA7C}"/>
                </a:ext>
              </a:extLst>
            </p:cNvPr>
            <p:cNvSpPr/>
            <p:nvPr/>
          </p:nvSpPr>
          <p:spPr>
            <a:xfrm>
              <a:off x="133013" y="4022026"/>
              <a:ext cx="5646658" cy="527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TensorFlow</a:t>
              </a:r>
              <a:endParaRPr lang="zh-CN" altLang="en-US" dirty="0"/>
            </a:p>
          </p:txBody>
        </p:sp>
        <p:sp>
          <p:nvSpPr>
            <p:cNvPr id="8" name="矩形 7">
              <a:extLst>
                <a:ext uri="{FF2B5EF4-FFF2-40B4-BE49-F238E27FC236}">
                  <a16:creationId xmlns:a16="http://schemas.microsoft.com/office/drawing/2014/main" id="{1D4C4D25-C68F-4C06-8DEA-09E05F7CBAEC}"/>
                </a:ext>
              </a:extLst>
            </p:cNvPr>
            <p:cNvSpPr/>
            <p:nvPr/>
          </p:nvSpPr>
          <p:spPr>
            <a:xfrm>
              <a:off x="7134460" y="4022025"/>
              <a:ext cx="2886173" cy="5276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Caffe</a:t>
              </a:r>
              <a:endParaRPr lang="zh-CN" altLang="en-US" dirty="0"/>
            </a:p>
          </p:txBody>
        </p:sp>
        <p:sp>
          <p:nvSpPr>
            <p:cNvPr id="9" name="箭头: 右 8">
              <a:extLst>
                <a:ext uri="{FF2B5EF4-FFF2-40B4-BE49-F238E27FC236}">
                  <a16:creationId xmlns:a16="http://schemas.microsoft.com/office/drawing/2014/main" id="{011C8D41-46F4-46C8-8919-7002A49BE65D}"/>
                </a:ext>
              </a:extLst>
            </p:cNvPr>
            <p:cNvSpPr/>
            <p:nvPr/>
          </p:nvSpPr>
          <p:spPr>
            <a:xfrm>
              <a:off x="6037140" y="4828158"/>
              <a:ext cx="1462340" cy="143315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rPr>
                <a:t>Loading Errors!!!</a:t>
              </a:r>
              <a:endParaRPr lang="zh-CN" altLang="en-US" dirty="0">
                <a:solidFill>
                  <a:srgbClr val="FF0000"/>
                </a:solidFill>
              </a:endParaRPr>
            </a:p>
          </p:txBody>
        </p:sp>
        <p:sp>
          <p:nvSpPr>
            <p:cNvPr id="10" name="矩形 9">
              <a:extLst>
                <a:ext uri="{FF2B5EF4-FFF2-40B4-BE49-F238E27FC236}">
                  <a16:creationId xmlns:a16="http://schemas.microsoft.com/office/drawing/2014/main" id="{72755B05-FEC2-4A35-92DE-3B938374D12F}"/>
                </a:ext>
              </a:extLst>
            </p:cNvPr>
            <p:cNvSpPr/>
            <p:nvPr/>
          </p:nvSpPr>
          <p:spPr>
            <a:xfrm>
              <a:off x="7860643" y="4828158"/>
              <a:ext cx="1462341" cy="153930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Inferring </a:t>
              </a:r>
            </a:p>
            <a:p>
              <a:pPr algn="ctr"/>
              <a:r>
                <a:rPr lang="en-US" altLang="zh-CN" dirty="0"/>
                <a:t>ML model</a:t>
              </a:r>
              <a:endParaRPr lang="zh-CN" altLang="en-US" dirty="0"/>
            </a:p>
          </p:txBody>
        </p:sp>
        <p:sp>
          <p:nvSpPr>
            <p:cNvPr id="11" name="箭头: 右 10">
              <a:extLst>
                <a:ext uri="{FF2B5EF4-FFF2-40B4-BE49-F238E27FC236}">
                  <a16:creationId xmlns:a16="http://schemas.microsoft.com/office/drawing/2014/main" id="{554DB0CC-9820-41F9-8A44-83B4FCA184F0}"/>
                </a:ext>
              </a:extLst>
            </p:cNvPr>
            <p:cNvSpPr/>
            <p:nvPr/>
          </p:nvSpPr>
          <p:spPr>
            <a:xfrm>
              <a:off x="1617154" y="5168183"/>
              <a:ext cx="1090556" cy="859253"/>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Saving model</a:t>
              </a:r>
              <a:endParaRPr lang="zh-CN" altLang="en-US" sz="1100" dirty="0">
                <a:solidFill>
                  <a:schemeClr val="tx1"/>
                </a:solidFill>
              </a:endParaRPr>
            </a:p>
          </p:txBody>
        </p:sp>
      </p:grpSp>
    </p:spTree>
    <p:extLst>
      <p:ext uri="{BB962C8B-B14F-4D97-AF65-F5344CB8AC3E}">
        <p14:creationId xmlns:p14="http://schemas.microsoft.com/office/powerpoint/2010/main" val="34203436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FC052-47BA-4FC3-B5BC-9A637B6C7B48}"/>
              </a:ext>
            </a:extLst>
          </p:cNvPr>
          <p:cNvSpPr>
            <a:spLocks noGrp="1"/>
          </p:cNvSpPr>
          <p:nvPr>
            <p:ph type="title"/>
          </p:nvPr>
        </p:nvSpPr>
        <p:spPr/>
        <p:txBody>
          <a:bodyPr/>
          <a:lstStyle/>
          <a:p>
            <a:pPr algn="l"/>
            <a:r>
              <a:rPr lang="en-US" altLang="zh-CN" dirty="0"/>
              <a:t>Potential methods to sharing ML model----Interact via a convertor</a:t>
            </a:r>
            <a:endParaRPr lang="zh-CN" altLang="en-US" dirty="0"/>
          </a:p>
        </p:txBody>
      </p:sp>
      <p:sp>
        <p:nvSpPr>
          <p:cNvPr id="3" name="内容占位符 2">
            <a:extLst>
              <a:ext uri="{FF2B5EF4-FFF2-40B4-BE49-F238E27FC236}">
                <a16:creationId xmlns:a16="http://schemas.microsoft.com/office/drawing/2014/main" id="{D86C7CED-6820-4CF6-AED6-2BBF0EA5D9D8}"/>
              </a:ext>
            </a:extLst>
          </p:cNvPr>
          <p:cNvSpPr>
            <a:spLocks noGrp="1"/>
          </p:cNvSpPr>
          <p:nvPr>
            <p:ph idx="1"/>
          </p:nvPr>
        </p:nvSpPr>
        <p:spPr>
          <a:xfrm>
            <a:off x="480534" y="4026184"/>
            <a:ext cx="5631406" cy="2346495"/>
          </a:xfrm>
        </p:spPr>
        <p:txBody>
          <a:bodyPr/>
          <a:lstStyle/>
          <a:p>
            <a:r>
              <a:rPr lang="en-US" altLang="zh-CN" sz="2000" dirty="0"/>
              <a:t>The ML model architecture and weights data can be transformed into new Framework via an additional convertor module.</a:t>
            </a:r>
          </a:p>
          <a:p>
            <a:r>
              <a:rPr lang="en-US" altLang="zh-CN" sz="2000" dirty="0"/>
              <a:t>For each combination of two AI frameworks, at least one related convertor (</a:t>
            </a:r>
            <a:r>
              <a:rPr lang="en-US" altLang="zh-CN" sz="2000" dirty="0" err="1"/>
              <a:t>e.g.TensorFlow</a:t>
            </a:r>
            <a:r>
              <a:rPr lang="en-US" altLang="zh-CN" sz="2000" dirty="0"/>
              <a:t>-&gt;Caffe) needs to be developed.</a:t>
            </a:r>
          </a:p>
        </p:txBody>
      </p:sp>
      <p:grpSp>
        <p:nvGrpSpPr>
          <p:cNvPr id="28" name="组合 27">
            <a:extLst>
              <a:ext uri="{FF2B5EF4-FFF2-40B4-BE49-F238E27FC236}">
                <a16:creationId xmlns:a16="http://schemas.microsoft.com/office/drawing/2014/main" id="{0323EEA2-B6F8-4949-BA08-DF2C82425BFE}"/>
              </a:ext>
            </a:extLst>
          </p:cNvPr>
          <p:cNvGrpSpPr/>
          <p:nvPr/>
        </p:nvGrpSpPr>
        <p:grpSpPr>
          <a:xfrm>
            <a:off x="377825" y="1447126"/>
            <a:ext cx="8388351" cy="3783384"/>
            <a:chOff x="735290" y="1510124"/>
            <a:chExt cx="10883242" cy="5452790"/>
          </a:xfrm>
        </p:grpSpPr>
        <p:sp>
          <p:nvSpPr>
            <p:cNvPr id="16" name="矩形 15">
              <a:extLst>
                <a:ext uri="{FF2B5EF4-FFF2-40B4-BE49-F238E27FC236}">
                  <a16:creationId xmlns:a16="http://schemas.microsoft.com/office/drawing/2014/main" id="{13C084CC-C84D-4371-9959-284A0511DE37}"/>
                </a:ext>
              </a:extLst>
            </p:cNvPr>
            <p:cNvSpPr/>
            <p:nvPr/>
          </p:nvSpPr>
          <p:spPr>
            <a:xfrm>
              <a:off x="786368" y="2316257"/>
              <a:ext cx="1462341" cy="15393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Training </a:t>
              </a:r>
            </a:p>
            <a:p>
              <a:pPr algn="ctr"/>
              <a:r>
                <a:rPr lang="en-US" altLang="zh-CN" dirty="0"/>
                <a:t>ML model</a:t>
              </a:r>
              <a:endParaRPr lang="zh-CN" altLang="en-US" dirty="0"/>
            </a:p>
          </p:txBody>
        </p:sp>
        <p:sp>
          <p:nvSpPr>
            <p:cNvPr id="19" name="矩形 18">
              <a:extLst>
                <a:ext uri="{FF2B5EF4-FFF2-40B4-BE49-F238E27FC236}">
                  <a16:creationId xmlns:a16="http://schemas.microsoft.com/office/drawing/2014/main" id="{589C4033-A5DB-44DD-8D66-BC5655BD870F}"/>
                </a:ext>
              </a:extLst>
            </p:cNvPr>
            <p:cNvSpPr/>
            <p:nvPr/>
          </p:nvSpPr>
          <p:spPr>
            <a:xfrm>
              <a:off x="735290" y="1510124"/>
              <a:ext cx="5646658" cy="527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TensorFlow</a:t>
              </a:r>
              <a:endParaRPr lang="zh-CN" altLang="en-US" dirty="0"/>
            </a:p>
          </p:txBody>
        </p:sp>
        <p:sp>
          <p:nvSpPr>
            <p:cNvPr id="20" name="矩形 19">
              <a:extLst>
                <a:ext uri="{FF2B5EF4-FFF2-40B4-BE49-F238E27FC236}">
                  <a16:creationId xmlns:a16="http://schemas.microsoft.com/office/drawing/2014/main" id="{2E00AFA7-AEEE-4118-9BEE-94F1125660B3}"/>
                </a:ext>
              </a:extLst>
            </p:cNvPr>
            <p:cNvSpPr/>
            <p:nvPr/>
          </p:nvSpPr>
          <p:spPr>
            <a:xfrm rot="5400000">
              <a:off x="8670914" y="4015297"/>
              <a:ext cx="5367605" cy="52763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Caffe</a:t>
              </a:r>
              <a:endParaRPr lang="zh-CN" altLang="en-US" dirty="0"/>
            </a:p>
          </p:txBody>
        </p:sp>
        <p:sp>
          <p:nvSpPr>
            <p:cNvPr id="21" name="箭头: 右 20">
              <a:extLst>
                <a:ext uri="{FF2B5EF4-FFF2-40B4-BE49-F238E27FC236}">
                  <a16:creationId xmlns:a16="http://schemas.microsoft.com/office/drawing/2014/main" id="{77BE63D8-C81C-43B8-9E7B-52A22666EC36}"/>
                </a:ext>
              </a:extLst>
            </p:cNvPr>
            <p:cNvSpPr/>
            <p:nvPr/>
          </p:nvSpPr>
          <p:spPr>
            <a:xfrm rot="20228407">
              <a:off x="6500820" y="2538462"/>
              <a:ext cx="1462340" cy="686097"/>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22" name="矩形 21">
              <a:extLst>
                <a:ext uri="{FF2B5EF4-FFF2-40B4-BE49-F238E27FC236}">
                  <a16:creationId xmlns:a16="http://schemas.microsoft.com/office/drawing/2014/main" id="{9226B141-EFFD-4389-8138-7DEC4B15DA5A}"/>
                </a:ext>
              </a:extLst>
            </p:cNvPr>
            <p:cNvSpPr/>
            <p:nvPr/>
          </p:nvSpPr>
          <p:spPr>
            <a:xfrm>
              <a:off x="8088863" y="1556123"/>
              <a:ext cx="2823909" cy="153930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Convertor for TensorFlow</a:t>
              </a:r>
            </a:p>
            <a:p>
              <a:pPr algn="ctr"/>
              <a:r>
                <a:rPr lang="en-US" altLang="zh-CN" dirty="0"/>
                <a:t>Developed by Caffe</a:t>
              </a:r>
              <a:endParaRPr lang="zh-CN" altLang="en-US" dirty="0"/>
            </a:p>
          </p:txBody>
        </p:sp>
        <p:sp>
          <p:nvSpPr>
            <p:cNvPr id="23" name="箭头: 右 22">
              <a:extLst>
                <a:ext uri="{FF2B5EF4-FFF2-40B4-BE49-F238E27FC236}">
                  <a16:creationId xmlns:a16="http://schemas.microsoft.com/office/drawing/2014/main" id="{488D7B80-944A-4841-AB10-8FC8E44450CE}"/>
                </a:ext>
              </a:extLst>
            </p:cNvPr>
            <p:cNvSpPr/>
            <p:nvPr/>
          </p:nvSpPr>
          <p:spPr>
            <a:xfrm>
              <a:off x="2300664" y="2656281"/>
              <a:ext cx="1132064" cy="859253"/>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Saving model</a:t>
              </a:r>
              <a:endParaRPr lang="zh-CN" altLang="en-US" sz="1100" dirty="0">
                <a:solidFill>
                  <a:schemeClr val="tx1"/>
                </a:solidFill>
              </a:endParaRPr>
            </a:p>
          </p:txBody>
        </p:sp>
        <p:sp>
          <p:nvSpPr>
            <p:cNvPr id="24" name="矩形 23">
              <a:extLst>
                <a:ext uri="{FF2B5EF4-FFF2-40B4-BE49-F238E27FC236}">
                  <a16:creationId xmlns:a16="http://schemas.microsoft.com/office/drawing/2014/main" id="{E3D0BBFC-12E2-47A0-AF48-FE71FF21CC99}"/>
                </a:ext>
              </a:extLst>
            </p:cNvPr>
            <p:cNvSpPr/>
            <p:nvPr/>
          </p:nvSpPr>
          <p:spPr>
            <a:xfrm>
              <a:off x="8580849" y="3909919"/>
              <a:ext cx="1886533" cy="5276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t>xxx.caffemodel</a:t>
              </a:r>
              <a:endParaRPr lang="zh-CN" altLang="en-US" dirty="0"/>
            </a:p>
          </p:txBody>
        </p:sp>
        <p:sp>
          <p:nvSpPr>
            <p:cNvPr id="25" name="箭头: 右 24">
              <a:extLst>
                <a:ext uri="{FF2B5EF4-FFF2-40B4-BE49-F238E27FC236}">
                  <a16:creationId xmlns:a16="http://schemas.microsoft.com/office/drawing/2014/main" id="{7A4508BD-5CAE-4028-A0A3-B945C27B0B43}"/>
                </a:ext>
              </a:extLst>
            </p:cNvPr>
            <p:cNvSpPr/>
            <p:nvPr/>
          </p:nvSpPr>
          <p:spPr>
            <a:xfrm rot="5400000">
              <a:off x="9187336" y="3199034"/>
              <a:ext cx="626957" cy="686097"/>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26" name="矩形 25">
              <a:extLst>
                <a:ext uri="{FF2B5EF4-FFF2-40B4-BE49-F238E27FC236}">
                  <a16:creationId xmlns:a16="http://schemas.microsoft.com/office/drawing/2014/main" id="{F277C0F5-6F1B-4359-8592-C288B29CA215}"/>
                </a:ext>
              </a:extLst>
            </p:cNvPr>
            <p:cNvSpPr/>
            <p:nvPr/>
          </p:nvSpPr>
          <p:spPr>
            <a:xfrm>
              <a:off x="8808325" y="5423609"/>
              <a:ext cx="1462341" cy="153930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Inferring </a:t>
              </a:r>
            </a:p>
            <a:p>
              <a:pPr algn="ctr"/>
              <a:r>
                <a:rPr lang="en-US" altLang="zh-CN" dirty="0"/>
                <a:t>ML model</a:t>
              </a:r>
              <a:endParaRPr lang="zh-CN" altLang="en-US" dirty="0"/>
            </a:p>
          </p:txBody>
        </p:sp>
        <p:sp>
          <p:nvSpPr>
            <p:cNvPr id="27" name="箭头: 右 26">
              <a:extLst>
                <a:ext uri="{FF2B5EF4-FFF2-40B4-BE49-F238E27FC236}">
                  <a16:creationId xmlns:a16="http://schemas.microsoft.com/office/drawing/2014/main" id="{B29CC26B-9278-4940-8169-B6F0F1F4A9FD}"/>
                </a:ext>
              </a:extLst>
            </p:cNvPr>
            <p:cNvSpPr/>
            <p:nvPr/>
          </p:nvSpPr>
          <p:spPr>
            <a:xfrm rot="5400000">
              <a:off x="9183917" y="4567237"/>
              <a:ext cx="633794" cy="686097"/>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grpSp>
      <p:sp>
        <p:nvSpPr>
          <p:cNvPr id="29" name="矩形 28">
            <a:extLst>
              <a:ext uri="{FF2B5EF4-FFF2-40B4-BE49-F238E27FC236}">
                <a16:creationId xmlns:a16="http://schemas.microsoft.com/office/drawing/2014/main" id="{98CC1A86-E55B-4165-B3AE-9AE5FB9D8AA5}"/>
              </a:ext>
            </a:extLst>
          </p:cNvPr>
          <p:cNvSpPr/>
          <p:nvPr/>
        </p:nvSpPr>
        <p:spPr>
          <a:xfrm>
            <a:off x="2452351" y="2078043"/>
            <a:ext cx="2396070" cy="3963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t>xxx.meta</a:t>
            </a:r>
            <a:r>
              <a:rPr lang="en-US" altLang="zh-CN" dirty="0"/>
              <a:t> for model architecture</a:t>
            </a:r>
            <a:endParaRPr lang="zh-CN" altLang="en-US" dirty="0"/>
          </a:p>
        </p:txBody>
      </p:sp>
      <p:sp>
        <p:nvSpPr>
          <p:cNvPr id="30" name="矩形 29">
            <a:extLst>
              <a:ext uri="{FF2B5EF4-FFF2-40B4-BE49-F238E27FC236}">
                <a16:creationId xmlns:a16="http://schemas.microsoft.com/office/drawing/2014/main" id="{420861CA-C31D-4C22-B392-8502F63157CA}"/>
              </a:ext>
            </a:extLst>
          </p:cNvPr>
          <p:cNvSpPr/>
          <p:nvPr/>
        </p:nvSpPr>
        <p:spPr>
          <a:xfrm>
            <a:off x="2450923" y="2604477"/>
            <a:ext cx="2396070" cy="3963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t>xxx.data</a:t>
            </a:r>
            <a:r>
              <a:rPr lang="en-US" altLang="zh-CN" dirty="0"/>
              <a:t> for weights parameter</a:t>
            </a:r>
            <a:endParaRPr lang="zh-CN" altLang="en-US" dirty="0"/>
          </a:p>
        </p:txBody>
      </p:sp>
    </p:spTree>
    <p:extLst>
      <p:ext uri="{BB962C8B-B14F-4D97-AF65-F5344CB8AC3E}">
        <p14:creationId xmlns:p14="http://schemas.microsoft.com/office/powerpoint/2010/main" val="76106914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1BCC97-CE73-437D-850B-A8080DC7F61C}"/>
              </a:ext>
            </a:extLst>
          </p:cNvPr>
          <p:cNvSpPr>
            <a:spLocks noGrp="1"/>
          </p:cNvSpPr>
          <p:nvPr>
            <p:ph type="title"/>
          </p:nvPr>
        </p:nvSpPr>
        <p:spPr>
          <a:xfrm>
            <a:off x="233421" y="231352"/>
            <a:ext cx="7430257" cy="1143000"/>
          </a:xfrm>
        </p:spPr>
        <p:txBody>
          <a:bodyPr/>
          <a:lstStyle/>
          <a:p>
            <a:pPr algn="l"/>
            <a:r>
              <a:rPr lang="en-US" altLang="zh-CN" dirty="0"/>
              <a:t>Potential methods to sharing ML model----Interact via a</a:t>
            </a:r>
            <a:r>
              <a:rPr lang="zh-CN" altLang="en-US" dirty="0"/>
              <a:t> </a:t>
            </a:r>
            <a:r>
              <a:rPr lang="en-US" altLang="zh-CN" dirty="0"/>
              <a:t>3</a:t>
            </a:r>
            <a:r>
              <a:rPr lang="en-US" altLang="zh-CN" baseline="30000" dirty="0"/>
              <a:t>rd</a:t>
            </a:r>
            <a:r>
              <a:rPr lang="en-US" altLang="zh-CN" dirty="0"/>
              <a:t> party format </a:t>
            </a:r>
            <a:endParaRPr lang="zh-CN" altLang="en-US" dirty="0"/>
          </a:p>
        </p:txBody>
      </p:sp>
      <p:sp>
        <p:nvSpPr>
          <p:cNvPr id="3" name="内容占位符 2">
            <a:extLst>
              <a:ext uri="{FF2B5EF4-FFF2-40B4-BE49-F238E27FC236}">
                <a16:creationId xmlns:a16="http://schemas.microsoft.com/office/drawing/2014/main" id="{692807F9-4CDB-4AAC-B24A-41D86CD682D9}"/>
              </a:ext>
            </a:extLst>
          </p:cNvPr>
          <p:cNvSpPr>
            <a:spLocks noGrp="1"/>
          </p:cNvSpPr>
          <p:nvPr>
            <p:ph idx="1"/>
          </p:nvPr>
        </p:nvSpPr>
        <p:spPr>
          <a:xfrm>
            <a:off x="458756" y="4206015"/>
            <a:ext cx="8261498" cy="1785314"/>
          </a:xfrm>
        </p:spPr>
        <p:txBody>
          <a:bodyPr/>
          <a:lstStyle/>
          <a:p>
            <a:r>
              <a:rPr lang="en-US" altLang="zh-CN" sz="1800" dirty="0"/>
              <a:t>For every AI framework, only one convertor needs to be developed, i.e., loading and saving.</a:t>
            </a:r>
          </a:p>
          <a:p>
            <a:r>
              <a:rPr lang="en-US" altLang="zh-CN" sz="1800" dirty="0"/>
              <a:t>The 3rd data format e.g. ONNX(Open Neuro Network Exchange) is used for data interaction.</a:t>
            </a:r>
          </a:p>
          <a:p>
            <a:r>
              <a:rPr lang="en-US" altLang="zh-CN" sz="1800" dirty="0"/>
              <a:t>The 3rd data format can be replaced by any other construct for specific scenario (even a New data structure designed for 3GPP)</a:t>
            </a:r>
          </a:p>
        </p:txBody>
      </p:sp>
      <p:grpSp>
        <p:nvGrpSpPr>
          <p:cNvPr id="22" name="组合 21">
            <a:extLst>
              <a:ext uri="{FF2B5EF4-FFF2-40B4-BE49-F238E27FC236}">
                <a16:creationId xmlns:a16="http://schemas.microsoft.com/office/drawing/2014/main" id="{8979B0B3-793F-4209-9BA5-831553509A50}"/>
              </a:ext>
            </a:extLst>
          </p:cNvPr>
          <p:cNvGrpSpPr/>
          <p:nvPr/>
        </p:nvGrpSpPr>
        <p:grpSpPr>
          <a:xfrm>
            <a:off x="233421" y="1571195"/>
            <a:ext cx="8677157" cy="2156685"/>
            <a:chOff x="735290" y="1350630"/>
            <a:chExt cx="10642863" cy="2345437"/>
          </a:xfrm>
        </p:grpSpPr>
        <p:sp>
          <p:nvSpPr>
            <p:cNvPr id="13" name="矩形 12">
              <a:extLst>
                <a:ext uri="{FF2B5EF4-FFF2-40B4-BE49-F238E27FC236}">
                  <a16:creationId xmlns:a16="http://schemas.microsoft.com/office/drawing/2014/main" id="{F0BDAC32-4A5C-4912-9B18-358F56149F24}"/>
                </a:ext>
              </a:extLst>
            </p:cNvPr>
            <p:cNvSpPr/>
            <p:nvPr/>
          </p:nvSpPr>
          <p:spPr>
            <a:xfrm>
              <a:off x="805883" y="2144966"/>
              <a:ext cx="1462341" cy="15393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Training </a:t>
              </a:r>
            </a:p>
            <a:p>
              <a:pPr algn="ctr"/>
              <a:r>
                <a:rPr lang="en-US" altLang="zh-CN" dirty="0"/>
                <a:t>ML model</a:t>
              </a:r>
              <a:endParaRPr lang="zh-CN" altLang="en-US" dirty="0"/>
            </a:p>
          </p:txBody>
        </p:sp>
        <p:sp>
          <p:nvSpPr>
            <p:cNvPr id="14" name="矩形 13">
              <a:extLst>
                <a:ext uri="{FF2B5EF4-FFF2-40B4-BE49-F238E27FC236}">
                  <a16:creationId xmlns:a16="http://schemas.microsoft.com/office/drawing/2014/main" id="{1128AD2E-A06A-4ED6-9EFC-0FD571FA8266}"/>
                </a:ext>
              </a:extLst>
            </p:cNvPr>
            <p:cNvSpPr/>
            <p:nvPr/>
          </p:nvSpPr>
          <p:spPr>
            <a:xfrm>
              <a:off x="735290" y="1350630"/>
              <a:ext cx="4392891" cy="5276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TensorFlow</a:t>
              </a:r>
              <a:endParaRPr lang="zh-CN" altLang="en-US" dirty="0"/>
            </a:p>
          </p:txBody>
        </p:sp>
        <p:sp>
          <p:nvSpPr>
            <p:cNvPr id="15" name="矩形 14">
              <a:extLst>
                <a:ext uri="{FF2B5EF4-FFF2-40B4-BE49-F238E27FC236}">
                  <a16:creationId xmlns:a16="http://schemas.microsoft.com/office/drawing/2014/main" id="{654D7E7E-3A06-417A-979B-9FC4916B89EE}"/>
                </a:ext>
              </a:extLst>
            </p:cNvPr>
            <p:cNvSpPr/>
            <p:nvPr/>
          </p:nvSpPr>
          <p:spPr>
            <a:xfrm>
              <a:off x="6096000" y="1354440"/>
              <a:ext cx="5282153" cy="5276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Caffe</a:t>
              </a:r>
              <a:endParaRPr lang="zh-CN" altLang="en-US" dirty="0"/>
            </a:p>
          </p:txBody>
        </p:sp>
        <p:sp>
          <p:nvSpPr>
            <p:cNvPr id="16" name="矩形 15">
              <a:extLst>
                <a:ext uri="{FF2B5EF4-FFF2-40B4-BE49-F238E27FC236}">
                  <a16:creationId xmlns:a16="http://schemas.microsoft.com/office/drawing/2014/main" id="{73424B98-A3E4-40AE-8846-00CB4E9DA470}"/>
                </a:ext>
              </a:extLst>
            </p:cNvPr>
            <p:cNvSpPr/>
            <p:nvPr/>
          </p:nvSpPr>
          <p:spPr>
            <a:xfrm>
              <a:off x="3922314" y="2521488"/>
              <a:ext cx="1066712" cy="684579"/>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rPr>
                <a:t>ONNX</a:t>
              </a:r>
            </a:p>
          </p:txBody>
        </p:sp>
        <p:sp>
          <p:nvSpPr>
            <p:cNvPr id="17" name="箭头: 右 16">
              <a:extLst>
                <a:ext uri="{FF2B5EF4-FFF2-40B4-BE49-F238E27FC236}">
                  <a16:creationId xmlns:a16="http://schemas.microsoft.com/office/drawing/2014/main" id="{2B3005E1-6908-4FD3-BE37-E3DBAF40D75F}"/>
                </a:ext>
              </a:extLst>
            </p:cNvPr>
            <p:cNvSpPr/>
            <p:nvPr/>
          </p:nvSpPr>
          <p:spPr>
            <a:xfrm>
              <a:off x="4989026" y="2742075"/>
              <a:ext cx="1671880" cy="36867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tx1"/>
                </a:solidFill>
              </a:endParaRPr>
            </a:p>
          </p:txBody>
        </p:sp>
        <p:sp>
          <p:nvSpPr>
            <p:cNvPr id="18" name="矩形 17">
              <a:extLst>
                <a:ext uri="{FF2B5EF4-FFF2-40B4-BE49-F238E27FC236}">
                  <a16:creationId xmlns:a16="http://schemas.microsoft.com/office/drawing/2014/main" id="{C5B23948-94B3-4719-AF05-600AEF2AF6D7}"/>
                </a:ext>
              </a:extLst>
            </p:cNvPr>
            <p:cNvSpPr/>
            <p:nvPr/>
          </p:nvSpPr>
          <p:spPr>
            <a:xfrm>
              <a:off x="9756559" y="2156763"/>
              <a:ext cx="1462341" cy="15393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Inferring </a:t>
              </a:r>
            </a:p>
            <a:p>
              <a:pPr algn="ctr"/>
              <a:r>
                <a:rPr lang="en-US" altLang="zh-CN" dirty="0"/>
                <a:t>ML model</a:t>
              </a:r>
              <a:endParaRPr lang="zh-CN" altLang="en-US" dirty="0"/>
            </a:p>
          </p:txBody>
        </p:sp>
        <p:sp>
          <p:nvSpPr>
            <p:cNvPr id="19" name="箭头: 右 18">
              <a:extLst>
                <a:ext uri="{FF2B5EF4-FFF2-40B4-BE49-F238E27FC236}">
                  <a16:creationId xmlns:a16="http://schemas.microsoft.com/office/drawing/2014/main" id="{4C246D54-C4DB-4644-9E03-891E4F84E67F}"/>
                </a:ext>
              </a:extLst>
            </p:cNvPr>
            <p:cNvSpPr/>
            <p:nvPr/>
          </p:nvSpPr>
          <p:spPr>
            <a:xfrm>
              <a:off x="7958677" y="2435775"/>
              <a:ext cx="1462341" cy="95769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1"/>
                  </a:solidFill>
                </a:rPr>
                <a:t>Loading model from an ONNX file</a:t>
              </a:r>
              <a:endParaRPr lang="zh-CN" altLang="en-US" sz="1050" dirty="0">
                <a:solidFill>
                  <a:schemeClr val="tx1"/>
                </a:solidFill>
              </a:endParaRPr>
            </a:p>
          </p:txBody>
        </p:sp>
        <p:sp>
          <p:nvSpPr>
            <p:cNvPr id="20" name="矩形 19">
              <a:extLst>
                <a:ext uri="{FF2B5EF4-FFF2-40B4-BE49-F238E27FC236}">
                  <a16:creationId xmlns:a16="http://schemas.microsoft.com/office/drawing/2014/main" id="{0D61C950-5E94-4A7A-907F-64C15139A2DE}"/>
                </a:ext>
              </a:extLst>
            </p:cNvPr>
            <p:cNvSpPr/>
            <p:nvPr/>
          </p:nvSpPr>
          <p:spPr>
            <a:xfrm>
              <a:off x="6714642" y="2572330"/>
              <a:ext cx="1066712" cy="684579"/>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00000"/>
                  </a:solidFill>
                </a:rPr>
                <a:t>ONNX</a:t>
              </a:r>
            </a:p>
          </p:txBody>
        </p:sp>
        <p:sp>
          <p:nvSpPr>
            <p:cNvPr id="21" name="箭头: 右 20">
              <a:extLst>
                <a:ext uri="{FF2B5EF4-FFF2-40B4-BE49-F238E27FC236}">
                  <a16:creationId xmlns:a16="http://schemas.microsoft.com/office/drawing/2014/main" id="{4511ED7C-7BFD-4B8C-9A9F-AAA944C05813}"/>
                </a:ext>
              </a:extLst>
            </p:cNvPr>
            <p:cNvSpPr/>
            <p:nvPr/>
          </p:nvSpPr>
          <p:spPr>
            <a:xfrm>
              <a:off x="2356886" y="2496787"/>
              <a:ext cx="1457956" cy="85925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Saving model to an ONNX file</a:t>
              </a:r>
              <a:endParaRPr lang="zh-CN" altLang="en-US" dirty="0">
                <a:solidFill>
                  <a:schemeClr val="tx1"/>
                </a:solidFill>
              </a:endParaRPr>
            </a:p>
          </p:txBody>
        </p:sp>
      </p:grpSp>
    </p:spTree>
    <p:extLst>
      <p:ext uri="{BB962C8B-B14F-4D97-AF65-F5344CB8AC3E}">
        <p14:creationId xmlns:p14="http://schemas.microsoft.com/office/powerpoint/2010/main" val="216409114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0DB5C0-8F6E-422A-B62B-D8E39626B88F}"/>
              </a:ext>
            </a:extLst>
          </p:cNvPr>
          <p:cNvSpPr>
            <a:spLocks noGrp="1"/>
          </p:cNvSpPr>
          <p:nvPr>
            <p:ph type="title"/>
          </p:nvPr>
        </p:nvSpPr>
        <p:spPr>
          <a:xfrm>
            <a:off x="208947" y="431529"/>
            <a:ext cx="7156962" cy="764147"/>
          </a:xfrm>
        </p:spPr>
        <p:txBody>
          <a:bodyPr/>
          <a:lstStyle/>
          <a:p>
            <a:pPr algn="l"/>
            <a:r>
              <a:rPr lang="en-US" altLang="zh-CN" dirty="0"/>
              <a:t>ML Model Sharing for different vendors in R18</a:t>
            </a:r>
            <a:endParaRPr lang="zh-CN" altLang="en-US" dirty="0"/>
          </a:p>
        </p:txBody>
      </p:sp>
      <p:sp>
        <p:nvSpPr>
          <p:cNvPr id="3" name="矩形 2">
            <a:extLst>
              <a:ext uri="{FF2B5EF4-FFF2-40B4-BE49-F238E27FC236}">
                <a16:creationId xmlns:a16="http://schemas.microsoft.com/office/drawing/2014/main" id="{D6ECFCFB-6FF4-42AC-A102-66F7A13895D2}"/>
              </a:ext>
            </a:extLst>
          </p:cNvPr>
          <p:cNvSpPr/>
          <p:nvPr/>
        </p:nvSpPr>
        <p:spPr>
          <a:xfrm>
            <a:off x="208947" y="1361767"/>
            <a:ext cx="8530726" cy="3798476"/>
          </a:xfrm>
          <a:prstGeom prst="rect">
            <a:avLst/>
          </a:prstGeom>
        </p:spPr>
        <p:txBody>
          <a:bodyPr wrap="square">
            <a:spAutoFit/>
          </a:bodyPr>
          <a:lstStyle/>
          <a:p>
            <a:pPr marL="214298" lvl="1" indent="-214298">
              <a:spcBef>
                <a:spcPts val="450"/>
              </a:spcBef>
              <a:buFont typeface="Wingdings" panose="05000000000000000000" pitchFamily="2" charset="2"/>
              <a:buChar char="Ø"/>
            </a:pPr>
            <a:r>
              <a:rPr kumimoji="1" lang="en-US" altLang="zh-CN" sz="2000" b="1" dirty="0">
                <a:latin typeface="Calibri" panose="020F0502020204030204" pitchFamily="34" charset="0"/>
                <a:ea typeface="微软雅黑" panose="020B0503020204020204" pitchFamily="34" charset="-122"/>
                <a:cs typeface="Calibri" panose="020F0502020204030204" pitchFamily="34" charset="0"/>
              </a:rPr>
              <a:t>observation:</a:t>
            </a:r>
            <a:endParaRPr lang="en-US" altLang="zh-CN" sz="2000" b="1" dirty="0">
              <a:solidFill>
                <a:prstClr val="black"/>
              </a:solidFill>
              <a:latin typeface="Calibri" panose="020F0502020204030204" pitchFamily="34" charset="0"/>
              <a:ea typeface="微软雅黑" panose="020B0503020204020204" pitchFamily="34" charset="-122"/>
              <a:cs typeface="Calibri" panose="020F0502020204030204" pitchFamily="34" charset="0"/>
            </a:endParaRPr>
          </a:p>
          <a:p>
            <a:pPr marL="407085" lvl="1" indent="-207114" defTabSz="601091">
              <a:spcBef>
                <a:spcPts val="225"/>
              </a:spcBef>
              <a:spcAft>
                <a:spcPts val="225"/>
              </a:spcAft>
              <a:buSzPct val="100000"/>
              <a:buFont typeface="Arial" panose="020B0604020202020204" pitchFamily="34" charset="0"/>
              <a:buChar char="•"/>
              <a:tabLst>
                <a:tab pos="470125" algn="l"/>
              </a:tabLst>
              <a:defRPr/>
            </a:pPr>
            <a:r>
              <a:rPr lang="en-US" altLang="zh-CN" sz="1600" dirty="0">
                <a:latin typeface="Calibri" panose="020F0502020204030204" pitchFamily="34" charset="0"/>
                <a:ea typeface="微软雅黑" panose="020B0503020204020204" pitchFamily="34" charset="-122"/>
                <a:cs typeface="Calibri" panose="020F0502020204030204" pitchFamily="34" charset="0"/>
              </a:rPr>
              <a:t>The current R17 NWDAF supports AI/ML model sharing in single vendor, which has limitation since the models cannot be shared between NWDAFs provided by different vendors. It is necessary to study how to support model sharing for different vendors.</a:t>
            </a:r>
          </a:p>
          <a:p>
            <a:pPr marL="407085" lvl="1" indent="-207114" defTabSz="601091">
              <a:spcBef>
                <a:spcPts val="225"/>
              </a:spcBef>
              <a:spcAft>
                <a:spcPts val="225"/>
              </a:spcAft>
              <a:buSzPct val="100000"/>
              <a:buFont typeface="Arial" panose="020B0604020202020204" pitchFamily="34" charset="0"/>
              <a:buChar char="•"/>
              <a:tabLst>
                <a:tab pos="470125" algn="l"/>
              </a:tabLst>
              <a:defRPr/>
            </a:pPr>
            <a:r>
              <a:rPr lang="en-US" altLang="zh-CN" sz="1600" dirty="0">
                <a:latin typeface="Calibri" panose="020F0502020204030204" pitchFamily="34" charset="0"/>
                <a:ea typeface="微软雅黑" panose="020B0503020204020204" pitchFamily="34" charset="-122"/>
                <a:cs typeface="Calibri" panose="020F0502020204030204" pitchFamily="34" charset="0"/>
              </a:rPr>
              <a:t>Some potential methods have been identified can be used to share ML</a:t>
            </a:r>
            <a:r>
              <a:rPr lang="zh-CN" altLang="en-US" sz="1600" dirty="0">
                <a:latin typeface="Calibri" panose="020F0502020204030204" pitchFamily="34" charset="0"/>
                <a:ea typeface="微软雅黑" panose="020B0503020204020204" pitchFamily="34" charset="-122"/>
                <a:cs typeface="Calibri" panose="020F0502020204030204" pitchFamily="34" charset="0"/>
              </a:rPr>
              <a:t> </a:t>
            </a:r>
            <a:r>
              <a:rPr lang="en-US" altLang="zh-CN" sz="1600" dirty="0">
                <a:latin typeface="Calibri" panose="020F0502020204030204" pitchFamily="34" charset="0"/>
                <a:ea typeface="微软雅黑" panose="020B0503020204020204" pitchFamily="34" charset="-122"/>
                <a:cs typeface="Calibri" panose="020F0502020204030204" pitchFamily="34" charset="0"/>
              </a:rPr>
              <a:t>model in different AI frameworks , such as “Interact with a convertor” and “a 3</a:t>
            </a:r>
            <a:r>
              <a:rPr lang="en-US" altLang="zh-CN" sz="1600" baseline="30000" dirty="0">
                <a:latin typeface="Calibri" panose="020F0502020204030204" pitchFamily="34" charset="0"/>
                <a:ea typeface="微软雅黑" panose="020B0503020204020204" pitchFamily="34" charset="-122"/>
                <a:cs typeface="Calibri" panose="020F0502020204030204" pitchFamily="34" charset="0"/>
              </a:rPr>
              <a:t>rd</a:t>
            </a:r>
            <a:r>
              <a:rPr lang="en-US" altLang="zh-CN" sz="1600" dirty="0">
                <a:latin typeface="Calibri" panose="020F0502020204030204" pitchFamily="34" charset="0"/>
                <a:ea typeface="微软雅黑" panose="020B0503020204020204" pitchFamily="34" charset="-122"/>
                <a:cs typeface="Calibri" panose="020F0502020204030204" pitchFamily="34" charset="0"/>
              </a:rPr>
              <a:t> party data format”. And there will be other ones may be found.</a:t>
            </a:r>
          </a:p>
          <a:p>
            <a:pPr marL="407085" lvl="1" indent="-207114" defTabSz="601091">
              <a:spcBef>
                <a:spcPts val="225"/>
              </a:spcBef>
              <a:spcAft>
                <a:spcPts val="225"/>
              </a:spcAft>
              <a:buSzPct val="100000"/>
              <a:buFont typeface="Arial" panose="020B0604020202020204" pitchFamily="34" charset="0"/>
              <a:buChar char="•"/>
              <a:tabLst>
                <a:tab pos="470125" algn="l"/>
              </a:tabLst>
              <a:defRPr/>
            </a:pPr>
            <a:endParaRPr lang="en-US" altLang="zh-CN" sz="1600" dirty="0">
              <a:latin typeface="Calibri" panose="020F0502020204030204" pitchFamily="34" charset="0"/>
              <a:ea typeface="微软雅黑" panose="020B0503020204020204" pitchFamily="34" charset="-122"/>
              <a:cs typeface="Calibri" panose="020F0502020204030204" pitchFamily="34" charset="0"/>
            </a:endParaRPr>
          </a:p>
          <a:p>
            <a:pPr marL="214298" lvl="1" indent="-214298">
              <a:spcBef>
                <a:spcPts val="450"/>
              </a:spcBef>
              <a:spcAft>
                <a:spcPts val="225"/>
              </a:spcAft>
              <a:buSzPct val="100000"/>
              <a:buFont typeface="Wingdings" panose="05000000000000000000" pitchFamily="2" charset="2"/>
              <a:buChar char="Ø"/>
              <a:tabLst>
                <a:tab pos="470125" algn="l"/>
              </a:tabLst>
              <a:defRPr/>
            </a:pPr>
            <a:r>
              <a:rPr kumimoji="1" lang="en-US" altLang="zh-CN" sz="2000" b="1" dirty="0">
                <a:latin typeface="Calibri" panose="020F0502020204030204" pitchFamily="34" charset="0"/>
                <a:ea typeface="微软雅黑" panose="020B0503020204020204" pitchFamily="34" charset="-122"/>
                <a:cs typeface="Calibri" panose="020F0502020204030204" pitchFamily="34" charset="0"/>
              </a:rPr>
              <a:t>Proposal: </a:t>
            </a:r>
            <a:r>
              <a:rPr kumimoji="1" lang="en-US" altLang="zh-CN" sz="2000" dirty="0">
                <a:latin typeface="Calibri" panose="020F0502020204030204" pitchFamily="34" charset="0"/>
                <a:ea typeface="微软雅黑" panose="020B0503020204020204" pitchFamily="34" charset="-122"/>
                <a:cs typeface="Calibri" panose="020F0502020204030204" pitchFamily="34" charset="0"/>
              </a:rPr>
              <a:t>Add a KI to the new TR for the FS_eNA_Ph3, to study whether and how to enhance trained ML Model sharing for different vendors, including:</a:t>
            </a:r>
          </a:p>
          <a:p>
            <a:pPr marL="485721" lvl="1" indent="-285750" defTabSz="601091">
              <a:spcBef>
                <a:spcPts val="225"/>
              </a:spcBef>
              <a:spcAft>
                <a:spcPts val="225"/>
              </a:spcAft>
              <a:buSzPct val="100000"/>
              <a:buFontTx/>
              <a:buChar char="-"/>
              <a:tabLst>
                <a:tab pos="470125" algn="l"/>
              </a:tabLst>
              <a:defRPr/>
            </a:pPr>
            <a:r>
              <a:rPr lang="en-US" altLang="zh-CN" sz="1600" dirty="0">
                <a:latin typeface="Calibri" panose="020F0502020204030204" pitchFamily="34" charset="0"/>
                <a:ea typeface="微软雅黑" panose="020B0503020204020204" pitchFamily="34" charset="-122"/>
                <a:cs typeface="Calibri" panose="020F0502020204030204" pitchFamily="34" charset="0"/>
              </a:rPr>
              <a:t>Study whether and how to define ML model in standard?</a:t>
            </a:r>
          </a:p>
          <a:p>
            <a:pPr marL="485721" lvl="1" indent="-285750" defTabSz="601091">
              <a:spcBef>
                <a:spcPts val="225"/>
              </a:spcBef>
              <a:spcAft>
                <a:spcPts val="225"/>
              </a:spcAft>
              <a:buSzPct val="100000"/>
              <a:buFontTx/>
              <a:buChar char="-"/>
              <a:tabLst>
                <a:tab pos="470125" algn="l"/>
              </a:tabLst>
              <a:defRPr/>
            </a:pPr>
            <a:r>
              <a:rPr lang="en-US" altLang="zh-CN" sz="1600" dirty="0">
                <a:latin typeface="Calibri" panose="020F0502020204030204" pitchFamily="34" charset="0"/>
                <a:ea typeface="微软雅黑" panose="020B0503020204020204" pitchFamily="34" charset="-122"/>
                <a:cs typeface="Calibri" panose="020F0502020204030204" pitchFamily="34" charset="0"/>
              </a:rPr>
              <a:t>Study feasible solutions to share ML models in different vendors? E.g. 3</a:t>
            </a:r>
            <a:r>
              <a:rPr lang="en-US" altLang="zh-CN" sz="1600" baseline="30000" dirty="0">
                <a:latin typeface="Calibri" panose="020F0502020204030204" pitchFamily="34" charset="0"/>
                <a:ea typeface="微软雅黑" panose="020B0503020204020204" pitchFamily="34" charset="-122"/>
                <a:cs typeface="Calibri" panose="020F0502020204030204" pitchFamily="34" charset="0"/>
              </a:rPr>
              <a:t>rd</a:t>
            </a:r>
            <a:r>
              <a:rPr lang="en-US" altLang="zh-CN" sz="1600" dirty="0">
                <a:latin typeface="Calibri" panose="020F0502020204030204" pitchFamily="34" charset="0"/>
                <a:ea typeface="微软雅黑" panose="020B0503020204020204" pitchFamily="34" charset="-122"/>
                <a:cs typeface="Calibri" panose="020F0502020204030204" pitchFamily="34" charset="0"/>
              </a:rPr>
              <a:t> party data format , convertor, 3GPP new defined data format …</a:t>
            </a:r>
          </a:p>
        </p:txBody>
      </p:sp>
    </p:spTree>
    <p:extLst>
      <p:ext uri="{BB962C8B-B14F-4D97-AF65-F5344CB8AC3E}">
        <p14:creationId xmlns:p14="http://schemas.microsoft.com/office/powerpoint/2010/main" val="11981975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2850" y="2908300"/>
            <a:ext cx="6827838" cy="1143000"/>
          </a:xfrm>
        </p:spPr>
        <p:txBody>
          <a:bodyPr/>
          <a:lstStyle/>
          <a:p>
            <a:r>
              <a:rPr lang="en-US" altLang="zh-CN" b="1" dirty="0"/>
              <a:t>Thank you</a:t>
            </a:r>
            <a:endParaRPr lang="zh-CN" altLang="en-US" b="1" dirty="0"/>
          </a:p>
        </p:txBody>
      </p:sp>
    </p:spTree>
    <p:extLst>
      <p:ext uri="{BB962C8B-B14F-4D97-AF65-F5344CB8AC3E}">
        <p14:creationId xmlns:p14="http://schemas.microsoft.com/office/powerpoint/2010/main" val="40708222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A41F864BF9E047AC9D98AA3A92DCA2" ma:contentTypeVersion="13" ma:contentTypeDescription="Create a new document." ma:contentTypeScope="" ma:versionID="b25bcc4ba47422d025582b925f8d75cc">
  <xsd:schema xmlns:xsd="http://www.w3.org/2001/XMLSchema" xmlns:xs="http://www.w3.org/2001/XMLSchema" xmlns:p="http://schemas.microsoft.com/office/2006/metadata/properties" xmlns:ns3="9fcd8246-0349-4f28-bf6f-1f0b2b4b9468" xmlns:ns4="26cfccf3-d9f9-43bb-aadf-58351eb1ba08" targetNamespace="http://schemas.microsoft.com/office/2006/metadata/properties" ma:root="true" ma:fieldsID="8a69f492b6e436bc0ae5a29485c0af4d" ns3:_="" ns4:_="">
    <xsd:import namespace="9fcd8246-0349-4f28-bf6f-1f0b2b4b9468"/>
    <xsd:import namespace="26cfccf3-d9f9-43bb-aadf-58351eb1ba0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cd8246-0349-4f28-bf6f-1f0b2b4b946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cfccf3-d9f9-43bb-aadf-58351eb1ba0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EFFD72-0A4B-40CB-BF43-2F7843CAD8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cd8246-0349-4f28-bf6f-1f0b2b4b9468"/>
    <ds:schemaRef ds:uri="26cfccf3-d9f9-43bb-aadf-58351eb1ba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73BE1B-3156-4F35-9F0D-A8205F0F092F}">
  <ds:schemaRefs>
    <ds:schemaRef ds:uri="http://schemas.microsoft.com/sharepoint/v3/contenttype/forms"/>
  </ds:schemaRefs>
</ds:datastoreItem>
</file>

<file path=customXml/itemProps3.xml><?xml version="1.0" encoding="utf-8"?>
<ds:datastoreItem xmlns:ds="http://schemas.openxmlformats.org/officeDocument/2006/customXml" ds:itemID="{3C3DC8A1-98BA-4AF8-8B30-F1D3E1D80CC7}">
  <ds:schemaRefs>
    <ds:schemaRef ds:uri="26cfccf3-d9f9-43bb-aadf-58351eb1ba08"/>
    <ds:schemaRef ds:uri="http://www.w3.org/XML/1998/namespace"/>
    <ds:schemaRef ds:uri="http://purl.org/dc/elements/1.1/"/>
    <ds:schemaRef ds:uri="http://schemas.microsoft.com/office/2006/documentManagement/types"/>
    <ds:schemaRef ds:uri="http://purl.org/dc/dcmitype/"/>
    <ds:schemaRef ds:uri="http://purl.org/dc/terms/"/>
    <ds:schemaRef ds:uri="http://schemas.openxmlformats.org/package/2006/metadata/core-properties"/>
    <ds:schemaRef ds:uri="http://schemas.microsoft.com/office/2006/metadata/properties"/>
    <ds:schemaRef ds:uri="http://schemas.microsoft.com/office/infopath/2007/PartnerControls"/>
    <ds:schemaRef ds:uri="9fcd8246-0349-4f28-bf6f-1f0b2b4b9468"/>
  </ds:schemaRefs>
</ds:datastoreItem>
</file>

<file path=docProps/app.xml><?xml version="1.0" encoding="utf-8"?>
<Properties xmlns="http://schemas.openxmlformats.org/officeDocument/2006/extended-properties" xmlns:vt="http://schemas.openxmlformats.org/officeDocument/2006/docPropsVTypes">
  <Template/>
  <TotalTime>21499</TotalTime>
  <Words>591</Words>
  <Application>Microsoft Office PowerPoint</Application>
  <PresentationFormat>全屏显示(4:3)</PresentationFormat>
  <Paragraphs>69</Paragraphs>
  <Slides>7</Slides>
  <Notes>1</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7" baseType="lpstr">
      <vt:lpstr>Arial </vt:lpstr>
      <vt:lpstr>맑은 고딕</vt:lpstr>
      <vt:lpstr>宋体</vt:lpstr>
      <vt:lpstr>微软雅黑</vt:lpstr>
      <vt:lpstr>Arial</vt:lpstr>
      <vt:lpstr>Calibri</vt:lpstr>
      <vt:lpstr>Times New Roman</vt:lpstr>
      <vt:lpstr>Wingdings</vt:lpstr>
      <vt:lpstr>Office Theme</vt:lpstr>
      <vt:lpstr>Visio</vt:lpstr>
      <vt:lpstr>Discussion on ML model Sharing for different vendors</vt:lpstr>
      <vt:lpstr>Background </vt:lpstr>
      <vt:lpstr>Difference among ML model frameworks leads to difficult of model sharing </vt:lpstr>
      <vt:lpstr>Potential methods to sharing ML model----Interact via a convertor</vt:lpstr>
      <vt:lpstr>Potential methods to sharing ML model----Interact via a 3rd party format </vt:lpstr>
      <vt:lpstr>ML Model Sharing for different vendors in R18</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vivo-1</cp:lastModifiedBy>
  <cp:revision>1852</cp:revision>
  <dcterms:created xsi:type="dcterms:W3CDTF">2008-08-30T09:32:10Z</dcterms:created>
  <dcterms:modified xsi:type="dcterms:W3CDTF">2022-01-28T11:02:21Z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(3)kPATSWBlQRahx25CmabXTd2nEyPGhIC12xEi+3Tp6lWoM6naeWtKGZO2itljTJHL7XXnC5pT
UM25n38FjFo6cW6VOounanq3zzaYvl/97IBdeMC+tonfpYn5oaIEB1Yqys0OkkgyZSTLBbeF
yEz+HmSBchUQE7jFmclw/ybhonnSXmMyAsenEjhWNI0yfye0imH64hoDVoTL2jw3UbICw1S4
U+RVJEE+JHvI6GYjGx</vt:lpwstr>
  </property>
  <property fmtid="{D5CDD505-2E9C-101B-9397-08002B2CF9AE}" pid="9" name="_2015_ms_pID_7253431">
    <vt:lpwstr>s4jxZKGCMLKQ7rV+IiOqOudr0QnN4wfQ7Pr6D3ntL7eFLavqbY8g1O
7zahP1J8Q37O96h9uEJoNNPZXAjoDFolM3hTsBboe42GXyEyMn1VXW6OVdYhp5gtLVyFEPRX
DXUpYprr3Svz/BJ2m/p9OCXe/tlTxUcMSwp0uFRN5J57dAmokw2+KEh2fhItCBhF/+8zoc7e
jd/QyVZCSinZU3/amlhwkAHTABPX48K6SPkJ</vt:lpwstr>
  </property>
  <property fmtid="{D5CDD505-2E9C-101B-9397-08002B2CF9AE}" pid="10" name="_2015_ms_pID_7253432">
    <vt:lpwstr>5g==</vt:lpwstr>
  </property>
  <property fmtid="{D5CDD505-2E9C-101B-9397-08002B2CF9AE}" pid="11" name="ContentTypeId">
    <vt:lpwstr>0x01010000A41F864BF9E047AC9D98AA3A92DCA2</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1614579968</vt:lpwstr>
  </property>
</Properties>
</file>