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304" r:id="rId2"/>
    <p:sldId id="305" r:id="rId3"/>
    <p:sldId id="794" r:id="rId4"/>
    <p:sldId id="306" r:id="rId5"/>
    <p:sldId id="791" r:id="rId6"/>
    <p:sldId id="307" r:id="rId7"/>
    <p:sldId id="790"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E0C9574-D761-40D0-A7DE-190FCE8679F4}">
          <p14:sldIdLst>
            <p14:sldId id="304"/>
            <p14:sldId id="305"/>
            <p14:sldId id="794"/>
            <p14:sldId id="306"/>
            <p14:sldId id="791"/>
            <p14:sldId id="307"/>
            <p14:sldId id="79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1" initials="vivo1" lastIdx="1" clrIdx="0">
    <p:extLst>
      <p:ext uri="{19B8F6BF-5375-455C-9EA6-DF929625EA0E}">
        <p15:presenceInfo xmlns:p15="http://schemas.microsoft.com/office/powerpoint/2012/main" userId="vivo1" providerId="None"/>
      </p:ext>
    </p:extLst>
  </p:cmAuthor>
  <p:cmAuthor id="2" name="xiaobo" initials="xiaobo" lastIdx="1" clrIdx="1">
    <p:extLst>
      <p:ext uri="{19B8F6BF-5375-455C-9EA6-DF929625EA0E}">
        <p15:presenceInfo xmlns:p15="http://schemas.microsoft.com/office/powerpoint/2012/main" userId="xiaob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8D08D"/>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7192" autoAdjust="0"/>
  </p:normalViewPr>
  <p:slideViewPr>
    <p:cSldViewPr snapToGrid="0">
      <p:cViewPr varScale="1">
        <p:scale>
          <a:sx n="114" d="100"/>
          <a:sy n="114" d="100"/>
        </p:scale>
        <p:origin x="474" y="102"/>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1-19T16:34:41.608" idx="1">
    <p:pos x="7462" y="916"/>
    <p:text>图中的文字需要跟前面的文字对齐，inference改成prediction</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CF4F9-07C9-4F08-9CFD-1C4236A48ACB}" type="datetimeFigureOut">
              <a:rPr lang="zh-CN" altLang="en-US" smtClean="0"/>
              <a:t>2022/1/28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E7280E-7E69-4DD0-A5C7-D89ED8AFB8B5}" type="slidenum">
              <a:rPr lang="zh-CN" altLang="en-US" smtClean="0"/>
              <a:t>‹#›</a:t>
            </a:fld>
            <a:endParaRPr lang="zh-CN" altLang="en-US"/>
          </a:p>
        </p:txBody>
      </p:sp>
    </p:spTree>
    <p:extLst>
      <p:ext uri="{BB962C8B-B14F-4D97-AF65-F5344CB8AC3E}">
        <p14:creationId xmlns:p14="http://schemas.microsoft.com/office/powerpoint/2010/main" val="444286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https://deepai.org/machine-learning-glossary-and-terms/accuracy-error-rate</a:t>
            </a:r>
          </a:p>
          <a:p>
            <a:endParaRPr lang="en-US" altLang="zh-CN" dirty="0"/>
          </a:p>
          <a:p>
            <a:r>
              <a:rPr lang="en-US" altLang="zh-CN" dirty="0"/>
              <a:t>1, validation ; testing - stage</a:t>
            </a:r>
          </a:p>
          <a:p>
            <a:r>
              <a:rPr lang="en-US" altLang="zh-CN" dirty="0"/>
              <a:t>2, introduce </a:t>
            </a:r>
            <a:r>
              <a:rPr lang="en-US" altLang="zh-CN" dirty="0" err="1"/>
              <a:t>ait</a:t>
            </a:r>
            <a:r>
              <a:rPr lang="en-US" altLang="zh-CN" dirty="0"/>
              <a:t> </a:t>
            </a:r>
            <a:r>
              <a:rPr lang="en-US" altLang="zh-CN" dirty="0" err="1"/>
              <a:t>aip</a:t>
            </a:r>
            <a:endParaRPr lang="en-US" altLang="zh-CN" dirty="0"/>
          </a:p>
          <a:p>
            <a:r>
              <a:rPr lang="en-US" altLang="zh-CN" dirty="0"/>
              <a:t>3, our view, correctness and accuracy dui qi </a:t>
            </a:r>
          </a:p>
          <a:p>
            <a:r>
              <a:rPr lang="en-US" altLang="zh-CN" dirty="0"/>
              <a:t>4, </a:t>
            </a:r>
            <a:r>
              <a:rPr lang="en-US" altLang="zh-CN" dirty="0" err="1"/>
              <a:t>comparsion</a:t>
            </a:r>
            <a:r>
              <a:rPr lang="en-US" altLang="zh-CN" dirty="0"/>
              <a:t> for point 2</a:t>
            </a:r>
          </a:p>
          <a:p>
            <a:r>
              <a:rPr lang="en-US" altLang="zh-CN" dirty="0"/>
              <a:t>5, maybe too </a:t>
            </a:r>
            <a:r>
              <a:rPr lang="en-US" altLang="zh-CN" dirty="0" err="1"/>
              <a:t>specifit</a:t>
            </a:r>
            <a:r>
              <a:rPr lang="en-US" altLang="zh-CN" dirty="0"/>
              <a:t> </a:t>
            </a:r>
          </a:p>
          <a:p>
            <a:r>
              <a:rPr lang="en-US" altLang="zh-CN" dirty="0"/>
              <a:t>7, KI be more general </a:t>
            </a:r>
            <a:endParaRPr lang="zh-CN" altLang="en-US" dirty="0"/>
          </a:p>
        </p:txBody>
      </p:sp>
      <p:sp>
        <p:nvSpPr>
          <p:cNvPr id="4" name="灯片编号占位符 3"/>
          <p:cNvSpPr>
            <a:spLocks noGrp="1"/>
          </p:cNvSpPr>
          <p:nvPr>
            <p:ph type="sldNum" sz="quarter" idx="5"/>
          </p:nvPr>
        </p:nvSpPr>
        <p:spPr/>
        <p:txBody>
          <a:bodyPr/>
          <a:lstStyle/>
          <a:p>
            <a:fld id="{CAE7280E-7E69-4DD0-A5C7-D89ED8AFB8B5}" type="slidenum">
              <a:rPr lang="zh-CN" altLang="en-US" smtClean="0"/>
              <a:t>2</a:t>
            </a:fld>
            <a:endParaRPr lang="zh-CN" altLang="en-US"/>
          </a:p>
        </p:txBody>
      </p:sp>
    </p:spTree>
    <p:extLst>
      <p:ext uri="{BB962C8B-B14F-4D97-AF65-F5344CB8AC3E}">
        <p14:creationId xmlns:p14="http://schemas.microsoft.com/office/powerpoint/2010/main" val="343071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https://deepai.org/machine-learning-glossary-and-terms/accuracy-error-rate</a:t>
            </a:r>
          </a:p>
          <a:p>
            <a:endParaRPr lang="en-US" altLang="zh-CN" dirty="0"/>
          </a:p>
          <a:p>
            <a:r>
              <a:rPr lang="en-US" altLang="zh-CN" dirty="0"/>
              <a:t>1, validation ; testing - stage</a:t>
            </a:r>
          </a:p>
          <a:p>
            <a:r>
              <a:rPr lang="en-US" altLang="zh-CN" dirty="0"/>
              <a:t>2, introduce </a:t>
            </a:r>
            <a:r>
              <a:rPr lang="en-US" altLang="zh-CN" dirty="0" err="1"/>
              <a:t>ait</a:t>
            </a:r>
            <a:r>
              <a:rPr lang="en-US" altLang="zh-CN" dirty="0"/>
              <a:t> </a:t>
            </a:r>
            <a:r>
              <a:rPr lang="en-US" altLang="zh-CN" dirty="0" err="1"/>
              <a:t>aip</a:t>
            </a:r>
            <a:endParaRPr lang="en-US" altLang="zh-CN" dirty="0"/>
          </a:p>
          <a:p>
            <a:r>
              <a:rPr lang="en-US" altLang="zh-CN" dirty="0"/>
              <a:t>3, our view, correctness and accuracy dui qi </a:t>
            </a:r>
          </a:p>
          <a:p>
            <a:r>
              <a:rPr lang="en-US" altLang="zh-CN" dirty="0"/>
              <a:t>4, </a:t>
            </a:r>
            <a:r>
              <a:rPr lang="en-US" altLang="zh-CN" dirty="0" err="1"/>
              <a:t>comparsion</a:t>
            </a:r>
            <a:r>
              <a:rPr lang="en-US" altLang="zh-CN" dirty="0"/>
              <a:t> for point 2</a:t>
            </a:r>
          </a:p>
          <a:p>
            <a:r>
              <a:rPr lang="en-US" altLang="zh-CN" dirty="0"/>
              <a:t>5, maybe too </a:t>
            </a:r>
            <a:r>
              <a:rPr lang="en-US" altLang="zh-CN" dirty="0" err="1"/>
              <a:t>specifit</a:t>
            </a:r>
            <a:r>
              <a:rPr lang="en-US" altLang="zh-CN" dirty="0"/>
              <a:t> </a:t>
            </a:r>
          </a:p>
          <a:p>
            <a:r>
              <a:rPr lang="en-US" altLang="zh-CN" dirty="0"/>
              <a:t>7, KI be more general </a:t>
            </a:r>
            <a:endParaRPr lang="zh-CN" altLang="en-US" dirty="0"/>
          </a:p>
        </p:txBody>
      </p:sp>
      <p:sp>
        <p:nvSpPr>
          <p:cNvPr id="4" name="灯片编号占位符 3"/>
          <p:cNvSpPr>
            <a:spLocks noGrp="1"/>
          </p:cNvSpPr>
          <p:nvPr>
            <p:ph type="sldNum" sz="quarter" idx="5"/>
          </p:nvPr>
        </p:nvSpPr>
        <p:spPr/>
        <p:txBody>
          <a:bodyPr/>
          <a:lstStyle/>
          <a:p>
            <a:fld id="{CAE7280E-7E69-4DD0-A5C7-D89ED8AFB8B5}" type="slidenum">
              <a:rPr lang="zh-CN" altLang="en-US" smtClean="0"/>
              <a:t>3</a:t>
            </a:fld>
            <a:endParaRPr lang="zh-CN" altLang="en-US"/>
          </a:p>
        </p:txBody>
      </p:sp>
    </p:spTree>
    <p:extLst>
      <p:ext uri="{BB962C8B-B14F-4D97-AF65-F5344CB8AC3E}">
        <p14:creationId xmlns:p14="http://schemas.microsoft.com/office/powerpoint/2010/main" val="3473997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18"/>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#149E (e-meeting)</a:t>
            </a:r>
          </a:p>
          <a:p>
            <a:r>
              <a:rPr lang="en-GB" sz="1200" b="1" kern="1200" dirty="0" err="1">
                <a:solidFill>
                  <a:schemeClr val="tx1"/>
                </a:solidFill>
                <a:latin typeface="Arial" panose="020B0604020202020204" pitchFamily="34" charset="0"/>
                <a:ea typeface="+mn-ea"/>
                <a:cs typeface="Arial" panose="020B0604020202020204" pitchFamily="34" charset="0"/>
              </a:rPr>
              <a:t>Elbonia</a:t>
            </a:r>
            <a:r>
              <a:rPr lang="en-GB" sz="1200" b="1" kern="1200" dirty="0">
                <a:solidFill>
                  <a:schemeClr val="tx1"/>
                </a:solidFill>
                <a:latin typeface="Arial" panose="020B0604020202020204" pitchFamily="34" charset="0"/>
                <a:ea typeface="+mn-ea"/>
                <a:cs typeface="Arial" panose="020B0604020202020204" pitchFamily="34" charset="0"/>
              </a:rPr>
              <a:t>,  Feb 14 - 25, 2022</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6310490" y="324481"/>
            <a:ext cx="31138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S2-2200812</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30162943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1325138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9639219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784279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Rel-18">
    <p:spTree>
      <p:nvGrpSpPr>
        <p:cNvPr id="1" name=""/>
        <p:cNvGrpSpPr/>
        <p:nvPr/>
      </p:nvGrpSpPr>
      <p:grpSpPr>
        <a:xfrm>
          <a:off x="0" y="0"/>
          <a:ext cx="0" cy="0"/>
          <a:chOff x="0" y="0"/>
          <a:chExt cx="0" cy="0"/>
        </a:xfrm>
      </p:grpSpPr>
      <p:sp>
        <p:nvSpPr>
          <p:cNvPr id="2" name="Title 1"/>
          <p:cNvSpPr>
            <a:spLocks noGrp="1"/>
          </p:cNvSpPr>
          <p:nvPr>
            <p:ph type="title"/>
          </p:nvPr>
        </p:nvSpPr>
        <p:spPr>
          <a:xfrm>
            <a:off x="89352" y="62003"/>
            <a:ext cx="12043608" cy="764147"/>
          </a:xfrm>
        </p:spPr>
        <p:txBody>
          <a:bodyPr/>
          <a:lstStyle/>
          <a:p>
            <a:r>
              <a:rPr lang="en-US"/>
              <a:t>Click to edit Master title style</a:t>
            </a:r>
          </a:p>
        </p:txBody>
      </p:sp>
    </p:spTree>
    <p:extLst>
      <p:ext uri="{BB962C8B-B14F-4D97-AF65-F5344CB8AC3E}">
        <p14:creationId xmlns:p14="http://schemas.microsoft.com/office/powerpoint/2010/main" val="224134552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787400" y="6462714"/>
            <a:ext cx="7297560" cy="242887"/>
          </a:xfrm>
          <a:prstGeom prst="rect">
            <a:avLst/>
          </a:prstGeom>
          <a:noFill/>
        </p:spPr>
        <p:txBody>
          <a:bodyPr anchor="ctr">
            <a:normAutofit fontScale="92500" lnSpcReduction="20000"/>
          </a:bodyPr>
          <a:lstStyle/>
          <a:p>
            <a:r>
              <a:rPr lang="en-GB" altLang="de-DE" sz="1300" dirty="0">
                <a:solidFill>
                  <a:schemeClr val="bg1"/>
                </a:solidFill>
                <a:latin typeface="+mn-lt"/>
              </a:rPr>
              <a:t>TSG SA WG2#149E</a:t>
            </a:r>
            <a:r>
              <a:rPr lang="en-GB" altLang="de-DE" sz="1300" baseline="0" dirty="0">
                <a:solidFill>
                  <a:schemeClr val="bg1"/>
                </a:solidFill>
                <a:latin typeface="+mn-lt"/>
              </a:rPr>
              <a:t> Electronic meeting, </a:t>
            </a:r>
            <a:r>
              <a:rPr lang="en-GB" altLang="de-DE" sz="1300" kern="1200" baseline="0" dirty="0">
                <a:solidFill>
                  <a:schemeClr val="bg1"/>
                </a:solidFill>
                <a:latin typeface="+mn-lt"/>
                <a:ea typeface="+mn-ea"/>
                <a:cs typeface="Arial" panose="020B0604020202020204" pitchFamily="34" charset="0"/>
              </a:rPr>
              <a:t>14</a:t>
            </a:r>
            <a:r>
              <a:rPr lang="en-GB" sz="1300" kern="1200" baseline="0" dirty="0">
                <a:solidFill>
                  <a:schemeClr val="bg1"/>
                </a:solidFill>
                <a:latin typeface="+mn-lt"/>
                <a:ea typeface="+mn-ea"/>
                <a:cs typeface="Arial" panose="020B0604020202020204" pitchFamily="34" charset="0"/>
              </a:rPr>
              <a:t>-25 Feb 2022 </a:t>
            </a:r>
            <a:r>
              <a:rPr lang="nb-NO" altLang="ko-KR" sz="1300" kern="1200" baseline="0" dirty="0">
                <a:solidFill>
                  <a:schemeClr val="bg1"/>
                </a:solidFill>
                <a:latin typeface="+mn-lt"/>
                <a:ea typeface="+mn-ea"/>
                <a:cs typeface="Arial" panose="020B0604020202020204" pitchFamily="34" charset="0"/>
              </a:rPr>
              <a:t>, Elbonia</a:t>
            </a:r>
            <a:endParaRPr lang="sv-SE" altLang="en-US" sz="1300" kern="1200" baseline="0" dirty="0">
              <a:solidFill>
                <a:schemeClr val="bg1"/>
              </a:solidFill>
              <a:latin typeface="+mn-lt"/>
              <a:ea typeface="+mn-ea"/>
              <a:cs typeface="Arial" panose="020B0604020202020204" pitchFamily="34" charset="0"/>
            </a:endParaRPr>
          </a:p>
        </p:txBody>
      </p:sp>
    </p:spTree>
    <p:extLst>
      <p:ext uri="{BB962C8B-B14F-4D97-AF65-F5344CB8AC3E}">
        <p14:creationId xmlns:p14="http://schemas.microsoft.com/office/powerpoint/2010/main" val="14668202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9754" y="2351664"/>
            <a:ext cx="11512491" cy="1077336"/>
          </a:xfrm>
        </p:spPr>
        <p:txBody>
          <a:bodyPr>
            <a:noAutofit/>
          </a:bodyPr>
          <a:lstStyle/>
          <a:p>
            <a:pPr>
              <a:defRPr/>
            </a:pPr>
            <a:r>
              <a:rPr lang="en-US" altLang="zh-CN" sz="3600" b="1" dirty="0"/>
              <a:t>Discussion on how to improve the </a:t>
            </a:r>
            <a:br>
              <a:rPr lang="en-US" altLang="zh-CN" sz="3600" b="1" dirty="0"/>
            </a:br>
            <a:r>
              <a:rPr lang="en-US" altLang="zh-CN" sz="3600" b="1" dirty="0"/>
              <a:t>correctness of NWDAF analytics</a:t>
            </a:r>
            <a:endParaRPr lang="en-GB" sz="3600" b="1" dirty="0"/>
          </a:p>
        </p:txBody>
      </p:sp>
      <p:sp>
        <p:nvSpPr>
          <p:cNvPr id="6147" name="Subtitle 6"/>
          <p:cNvSpPr>
            <a:spLocks noGrp="1"/>
          </p:cNvSpPr>
          <p:nvPr>
            <p:ph type="subTitle" idx="1"/>
          </p:nvPr>
        </p:nvSpPr>
        <p:spPr>
          <a:xfrm>
            <a:off x="3065243" y="4006360"/>
            <a:ext cx="6400800" cy="1314450"/>
          </a:xfrm>
        </p:spPr>
        <p:txBody>
          <a:bodyPr/>
          <a:lstStyle/>
          <a:p>
            <a:pPr>
              <a:lnSpc>
                <a:spcPct val="80000"/>
              </a:lnSpc>
            </a:pPr>
            <a:br>
              <a:rPr lang="en-US" altLang="en-US" sz="2000" b="1" dirty="0"/>
            </a:br>
            <a:r>
              <a:rPr lang="en-US" altLang="zh-CN" sz="1800" b="1" dirty="0">
                <a:latin typeface="Arial" charset="0"/>
              </a:rPr>
              <a:t>vivo</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472BBF-FFCD-4B74-BB48-D151B104DC42}"/>
              </a:ext>
            </a:extLst>
          </p:cNvPr>
          <p:cNvSpPr>
            <a:spLocks noGrp="1"/>
          </p:cNvSpPr>
          <p:nvPr>
            <p:ph type="title"/>
          </p:nvPr>
        </p:nvSpPr>
        <p:spPr>
          <a:xfrm>
            <a:off x="651933" y="228600"/>
            <a:ext cx="9971822" cy="1143000"/>
          </a:xfrm>
        </p:spPr>
        <p:txBody>
          <a:bodyPr/>
          <a:lstStyle/>
          <a:p>
            <a:pPr algn="l"/>
            <a:r>
              <a:rPr lang="en-US" altLang="zh-CN" dirty="0"/>
              <a:t>NWDAF correctness  &amp; accuracy of model prediction </a:t>
            </a:r>
            <a:endParaRPr lang="zh-CN" altLang="en-US" dirty="0"/>
          </a:p>
        </p:txBody>
      </p:sp>
      <p:sp>
        <p:nvSpPr>
          <p:cNvPr id="3" name="内容占位符 2">
            <a:extLst>
              <a:ext uri="{FF2B5EF4-FFF2-40B4-BE49-F238E27FC236}">
                <a16:creationId xmlns:a16="http://schemas.microsoft.com/office/drawing/2014/main" id="{6557A301-3445-445F-ACAE-8ABFE7E3CA31}"/>
              </a:ext>
            </a:extLst>
          </p:cNvPr>
          <p:cNvSpPr>
            <a:spLocks noGrp="1"/>
          </p:cNvSpPr>
          <p:nvPr>
            <p:ph idx="1"/>
          </p:nvPr>
        </p:nvSpPr>
        <p:spPr>
          <a:xfrm>
            <a:off x="364750" y="1135374"/>
            <a:ext cx="11184467" cy="3193349"/>
          </a:xfrm>
          <a:noFill/>
        </p:spPr>
        <p:txBody>
          <a:bodyPr/>
          <a:lstStyle/>
          <a:p>
            <a:r>
              <a:rPr lang="en-US" altLang="zh-CN" dirty="0"/>
              <a:t>In R18, the objective of </a:t>
            </a:r>
            <a:r>
              <a:rPr lang="en-US" altLang="zh-CN" dirty="0" err="1"/>
              <a:t>eNA</a:t>
            </a:r>
            <a:r>
              <a:rPr lang="en-US" altLang="zh-CN" dirty="0"/>
              <a:t> WT#1.2 is to “study possible mechanisms for improve correctness of NWDAF analytics”. But what is NWDAF analytics correctness? </a:t>
            </a:r>
          </a:p>
          <a:p>
            <a:r>
              <a:rPr lang="en-US" altLang="zh-CN" dirty="0"/>
              <a:t>In AI area, there is a concept called ‘accuracy’ which is used to indicate the correctness of an AI/ML model’s predictions. The Accuracy is the percentage of correct predictions in all predictions. </a:t>
            </a:r>
          </a:p>
          <a:p>
            <a:endParaRPr lang="en-US" altLang="zh-CN" dirty="0"/>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85679BD7-8AE2-44C1-9C8F-B8AF64AA44CC}"/>
                  </a:ext>
                </a:extLst>
              </p:cNvPr>
              <p:cNvSpPr txBox="1"/>
              <p:nvPr/>
            </p:nvSpPr>
            <p:spPr>
              <a:xfrm>
                <a:off x="5962662" y="4495990"/>
                <a:ext cx="4486032" cy="954107"/>
              </a:xfrm>
              <a:prstGeom prst="rect">
                <a:avLst/>
              </a:prstGeom>
              <a:solidFill>
                <a:srgbClr val="A8D08D"/>
              </a:solidFill>
            </p:spPr>
            <p:txBody>
              <a:bodyPr wrap="square" rtlCol="0" anchor="ctr" anchorCtr="1">
                <a:normAutofit/>
              </a:bodyPr>
              <a:lstStyle/>
              <a:p>
                <a:pPr/>
                <a14:m>
                  <m:oMathPara xmlns:m="http://schemas.openxmlformats.org/officeDocument/2006/math">
                    <m:oMathParaPr>
                      <m:jc m:val="centerGroup"/>
                    </m:oMathParaPr>
                    <m:oMath xmlns:m="http://schemas.openxmlformats.org/officeDocument/2006/math">
                      <m:r>
                        <a:rPr lang="en-US" altLang="zh-CN" sz="1400" b="0" i="1" smtClean="0">
                          <a:solidFill>
                            <a:schemeClr val="bg1"/>
                          </a:solidFill>
                          <a:latin typeface="Cambria Math" panose="02040503050406030204" pitchFamily="18" charset="0"/>
                        </a:rPr>
                        <m:t>𝐴𝑐𝑐𝑢𝑟𝑎𝑐𝑦</m:t>
                      </m:r>
                      <m:r>
                        <a:rPr lang="en-US" altLang="zh-CN" sz="1400" b="0" i="1" smtClean="0">
                          <a:solidFill>
                            <a:schemeClr val="bg1"/>
                          </a:solidFill>
                          <a:latin typeface="Cambria Math" panose="02040503050406030204" pitchFamily="18" charset="0"/>
                        </a:rPr>
                        <m:t>= </m:t>
                      </m:r>
                    </m:oMath>
                  </m:oMathPara>
                </a14:m>
                <a:endParaRPr lang="en-US" altLang="zh-CN" sz="1400" b="0" i="1" dirty="0">
                  <a:solidFill>
                    <a:schemeClr val="bg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altLang="zh-CN" sz="1400" i="1" smtClean="0">
                              <a:solidFill>
                                <a:schemeClr val="bg1"/>
                              </a:solidFill>
                              <a:latin typeface="Cambria Math" panose="02040503050406030204" pitchFamily="18" charset="0"/>
                            </a:rPr>
                          </m:ctrlPr>
                        </m:fPr>
                        <m:num>
                          <m:r>
                            <a:rPr lang="en-US" altLang="zh-CN" sz="1400" b="0" i="1" smtClean="0">
                              <a:solidFill>
                                <a:schemeClr val="bg1"/>
                              </a:solidFill>
                              <a:latin typeface="Cambria Math" panose="02040503050406030204" pitchFamily="18" charset="0"/>
                            </a:rPr>
                            <m:t>𝑡h𝑒</m:t>
                          </m:r>
                          <m:r>
                            <a:rPr lang="en-US" altLang="zh-CN" sz="1400" b="0" i="1" smtClean="0">
                              <a:solidFill>
                                <a:schemeClr val="bg1"/>
                              </a:solidFill>
                              <a:latin typeface="Cambria Math" panose="02040503050406030204" pitchFamily="18" charset="0"/>
                            </a:rPr>
                            <m:t> </m:t>
                          </m:r>
                          <m:r>
                            <a:rPr lang="en-US" altLang="zh-CN" sz="1400" b="0" i="1" smtClean="0">
                              <a:solidFill>
                                <a:schemeClr val="bg1"/>
                              </a:solidFill>
                              <a:latin typeface="Cambria Math" panose="02040503050406030204" pitchFamily="18" charset="0"/>
                            </a:rPr>
                            <m:t>𝑛𝑢𝑚𝑏𝑒𝑟</m:t>
                          </m:r>
                          <m:r>
                            <a:rPr lang="en-US" altLang="zh-CN" sz="1400" b="0" i="1" smtClean="0">
                              <a:solidFill>
                                <a:schemeClr val="bg1"/>
                              </a:solidFill>
                              <a:latin typeface="Cambria Math" panose="02040503050406030204" pitchFamily="18" charset="0"/>
                            </a:rPr>
                            <m:t> </m:t>
                          </m:r>
                          <m:r>
                            <a:rPr lang="en-US" altLang="zh-CN" sz="1400" b="0" i="1" smtClean="0">
                              <a:solidFill>
                                <a:schemeClr val="bg1"/>
                              </a:solidFill>
                              <a:latin typeface="Cambria Math" panose="02040503050406030204" pitchFamily="18" charset="0"/>
                            </a:rPr>
                            <m:t>𝑜𝑓</m:t>
                          </m:r>
                          <m:r>
                            <a:rPr lang="en-US" altLang="zh-CN" sz="1400" b="0" i="1" smtClean="0">
                              <a:solidFill>
                                <a:schemeClr val="bg1"/>
                              </a:solidFill>
                              <a:latin typeface="Cambria Math" panose="02040503050406030204" pitchFamily="18" charset="0"/>
                            </a:rPr>
                            <m:t> </m:t>
                          </m:r>
                          <m:r>
                            <a:rPr lang="en-US" altLang="zh-CN" sz="1400" b="0" i="1" smtClean="0">
                              <a:solidFill>
                                <a:schemeClr val="bg1"/>
                              </a:solidFill>
                              <a:latin typeface="Cambria Math" panose="02040503050406030204" pitchFamily="18" charset="0"/>
                            </a:rPr>
                            <m:t>𝑐𝑜𝑟𝑟𝑒𝑐𝑡</m:t>
                          </m:r>
                          <m:r>
                            <a:rPr lang="en-US" altLang="zh-CN" sz="1400" b="0" i="1" smtClean="0">
                              <a:solidFill>
                                <a:schemeClr val="bg1"/>
                              </a:solidFill>
                              <a:latin typeface="Cambria Math" panose="02040503050406030204" pitchFamily="18" charset="0"/>
                            </a:rPr>
                            <m:t> </m:t>
                          </m:r>
                          <m:r>
                            <a:rPr lang="en-US" altLang="zh-CN" sz="1400" b="0" i="1" smtClean="0">
                              <a:solidFill>
                                <a:schemeClr val="bg1"/>
                              </a:solidFill>
                              <a:latin typeface="Cambria Math" panose="02040503050406030204" pitchFamily="18" charset="0"/>
                            </a:rPr>
                            <m:t>𝑝𝑟𝑒𝑑𝑖𝑐𝑡𝑖𝑜𝑛𝑠</m:t>
                          </m:r>
                        </m:num>
                        <m:den>
                          <m:r>
                            <a:rPr lang="en-US" altLang="zh-CN" sz="1400" b="0" i="1" smtClean="0">
                              <a:solidFill>
                                <a:schemeClr val="bg1"/>
                              </a:solidFill>
                              <a:latin typeface="Cambria Math" panose="02040503050406030204" pitchFamily="18" charset="0"/>
                            </a:rPr>
                            <m:t>𝑎𝑙𝑙</m:t>
                          </m:r>
                          <m:r>
                            <a:rPr lang="en-US" altLang="zh-CN" sz="1400" b="0" i="1" smtClean="0">
                              <a:solidFill>
                                <a:schemeClr val="bg1"/>
                              </a:solidFill>
                              <a:latin typeface="Cambria Math" panose="02040503050406030204" pitchFamily="18" charset="0"/>
                            </a:rPr>
                            <m:t> </m:t>
                          </m:r>
                          <m:r>
                            <a:rPr lang="en-US" altLang="zh-CN" sz="1400" b="0" i="1" smtClean="0">
                              <a:solidFill>
                                <a:schemeClr val="bg1"/>
                              </a:solidFill>
                              <a:latin typeface="Cambria Math" panose="02040503050406030204" pitchFamily="18" charset="0"/>
                            </a:rPr>
                            <m:t>𝑝𝑟𝑒𝑑𝑖𝑐𝑡𝑖𝑜𝑛𝑠</m:t>
                          </m:r>
                        </m:den>
                      </m:f>
                      <m:r>
                        <a:rPr lang="en-US" altLang="zh-CN" sz="1400" b="0" i="0" smtClean="0">
                          <a:solidFill>
                            <a:schemeClr val="bg1"/>
                          </a:solidFill>
                          <a:latin typeface="Cambria Math" panose="02040503050406030204" pitchFamily="18" charset="0"/>
                        </a:rPr>
                        <m:t> ∗100%  </m:t>
                      </m:r>
                    </m:oMath>
                  </m:oMathPara>
                </a14:m>
                <a:endParaRPr lang="zh-CN" altLang="en-US" sz="1400" dirty="0">
                  <a:solidFill>
                    <a:schemeClr val="bg1"/>
                  </a:solidFill>
                </a:endParaRPr>
              </a:p>
            </p:txBody>
          </p:sp>
        </mc:Choice>
        <mc:Fallback xmlns="">
          <p:sp>
            <p:nvSpPr>
              <p:cNvPr id="5" name="文本框 4">
                <a:extLst>
                  <a:ext uri="{FF2B5EF4-FFF2-40B4-BE49-F238E27FC236}">
                    <a16:creationId xmlns:a16="http://schemas.microsoft.com/office/drawing/2014/main" id="{85679BD7-8AE2-44C1-9C8F-B8AF64AA44CC}"/>
                  </a:ext>
                </a:extLst>
              </p:cNvPr>
              <p:cNvSpPr txBox="1">
                <a:spLocks noRot="1" noChangeAspect="1" noMove="1" noResize="1" noEditPoints="1" noAdjustHandles="1" noChangeArrowheads="1" noChangeShapeType="1" noTextEdit="1"/>
              </p:cNvSpPr>
              <p:nvPr/>
            </p:nvSpPr>
            <p:spPr>
              <a:xfrm>
                <a:off x="5962662" y="4495990"/>
                <a:ext cx="4486032" cy="954107"/>
              </a:xfrm>
              <a:prstGeom prst="rect">
                <a:avLst/>
              </a:prstGeom>
              <a:blipFill>
                <a:blip r:embed="rId3"/>
                <a:stretch>
                  <a:fillRect/>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42342A7D-242A-4583-BFEA-A720604C5F1E}"/>
              </a:ext>
            </a:extLst>
          </p:cNvPr>
          <p:cNvSpPr txBox="1"/>
          <p:nvPr/>
        </p:nvSpPr>
        <p:spPr>
          <a:xfrm>
            <a:off x="651933" y="4526326"/>
            <a:ext cx="4856769" cy="954107"/>
          </a:xfrm>
          <a:prstGeom prst="rect">
            <a:avLst/>
          </a:prstGeom>
          <a:solidFill>
            <a:srgbClr val="A8D08D"/>
          </a:solidFill>
        </p:spPr>
        <p:txBody>
          <a:bodyPr wrap="square" rtlCol="0">
            <a:spAutoFit/>
          </a:bodyPr>
          <a:lstStyle/>
          <a:p>
            <a:r>
              <a:rPr lang="en-US" altLang="zh-CN" sz="1400" dirty="0">
                <a:solidFill>
                  <a:schemeClr val="bg1"/>
                </a:solidFill>
              </a:rPr>
              <a:t> </a:t>
            </a:r>
            <a:r>
              <a:rPr lang="zh-CN" altLang="en-US" sz="1400" dirty="0">
                <a:solidFill>
                  <a:schemeClr val="bg1"/>
                </a:solidFill>
              </a:rPr>
              <a:t>“</a:t>
            </a:r>
            <a:r>
              <a:rPr lang="en-US" altLang="zh-CN" sz="1400" dirty="0">
                <a:solidFill>
                  <a:schemeClr val="bg1"/>
                </a:solidFill>
              </a:rPr>
              <a:t>The accuracy of a machine learning algorithm is one way to measure how often the algorithm a data point correctly. </a:t>
            </a:r>
            <a:r>
              <a:rPr lang="zh-CN" altLang="en-US" sz="1400" dirty="0">
                <a:solidFill>
                  <a:schemeClr val="bg1"/>
                </a:solidFill>
              </a:rPr>
              <a:t> </a:t>
            </a:r>
            <a:r>
              <a:rPr lang="en-US" altLang="zh-CN" sz="1400" dirty="0">
                <a:solidFill>
                  <a:schemeClr val="bg1"/>
                </a:solidFill>
              </a:rPr>
              <a:t>Accuracy is the number of correctly predicted data points out of all the data points.</a:t>
            </a:r>
            <a:r>
              <a:rPr lang="zh-CN" altLang="en-US" sz="1400" dirty="0">
                <a:solidFill>
                  <a:schemeClr val="bg1"/>
                </a:solidFill>
              </a:rPr>
              <a:t>” </a:t>
            </a:r>
            <a:r>
              <a:rPr lang="en-US" altLang="zh-CN" sz="1400" dirty="0">
                <a:solidFill>
                  <a:schemeClr val="bg1"/>
                </a:solidFill>
              </a:rPr>
              <a:t>–</a:t>
            </a:r>
            <a:r>
              <a:rPr lang="zh-CN" altLang="en-US" sz="1400" dirty="0">
                <a:solidFill>
                  <a:schemeClr val="bg1"/>
                </a:solidFill>
              </a:rPr>
              <a:t> </a:t>
            </a:r>
            <a:r>
              <a:rPr lang="en-US" altLang="zh-CN" sz="1400" dirty="0" err="1">
                <a:solidFill>
                  <a:schemeClr val="bg1"/>
                </a:solidFill>
              </a:rPr>
              <a:t>DeepAI</a:t>
            </a:r>
            <a:endParaRPr lang="zh-CN" altLang="en-US" sz="1400" dirty="0">
              <a:solidFill>
                <a:schemeClr val="bg1"/>
              </a:solidFill>
            </a:endParaRPr>
          </a:p>
        </p:txBody>
      </p:sp>
    </p:spTree>
    <p:extLst>
      <p:ext uri="{BB962C8B-B14F-4D97-AF65-F5344CB8AC3E}">
        <p14:creationId xmlns:p14="http://schemas.microsoft.com/office/powerpoint/2010/main" val="40067308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9B5000F0-E6C5-421A-8C19-6BB5D632444E}"/>
              </a:ext>
            </a:extLst>
          </p:cNvPr>
          <p:cNvSpPr txBox="1"/>
          <p:nvPr/>
        </p:nvSpPr>
        <p:spPr>
          <a:xfrm>
            <a:off x="870445" y="4597121"/>
            <a:ext cx="4718012" cy="2203595"/>
          </a:xfrm>
          <a:prstGeom prst="rect">
            <a:avLst/>
          </a:prstGeom>
          <a:solidFill>
            <a:schemeClr val="bg1">
              <a:lumMod val="85000"/>
            </a:schemeClr>
          </a:solidFill>
          <a:ln>
            <a:solidFill>
              <a:schemeClr val="accent1"/>
            </a:solidFill>
          </a:ln>
        </p:spPr>
        <p:txBody>
          <a:bodyPr wrap="square" rtlCol="0" anchor="ctr" anchorCtr="1">
            <a:noAutofit/>
          </a:bodyPr>
          <a:lstStyle/>
          <a:p>
            <a:pPr algn="ctr"/>
            <a:endParaRPr lang="en-US" altLang="zh-CN" sz="1600" dirty="0">
              <a:solidFill>
                <a:schemeClr val="bg1"/>
              </a:solidFill>
            </a:endParaRPr>
          </a:p>
        </p:txBody>
      </p:sp>
      <p:sp>
        <p:nvSpPr>
          <p:cNvPr id="2" name="标题 1">
            <a:extLst>
              <a:ext uri="{FF2B5EF4-FFF2-40B4-BE49-F238E27FC236}">
                <a16:creationId xmlns:a16="http://schemas.microsoft.com/office/drawing/2014/main" id="{2A472BBF-FFCD-4B74-BB48-D151B104DC42}"/>
              </a:ext>
            </a:extLst>
          </p:cNvPr>
          <p:cNvSpPr>
            <a:spLocks noGrp="1"/>
          </p:cNvSpPr>
          <p:nvPr>
            <p:ph type="title"/>
          </p:nvPr>
        </p:nvSpPr>
        <p:spPr>
          <a:xfrm>
            <a:off x="651933" y="228600"/>
            <a:ext cx="9971822" cy="1143000"/>
          </a:xfrm>
        </p:spPr>
        <p:txBody>
          <a:bodyPr/>
          <a:lstStyle/>
          <a:p>
            <a:pPr algn="l"/>
            <a:r>
              <a:rPr lang="en-US" altLang="zh-CN" dirty="0"/>
              <a:t>Accuracy of model prediction </a:t>
            </a:r>
            <a:endParaRPr lang="zh-CN" altLang="en-US" dirty="0"/>
          </a:p>
        </p:txBody>
      </p:sp>
      <p:sp>
        <p:nvSpPr>
          <p:cNvPr id="3" name="内容占位符 2">
            <a:extLst>
              <a:ext uri="{FF2B5EF4-FFF2-40B4-BE49-F238E27FC236}">
                <a16:creationId xmlns:a16="http://schemas.microsoft.com/office/drawing/2014/main" id="{6557A301-3445-445F-ACAE-8ABFE7E3CA31}"/>
              </a:ext>
            </a:extLst>
          </p:cNvPr>
          <p:cNvSpPr>
            <a:spLocks noGrp="1"/>
          </p:cNvSpPr>
          <p:nvPr>
            <p:ph idx="1"/>
          </p:nvPr>
        </p:nvSpPr>
        <p:spPr>
          <a:xfrm>
            <a:off x="368754" y="1173057"/>
            <a:ext cx="11453132" cy="2497766"/>
          </a:xfrm>
          <a:noFill/>
        </p:spPr>
        <p:txBody>
          <a:bodyPr/>
          <a:lstStyle/>
          <a:p>
            <a:r>
              <a:rPr lang="en-US" altLang="zh-CN" sz="2200" dirty="0"/>
              <a:t>Accuracy in Training is to indicated the performance of ML model in Training stage, which is calculated by Model Training Platform by comparing prediction with labeled data in validation dataset of training data set </a:t>
            </a:r>
          </a:p>
          <a:p>
            <a:r>
              <a:rPr lang="en-US" altLang="zh-CN" sz="2200" dirty="0"/>
              <a:t>Accuracy in Use is to indicated the performance of ML model deployed in real world, which is calculated by Inference Platform by comparing prediction with the observed labeled data in collected dataset from real network</a:t>
            </a:r>
          </a:p>
          <a:p>
            <a:r>
              <a:rPr lang="en-US" altLang="zh-CN" sz="2200" dirty="0"/>
              <a:t>In our view, </a:t>
            </a:r>
            <a:r>
              <a:rPr lang="en-US" altLang="zh-CN" sz="2200" dirty="0">
                <a:highlight>
                  <a:srgbClr val="FFFF00"/>
                </a:highlight>
              </a:rPr>
              <a:t>how accuracy in use is close to accuracy in Training  can be considered </a:t>
            </a:r>
            <a:r>
              <a:rPr lang="en-US" altLang="zh-CN" sz="2200" dirty="0"/>
              <a:t>as a kind of the correctness of a ML model</a:t>
            </a:r>
          </a:p>
        </p:txBody>
      </p:sp>
      <p:sp>
        <p:nvSpPr>
          <p:cNvPr id="15" name="箭头: 右 14">
            <a:extLst>
              <a:ext uri="{FF2B5EF4-FFF2-40B4-BE49-F238E27FC236}">
                <a16:creationId xmlns:a16="http://schemas.microsoft.com/office/drawing/2014/main" id="{678B9F65-26B0-42D6-B694-34BF82CBC61A}"/>
              </a:ext>
            </a:extLst>
          </p:cNvPr>
          <p:cNvSpPr/>
          <p:nvPr/>
        </p:nvSpPr>
        <p:spPr bwMode="auto">
          <a:xfrm>
            <a:off x="5689312" y="4556927"/>
            <a:ext cx="2530240" cy="988497"/>
          </a:xfrm>
          <a:prstGeom prst="right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sz="1200" dirty="0">
                <a:solidFill>
                  <a:schemeClr val="bg1"/>
                </a:solidFill>
                <a:latin typeface="Arial" charset="0"/>
              </a:rPr>
              <a:t>Deploy trained AI/</a:t>
            </a:r>
            <a:r>
              <a:rPr kumimoji="0" lang="en-US" altLang="zh-CN" sz="1200" b="0" i="0" u="none" strike="noStrike" cap="none" normalizeH="0" baseline="0" dirty="0">
                <a:ln>
                  <a:noFill/>
                </a:ln>
                <a:solidFill>
                  <a:schemeClr val="bg1"/>
                </a:solidFill>
                <a:effectLst/>
                <a:latin typeface="Arial" charset="0"/>
              </a:rPr>
              <a:t>ML</a:t>
            </a:r>
          </a:p>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bg1"/>
                </a:solidFill>
                <a:effectLst/>
                <a:latin typeface="Arial" charset="0"/>
              </a:rPr>
              <a:t> Model in real word </a:t>
            </a:r>
            <a:endParaRPr kumimoji="0" lang="zh-CN" altLang="en-US" sz="1200" b="0" i="0" u="none" strike="noStrike" cap="none" normalizeH="0" baseline="0" dirty="0">
              <a:ln>
                <a:noFill/>
              </a:ln>
              <a:solidFill>
                <a:schemeClr val="bg1"/>
              </a:solidFill>
              <a:effectLst/>
              <a:latin typeface="Arial" charset="0"/>
            </a:endParaRPr>
          </a:p>
        </p:txBody>
      </p:sp>
      <p:sp>
        <p:nvSpPr>
          <p:cNvPr id="10" name="文本框 9">
            <a:extLst>
              <a:ext uri="{FF2B5EF4-FFF2-40B4-BE49-F238E27FC236}">
                <a16:creationId xmlns:a16="http://schemas.microsoft.com/office/drawing/2014/main" id="{F4814F45-E1A4-4F7A-B029-C504D3A180F8}"/>
              </a:ext>
            </a:extLst>
          </p:cNvPr>
          <p:cNvSpPr txBox="1"/>
          <p:nvPr/>
        </p:nvSpPr>
        <p:spPr>
          <a:xfrm>
            <a:off x="930054" y="4784879"/>
            <a:ext cx="3054118" cy="605401"/>
          </a:xfrm>
          <a:prstGeom prst="rect">
            <a:avLst/>
          </a:prstGeom>
          <a:solidFill>
            <a:srgbClr val="A8D08D"/>
          </a:solidFill>
          <a:ln>
            <a:solidFill>
              <a:schemeClr val="accent1"/>
            </a:solidFill>
          </a:ln>
        </p:spPr>
        <p:txBody>
          <a:bodyPr wrap="square" rtlCol="0" anchor="ctr" anchorCtr="1">
            <a:normAutofit/>
          </a:bodyPr>
          <a:lstStyle/>
          <a:p>
            <a:r>
              <a:rPr lang="en-US" altLang="zh-CN" sz="1600" dirty="0">
                <a:solidFill>
                  <a:schemeClr val="bg1"/>
                </a:solidFill>
              </a:rPr>
              <a:t>Total training dataset</a:t>
            </a:r>
            <a:endParaRPr lang="zh-CN" altLang="en-US" sz="1600" dirty="0">
              <a:solidFill>
                <a:schemeClr val="bg1"/>
              </a:solidFill>
            </a:endParaRPr>
          </a:p>
        </p:txBody>
      </p:sp>
      <p:sp>
        <p:nvSpPr>
          <p:cNvPr id="11" name="文本框 10">
            <a:extLst>
              <a:ext uri="{FF2B5EF4-FFF2-40B4-BE49-F238E27FC236}">
                <a16:creationId xmlns:a16="http://schemas.microsoft.com/office/drawing/2014/main" id="{7849C9EF-33AE-4CB7-8B76-49C514085B39}"/>
              </a:ext>
            </a:extLst>
          </p:cNvPr>
          <p:cNvSpPr txBox="1"/>
          <p:nvPr/>
        </p:nvSpPr>
        <p:spPr>
          <a:xfrm>
            <a:off x="930053" y="6113252"/>
            <a:ext cx="1561571" cy="605400"/>
          </a:xfrm>
          <a:prstGeom prst="rect">
            <a:avLst/>
          </a:prstGeom>
          <a:solidFill>
            <a:srgbClr val="A8D08D"/>
          </a:solidFill>
          <a:ln>
            <a:solidFill>
              <a:schemeClr val="accent1"/>
            </a:solidFill>
          </a:ln>
        </p:spPr>
        <p:txBody>
          <a:bodyPr wrap="square" rtlCol="0" anchor="ctr" anchorCtr="1">
            <a:noAutofit/>
          </a:bodyPr>
          <a:lstStyle/>
          <a:p>
            <a:r>
              <a:rPr lang="en-US" altLang="zh-CN" sz="1600" dirty="0">
                <a:solidFill>
                  <a:schemeClr val="bg1"/>
                </a:solidFill>
              </a:rPr>
              <a:t>Training dataset</a:t>
            </a:r>
            <a:endParaRPr lang="zh-CN" altLang="en-US" sz="1600" dirty="0">
              <a:solidFill>
                <a:schemeClr val="bg1"/>
              </a:solidFill>
            </a:endParaRPr>
          </a:p>
        </p:txBody>
      </p:sp>
      <p:sp>
        <p:nvSpPr>
          <p:cNvPr id="12" name="文本框 11">
            <a:extLst>
              <a:ext uri="{FF2B5EF4-FFF2-40B4-BE49-F238E27FC236}">
                <a16:creationId xmlns:a16="http://schemas.microsoft.com/office/drawing/2014/main" id="{00B9DC0F-E81B-461C-8715-94F975C17F21}"/>
              </a:ext>
            </a:extLst>
          </p:cNvPr>
          <p:cNvSpPr txBox="1"/>
          <p:nvPr/>
        </p:nvSpPr>
        <p:spPr>
          <a:xfrm>
            <a:off x="2756635" y="6118407"/>
            <a:ext cx="1267546" cy="605400"/>
          </a:xfrm>
          <a:prstGeom prst="rect">
            <a:avLst/>
          </a:prstGeom>
          <a:solidFill>
            <a:srgbClr val="A8D08D"/>
          </a:solidFill>
          <a:ln>
            <a:solidFill>
              <a:schemeClr val="accent1"/>
            </a:solidFill>
          </a:ln>
        </p:spPr>
        <p:txBody>
          <a:bodyPr wrap="square" rtlCol="0" anchor="ctr" anchorCtr="1">
            <a:noAutofit/>
          </a:bodyPr>
          <a:lstStyle/>
          <a:p>
            <a:r>
              <a:rPr lang="en-US" altLang="zh-CN" sz="1600" dirty="0">
                <a:solidFill>
                  <a:schemeClr val="bg1"/>
                </a:solidFill>
              </a:rPr>
              <a:t>Validation dataset</a:t>
            </a:r>
            <a:endParaRPr lang="zh-CN" altLang="en-US" sz="1600" dirty="0">
              <a:solidFill>
                <a:schemeClr val="bg1"/>
              </a:solidFill>
            </a:endParaRPr>
          </a:p>
        </p:txBody>
      </p:sp>
      <p:sp>
        <p:nvSpPr>
          <p:cNvPr id="13" name="箭头: 下 12">
            <a:extLst>
              <a:ext uri="{FF2B5EF4-FFF2-40B4-BE49-F238E27FC236}">
                <a16:creationId xmlns:a16="http://schemas.microsoft.com/office/drawing/2014/main" id="{EE476305-C31C-43C2-969C-FCBD301A4239}"/>
              </a:ext>
            </a:extLst>
          </p:cNvPr>
          <p:cNvSpPr/>
          <p:nvPr/>
        </p:nvSpPr>
        <p:spPr bwMode="auto">
          <a:xfrm rot="2678814">
            <a:off x="1847708" y="5423297"/>
            <a:ext cx="503896" cy="605401"/>
          </a:xfrm>
          <a:prstGeom prst="downArrow">
            <a:avLst>
              <a:gd name="adj1" fmla="val 17380"/>
              <a:gd name="adj2" fmla="val 36984"/>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
        <p:nvSpPr>
          <p:cNvPr id="14" name="箭头: 下 13">
            <a:extLst>
              <a:ext uri="{FF2B5EF4-FFF2-40B4-BE49-F238E27FC236}">
                <a16:creationId xmlns:a16="http://schemas.microsoft.com/office/drawing/2014/main" id="{F72B3BC5-26D9-4BDC-A486-0E383C357D4E}"/>
              </a:ext>
            </a:extLst>
          </p:cNvPr>
          <p:cNvSpPr/>
          <p:nvPr/>
        </p:nvSpPr>
        <p:spPr bwMode="auto">
          <a:xfrm rot="18900000">
            <a:off x="2752303" y="5435219"/>
            <a:ext cx="503896" cy="605401"/>
          </a:xfrm>
          <a:prstGeom prst="downArrow">
            <a:avLst>
              <a:gd name="adj1" fmla="val 17380"/>
              <a:gd name="adj2" fmla="val 36984"/>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
        <p:nvSpPr>
          <p:cNvPr id="4" name="文本框 3">
            <a:extLst>
              <a:ext uri="{FF2B5EF4-FFF2-40B4-BE49-F238E27FC236}">
                <a16:creationId xmlns:a16="http://schemas.microsoft.com/office/drawing/2014/main" id="{698B9974-8618-45DC-BC49-5CC4B22F3C31}"/>
              </a:ext>
            </a:extLst>
          </p:cNvPr>
          <p:cNvSpPr txBox="1"/>
          <p:nvPr/>
        </p:nvSpPr>
        <p:spPr>
          <a:xfrm>
            <a:off x="1387365" y="4158581"/>
            <a:ext cx="3587219" cy="369332"/>
          </a:xfrm>
          <a:prstGeom prst="rect">
            <a:avLst/>
          </a:prstGeom>
          <a:noFill/>
        </p:spPr>
        <p:txBody>
          <a:bodyPr wrap="square" rtlCol="0">
            <a:spAutoFit/>
          </a:bodyPr>
          <a:lstStyle/>
          <a:p>
            <a:r>
              <a:rPr lang="en-US" dirty="0"/>
              <a:t>Fig1: AI/ML Model Training Platform </a:t>
            </a:r>
          </a:p>
        </p:txBody>
      </p:sp>
      <p:sp>
        <p:nvSpPr>
          <p:cNvPr id="19" name="文本框 18">
            <a:extLst>
              <a:ext uri="{FF2B5EF4-FFF2-40B4-BE49-F238E27FC236}">
                <a16:creationId xmlns:a16="http://schemas.microsoft.com/office/drawing/2014/main" id="{B0BB2186-2868-448D-B437-AB2DB418A81B}"/>
              </a:ext>
            </a:extLst>
          </p:cNvPr>
          <p:cNvSpPr txBox="1"/>
          <p:nvPr/>
        </p:nvSpPr>
        <p:spPr>
          <a:xfrm>
            <a:off x="8340971" y="4556927"/>
            <a:ext cx="3622432" cy="2130250"/>
          </a:xfrm>
          <a:prstGeom prst="rect">
            <a:avLst/>
          </a:prstGeom>
          <a:solidFill>
            <a:schemeClr val="bg1">
              <a:lumMod val="85000"/>
            </a:schemeClr>
          </a:solidFill>
          <a:ln>
            <a:solidFill>
              <a:schemeClr val="accent1"/>
            </a:solidFill>
          </a:ln>
        </p:spPr>
        <p:txBody>
          <a:bodyPr wrap="square" rtlCol="0" anchor="ctr" anchorCtr="1">
            <a:noAutofit/>
          </a:bodyPr>
          <a:lstStyle/>
          <a:p>
            <a:pPr algn="ctr"/>
            <a:endParaRPr lang="en-US" altLang="zh-CN" sz="1600" dirty="0">
              <a:solidFill>
                <a:schemeClr val="bg1"/>
              </a:solidFill>
            </a:endParaRPr>
          </a:p>
        </p:txBody>
      </p:sp>
      <p:sp>
        <p:nvSpPr>
          <p:cNvPr id="20" name="文本框 19">
            <a:extLst>
              <a:ext uri="{FF2B5EF4-FFF2-40B4-BE49-F238E27FC236}">
                <a16:creationId xmlns:a16="http://schemas.microsoft.com/office/drawing/2014/main" id="{48AA7276-7595-4DFD-9338-177889310811}"/>
              </a:ext>
            </a:extLst>
          </p:cNvPr>
          <p:cNvSpPr txBox="1"/>
          <p:nvPr/>
        </p:nvSpPr>
        <p:spPr>
          <a:xfrm>
            <a:off x="8880827" y="4687534"/>
            <a:ext cx="2542720" cy="605401"/>
          </a:xfrm>
          <a:prstGeom prst="rect">
            <a:avLst/>
          </a:prstGeom>
          <a:solidFill>
            <a:srgbClr val="A8D08D"/>
          </a:solidFill>
          <a:ln>
            <a:solidFill>
              <a:schemeClr val="accent1"/>
            </a:solidFill>
          </a:ln>
        </p:spPr>
        <p:txBody>
          <a:bodyPr wrap="square" rtlCol="0" anchor="ctr" anchorCtr="1">
            <a:normAutofit/>
          </a:bodyPr>
          <a:lstStyle/>
          <a:p>
            <a:r>
              <a:rPr lang="en-US" altLang="zh-CN" sz="1600" dirty="0">
                <a:solidFill>
                  <a:schemeClr val="bg1"/>
                </a:solidFill>
              </a:rPr>
              <a:t>Dataset collected </a:t>
            </a:r>
          </a:p>
          <a:p>
            <a:r>
              <a:rPr lang="en-US" altLang="zh-CN" sz="1600" dirty="0">
                <a:solidFill>
                  <a:schemeClr val="bg1"/>
                </a:solidFill>
              </a:rPr>
              <a:t>from Real world</a:t>
            </a:r>
            <a:endParaRPr lang="zh-CN" altLang="en-US" sz="1600" dirty="0">
              <a:solidFill>
                <a:schemeClr val="bg1"/>
              </a:solidFill>
            </a:endParaRPr>
          </a:p>
        </p:txBody>
      </p:sp>
      <p:sp>
        <p:nvSpPr>
          <p:cNvPr id="22" name="文本框 21">
            <a:extLst>
              <a:ext uri="{FF2B5EF4-FFF2-40B4-BE49-F238E27FC236}">
                <a16:creationId xmlns:a16="http://schemas.microsoft.com/office/drawing/2014/main" id="{E5B73E10-DC7C-4E3C-8E03-83BE05A5223F}"/>
              </a:ext>
            </a:extLst>
          </p:cNvPr>
          <p:cNvSpPr txBox="1"/>
          <p:nvPr/>
        </p:nvSpPr>
        <p:spPr>
          <a:xfrm>
            <a:off x="9387579" y="6040242"/>
            <a:ext cx="1487156" cy="446113"/>
          </a:xfrm>
          <a:prstGeom prst="rect">
            <a:avLst/>
          </a:prstGeom>
          <a:solidFill>
            <a:srgbClr val="C00000"/>
          </a:solidFill>
          <a:ln>
            <a:solidFill>
              <a:schemeClr val="accent1"/>
            </a:solidFill>
          </a:ln>
        </p:spPr>
        <p:txBody>
          <a:bodyPr wrap="square" rtlCol="0" anchor="ctr" anchorCtr="1">
            <a:noAutofit/>
          </a:bodyPr>
          <a:lstStyle>
            <a:defPPr>
              <a:defRPr lang="zh-CN"/>
            </a:defPPr>
            <a:lvl1pPr>
              <a:defRPr sz="1600">
                <a:solidFill>
                  <a:schemeClr val="bg1"/>
                </a:solidFill>
              </a:defRPr>
            </a:lvl1pPr>
          </a:lstStyle>
          <a:p>
            <a:r>
              <a:rPr lang="en-US" altLang="zh-CN"/>
              <a:t>Accuracy in us</a:t>
            </a:r>
            <a:r>
              <a:rPr lang="en-US" altLang="zh-CN" dirty="0"/>
              <a:t>e</a:t>
            </a:r>
            <a:endParaRPr lang="zh-CN" altLang="en-US" dirty="0"/>
          </a:p>
        </p:txBody>
      </p:sp>
      <p:sp>
        <p:nvSpPr>
          <p:cNvPr id="24" name="箭头: 下 23">
            <a:extLst>
              <a:ext uri="{FF2B5EF4-FFF2-40B4-BE49-F238E27FC236}">
                <a16:creationId xmlns:a16="http://schemas.microsoft.com/office/drawing/2014/main" id="{A1E88524-F1F0-4B58-9C40-95B800303E29}"/>
              </a:ext>
            </a:extLst>
          </p:cNvPr>
          <p:cNvSpPr/>
          <p:nvPr/>
        </p:nvSpPr>
        <p:spPr bwMode="auto">
          <a:xfrm>
            <a:off x="9879209" y="5333227"/>
            <a:ext cx="545956" cy="605401"/>
          </a:xfrm>
          <a:prstGeom prst="downArrow">
            <a:avLst>
              <a:gd name="adj1" fmla="val 17380"/>
              <a:gd name="adj2" fmla="val 36984"/>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
        <p:nvSpPr>
          <p:cNvPr id="25" name="文本框 24">
            <a:extLst>
              <a:ext uri="{FF2B5EF4-FFF2-40B4-BE49-F238E27FC236}">
                <a16:creationId xmlns:a16="http://schemas.microsoft.com/office/drawing/2014/main" id="{5E8B25EB-C487-4FD6-9511-0FE61D3C3854}"/>
              </a:ext>
            </a:extLst>
          </p:cNvPr>
          <p:cNvSpPr txBox="1"/>
          <p:nvPr/>
        </p:nvSpPr>
        <p:spPr>
          <a:xfrm>
            <a:off x="8174334" y="4127680"/>
            <a:ext cx="3918857" cy="369332"/>
          </a:xfrm>
          <a:prstGeom prst="rect">
            <a:avLst/>
          </a:prstGeom>
          <a:noFill/>
        </p:spPr>
        <p:txBody>
          <a:bodyPr wrap="square" rtlCol="0">
            <a:spAutoFit/>
          </a:bodyPr>
          <a:lstStyle/>
          <a:p>
            <a:r>
              <a:rPr lang="en-US" dirty="0"/>
              <a:t>Fig2: Inference Platform in Real world</a:t>
            </a:r>
          </a:p>
        </p:txBody>
      </p:sp>
      <p:sp>
        <p:nvSpPr>
          <p:cNvPr id="26" name="文本框 25">
            <a:extLst>
              <a:ext uri="{FF2B5EF4-FFF2-40B4-BE49-F238E27FC236}">
                <a16:creationId xmlns:a16="http://schemas.microsoft.com/office/drawing/2014/main" id="{C66A9102-1C67-4ED6-B935-7744F5DF89DC}"/>
              </a:ext>
            </a:extLst>
          </p:cNvPr>
          <p:cNvSpPr txBox="1"/>
          <p:nvPr/>
        </p:nvSpPr>
        <p:spPr>
          <a:xfrm>
            <a:off x="4456446" y="6208472"/>
            <a:ext cx="1036276" cy="446113"/>
          </a:xfrm>
          <a:prstGeom prst="rect">
            <a:avLst/>
          </a:prstGeom>
          <a:solidFill>
            <a:srgbClr val="C00000"/>
          </a:solidFill>
          <a:ln>
            <a:solidFill>
              <a:schemeClr val="accent1"/>
            </a:solidFill>
          </a:ln>
        </p:spPr>
        <p:txBody>
          <a:bodyPr wrap="square" rtlCol="0" anchor="ctr" anchorCtr="1">
            <a:noAutofit/>
          </a:bodyPr>
          <a:lstStyle/>
          <a:p>
            <a:r>
              <a:rPr lang="en-US" altLang="zh-CN" sz="1600" dirty="0">
                <a:solidFill>
                  <a:schemeClr val="bg1"/>
                </a:solidFill>
              </a:rPr>
              <a:t>Accuracy in Training </a:t>
            </a:r>
            <a:endParaRPr lang="zh-CN" altLang="en-US" sz="1600" dirty="0">
              <a:solidFill>
                <a:schemeClr val="bg1"/>
              </a:solidFill>
            </a:endParaRPr>
          </a:p>
        </p:txBody>
      </p:sp>
      <p:sp>
        <p:nvSpPr>
          <p:cNvPr id="5" name="箭头: 下 4">
            <a:extLst>
              <a:ext uri="{FF2B5EF4-FFF2-40B4-BE49-F238E27FC236}">
                <a16:creationId xmlns:a16="http://schemas.microsoft.com/office/drawing/2014/main" id="{21C9EC6A-470A-432D-BD51-3DFAE960172E}"/>
              </a:ext>
            </a:extLst>
          </p:cNvPr>
          <p:cNvSpPr/>
          <p:nvPr/>
        </p:nvSpPr>
        <p:spPr bwMode="auto">
          <a:xfrm rot="5400000">
            <a:off x="6372070" y="4784129"/>
            <a:ext cx="964642" cy="233015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6" name="文本框 5">
            <a:extLst>
              <a:ext uri="{FF2B5EF4-FFF2-40B4-BE49-F238E27FC236}">
                <a16:creationId xmlns:a16="http://schemas.microsoft.com/office/drawing/2014/main" id="{8E959FC9-D8A6-4227-AE95-04BC4C65A74F}"/>
              </a:ext>
            </a:extLst>
          </p:cNvPr>
          <p:cNvSpPr txBox="1"/>
          <p:nvPr/>
        </p:nvSpPr>
        <p:spPr>
          <a:xfrm>
            <a:off x="5924988" y="5776743"/>
            <a:ext cx="2094482" cy="338554"/>
          </a:xfrm>
          <a:prstGeom prst="rect">
            <a:avLst/>
          </a:prstGeom>
          <a:noFill/>
        </p:spPr>
        <p:txBody>
          <a:bodyPr wrap="square" rtlCol="0">
            <a:spAutoFit/>
          </a:bodyPr>
          <a:lstStyle/>
          <a:p>
            <a:r>
              <a:rPr lang="en-US" altLang="zh-CN" sz="1600" dirty="0">
                <a:solidFill>
                  <a:schemeClr val="bg1"/>
                </a:solidFill>
              </a:rPr>
              <a:t>Performance Feedback</a:t>
            </a:r>
            <a:endParaRPr lang="en-US" sz="1600" dirty="0">
              <a:solidFill>
                <a:schemeClr val="bg1"/>
              </a:solidFill>
            </a:endParaRPr>
          </a:p>
        </p:txBody>
      </p:sp>
      <p:sp>
        <p:nvSpPr>
          <p:cNvPr id="21" name="箭头: 下 20">
            <a:extLst>
              <a:ext uri="{FF2B5EF4-FFF2-40B4-BE49-F238E27FC236}">
                <a16:creationId xmlns:a16="http://schemas.microsoft.com/office/drawing/2014/main" id="{ABAEB63B-2FB4-4CBA-B4A0-39807BF7745D}"/>
              </a:ext>
            </a:extLst>
          </p:cNvPr>
          <p:cNvSpPr/>
          <p:nvPr/>
        </p:nvSpPr>
        <p:spPr bwMode="auto">
          <a:xfrm rot="16200000">
            <a:off x="4081069" y="6271071"/>
            <a:ext cx="302769" cy="366456"/>
          </a:xfrm>
          <a:prstGeom prst="downArrow">
            <a:avLst>
              <a:gd name="adj1" fmla="val 17380"/>
              <a:gd name="adj2" fmla="val 36984"/>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75151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9AFB8A-F670-47C3-8723-AA7F7C058A30}"/>
              </a:ext>
            </a:extLst>
          </p:cNvPr>
          <p:cNvSpPr>
            <a:spLocks noGrp="1"/>
          </p:cNvSpPr>
          <p:nvPr>
            <p:ph type="title"/>
          </p:nvPr>
        </p:nvSpPr>
        <p:spPr/>
        <p:txBody>
          <a:bodyPr/>
          <a:lstStyle/>
          <a:p>
            <a:pPr algn="l"/>
            <a:r>
              <a:rPr lang="en-US" altLang="zh-CN" dirty="0"/>
              <a:t>Gap between Accuracy in training &amp; Accuracy in use  </a:t>
            </a:r>
            <a:endParaRPr lang="zh-CN" altLang="en-US" dirty="0"/>
          </a:p>
        </p:txBody>
      </p:sp>
      <p:sp>
        <p:nvSpPr>
          <p:cNvPr id="3" name="内容占位符 2">
            <a:extLst>
              <a:ext uri="{FF2B5EF4-FFF2-40B4-BE49-F238E27FC236}">
                <a16:creationId xmlns:a16="http://schemas.microsoft.com/office/drawing/2014/main" id="{E2588720-A18E-4387-935B-28C496670D48}"/>
              </a:ext>
            </a:extLst>
          </p:cNvPr>
          <p:cNvSpPr>
            <a:spLocks noGrp="1"/>
          </p:cNvSpPr>
          <p:nvPr>
            <p:ph idx="1"/>
          </p:nvPr>
        </p:nvSpPr>
        <p:spPr>
          <a:xfrm>
            <a:off x="355598" y="1302677"/>
            <a:ext cx="11384118" cy="4830160"/>
          </a:xfrm>
        </p:spPr>
        <p:txBody>
          <a:bodyPr/>
          <a:lstStyle/>
          <a:p>
            <a:r>
              <a:rPr lang="en-US" altLang="zh-CN" sz="2400" dirty="0"/>
              <a:t>For some reasons, there is a gap between accuracy in training(</a:t>
            </a:r>
            <a:r>
              <a:rPr lang="en-US" altLang="zh-CN" sz="2400" dirty="0" err="1"/>
              <a:t>AiT</a:t>
            </a:r>
            <a:r>
              <a:rPr lang="en-US" altLang="zh-CN" sz="2400" dirty="0"/>
              <a:t>) and accuracy in use (</a:t>
            </a:r>
            <a:r>
              <a:rPr lang="en-US" altLang="zh-CN" sz="2400" dirty="0" err="1"/>
              <a:t>AiU</a:t>
            </a:r>
            <a:r>
              <a:rPr lang="en-US" altLang="zh-CN" sz="2400" dirty="0"/>
              <a:t>), and the </a:t>
            </a:r>
            <a:r>
              <a:rPr lang="en-US" altLang="zh-CN" sz="2400" dirty="0" err="1"/>
              <a:t>AiU</a:t>
            </a:r>
            <a:r>
              <a:rPr lang="en-US" altLang="zh-CN" sz="2400" dirty="0"/>
              <a:t> </a:t>
            </a:r>
            <a:r>
              <a:rPr lang="en-US" altLang="zh-CN" sz="2400" u="sng" dirty="0"/>
              <a:t>may not </a:t>
            </a:r>
            <a:r>
              <a:rPr lang="en-US" altLang="zh-CN" sz="2400" dirty="0"/>
              <a:t>be good as </a:t>
            </a:r>
            <a:r>
              <a:rPr lang="en-US" altLang="zh-CN" sz="2400" dirty="0" err="1"/>
              <a:t>AiT</a:t>
            </a:r>
            <a:r>
              <a:rPr lang="en-US" altLang="zh-CN" sz="2400" dirty="0"/>
              <a:t>.</a:t>
            </a:r>
          </a:p>
        </p:txBody>
      </p:sp>
      <p:graphicFrame>
        <p:nvGraphicFramePr>
          <p:cNvPr id="4" name="表格 3">
            <a:extLst>
              <a:ext uri="{FF2B5EF4-FFF2-40B4-BE49-F238E27FC236}">
                <a16:creationId xmlns:a16="http://schemas.microsoft.com/office/drawing/2014/main" id="{88D1D84F-4F42-43C3-AF29-10FD4CC840C2}"/>
              </a:ext>
            </a:extLst>
          </p:cNvPr>
          <p:cNvGraphicFramePr>
            <a:graphicFrameLocks noGrp="1"/>
          </p:cNvGraphicFramePr>
          <p:nvPr>
            <p:extLst>
              <p:ext uri="{D42A27DB-BD31-4B8C-83A1-F6EECF244321}">
                <p14:modId xmlns:p14="http://schemas.microsoft.com/office/powerpoint/2010/main" val="1425116722"/>
              </p:ext>
            </p:extLst>
          </p:nvPr>
        </p:nvGraphicFramePr>
        <p:xfrm>
          <a:off x="1768334" y="2729509"/>
          <a:ext cx="8191497" cy="2990090"/>
        </p:xfrm>
        <a:graphic>
          <a:graphicData uri="http://schemas.openxmlformats.org/drawingml/2006/table">
            <a:tbl>
              <a:tblPr firstRow="1" bandRow="1">
                <a:tableStyleId>{5C22544A-7EE6-4342-B048-85BDC9FD1C3A}</a:tableStyleId>
              </a:tblPr>
              <a:tblGrid>
                <a:gridCol w="2614728">
                  <a:extLst>
                    <a:ext uri="{9D8B030D-6E8A-4147-A177-3AD203B41FA5}">
                      <a16:colId xmlns:a16="http://schemas.microsoft.com/office/drawing/2014/main" val="1718170978"/>
                    </a:ext>
                  </a:extLst>
                </a:gridCol>
                <a:gridCol w="2918096">
                  <a:extLst>
                    <a:ext uri="{9D8B030D-6E8A-4147-A177-3AD203B41FA5}">
                      <a16:colId xmlns:a16="http://schemas.microsoft.com/office/drawing/2014/main" val="2697093536"/>
                    </a:ext>
                  </a:extLst>
                </a:gridCol>
                <a:gridCol w="2658673">
                  <a:extLst>
                    <a:ext uri="{9D8B030D-6E8A-4147-A177-3AD203B41FA5}">
                      <a16:colId xmlns:a16="http://schemas.microsoft.com/office/drawing/2014/main" val="2583097086"/>
                    </a:ext>
                  </a:extLst>
                </a:gridCol>
              </a:tblGrid>
              <a:tr h="453268">
                <a:tc>
                  <a:txBody>
                    <a:bodyPr/>
                    <a:lstStyle/>
                    <a:p>
                      <a:r>
                        <a:rPr lang="en-US" altLang="zh-CN" sz="1600" dirty="0"/>
                        <a:t>Possible reasons</a:t>
                      </a:r>
                      <a:endParaRPr lang="zh-CN" altLang="en-US" sz="1600" dirty="0"/>
                    </a:p>
                  </a:txBody>
                  <a:tcPr/>
                </a:tc>
                <a:tc>
                  <a:txBody>
                    <a:bodyPr/>
                    <a:lstStyle/>
                    <a:p>
                      <a:r>
                        <a:rPr lang="en-US" altLang="zh-CN" sz="1600" dirty="0" err="1"/>
                        <a:t>AiT</a:t>
                      </a:r>
                      <a:endParaRPr lang="zh-CN" altLang="en-US" sz="1600" dirty="0"/>
                    </a:p>
                  </a:txBody>
                  <a:tcPr/>
                </a:tc>
                <a:tc>
                  <a:txBody>
                    <a:bodyPr/>
                    <a:lstStyle/>
                    <a:p>
                      <a:r>
                        <a:rPr lang="en-US" altLang="zh-CN" sz="1600" dirty="0" err="1"/>
                        <a:t>AiU</a:t>
                      </a:r>
                      <a:endParaRPr lang="zh-CN" altLang="en-US" sz="1600" dirty="0"/>
                    </a:p>
                  </a:txBody>
                  <a:tcPr/>
                </a:tc>
                <a:extLst>
                  <a:ext uri="{0D108BD9-81ED-4DB2-BD59-A6C34878D82A}">
                    <a16:rowId xmlns:a16="http://schemas.microsoft.com/office/drawing/2014/main" val="986915548"/>
                  </a:ext>
                </a:extLst>
              </a:tr>
              <a:tr h="1117648">
                <a:tc>
                  <a:txBody>
                    <a:bodyPr/>
                    <a:lstStyle/>
                    <a:p>
                      <a:r>
                        <a:rPr lang="en-US" altLang="zh-CN" sz="1400" dirty="0"/>
                        <a:t>Data distribution </a:t>
                      </a:r>
                      <a:endParaRPr lang="zh-CN" altLang="en-US" sz="1400" dirty="0"/>
                    </a:p>
                  </a:txBody>
                  <a:tcPr/>
                </a:tc>
                <a:tc gridSpan="2">
                  <a:txBody>
                    <a:bodyPr/>
                    <a:lstStyle/>
                    <a:p>
                      <a:r>
                        <a:rPr lang="en-US" altLang="zh-CN" sz="1400" dirty="0"/>
                        <a:t>The practical data may have </a:t>
                      </a:r>
                      <a:r>
                        <a:rPr lang="en-US" altLang="zh-CN" sz="1400" dirty="0">
                          <a:highlight>
                            <a:srgbClr val="FFFF00"/>
                          </a:highlight>
                        </a:rPr>
                        <a:t>different</a:t>
                      </a:r>
                      <a:r>
                        <a:rPr lang="en-US" altLang="zh-CN" sz="1400" dirty="0"/>
                        <a:t> data distribution with training data. </a:t>
                      </a:r>
                      <a:endParaRPr lang="zh-CN" altLang="en-US" sz="1400" dirty="0"/>
                    </a:p>
                  </a:txBody>
                  <a:tcPr/>
                </a:tc>
                <a:tc hMerge="1">
                  <a:txBody>
                    <a:bodyPr/>
                    <a:lstStyle/>
                    <a:p>
                      <a:endParaRPr lang="zh-CN" altLang="en-US" sz="1400" dirty="0"/>
                    </a:p>
                  </a:txBody>
                  <a:tcPr/>
                </a:tc>
                <a:extLst>
                  <a:ext uri="{0D108BD9-81ED-4DB2-BD59-A6C34878D82A}">
                    <a16:rowId xmlns:a16="http://schemas.microsoft.com/office/drawing/2014/main" val="1612548806"/>
                  </a:ext>
                </a:extLst>
              </a:tr>
              <a:tr h="782354">
                <a:tc>
                  <a:txBody>
                    <a:bodyPr/>
                    <a:lstStyle/>
                    <a:p>
                      <a:r>
                        <a:rPr lang="en-US" altLang="zh-CN" sz="1400" dirty="0"/>
                        <a:t>Data features</a:t>
                      </a:r>
                      <a:endParaRPr lang="zh-CN" altLang="en-US" sz="1400" dirty="0"/>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The practical data may have </a:t>
                      </a:r>
                      <a:r>
                        <a:rPr lang="en-US" altLang="zh-CN" sz="1400" dirty="0">
                          <a:highlight>
                            <a:srgbClr val="FFFF00"/>
                          </a:highlight>
                        </a:rPr>
                        <a:t>different</a:t>
                      </a:r>
                      <a:r>
                        <a:rPr lang="en-US" altLang="zh-CN" sz="1400" dirty="0"/>
                        <a:t> data features with training data. </a:t>
                      </a:r>
                      <a:endParaRPr lang="zh-CN" altLang="en-US" sz="1400"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400" dirty="0"/>
                    </a:p>
                  </a:txBody>
                  <a:tcPr/>
                </a:tc>
                <a:extLst>
                  <a:ext uri="{0D108BD9-81ED-4DB2-BD59-A6C34878D82A}">
                    <a16:rowId xmlns:a16="http://schemas.microsoft.com/office/drawing/2014/main" val="1090703983"/>
                  </a:ext>
                </a:extLst>
              </a:tr>
              <a:tr h="636820">
                <a:tc>
                  <a:txBody>
                    <a:bodyPr/>
                    <a:lstStyle/>
                    <a:p>
                      <a:r>
                        <a:rPr lang="en-US" altLang="zh-CN" sz="1400" dirty="0"/>
                        <a:t>Generalization</a:t>
                      </a:r>
                      <a:endParaRPr lang="zh-CN" altLang="en-US" sz="1400" dirty="0"/>
                    </a:p>
                  </a:txBody>
                  <a:tcPr/>
                </a:tc>
                <a:tc gridSpan="2">
                  <a:txBody>
                    <a:bodyPr/>
                    <a:lstStyle/>
                    <a:p>
                      <a:r>
                        <a:rPr lang="en-US" altLang="zh-CN" sz="1400" dirty="0"/>
                        <a:t>The model with poor generalization ability will be not suitable with practical environments and data.</a:t>
                      </a:r>
                    </a:p>
                  </a:txBody>
                  <a:tcPr/>
                </a:tc>
                <a:tc hMerge="1">
                  <a:txBody>
                    <a:bodyPr/>
                    <a:lstStyle/>
                    <a:p>
                      <a:endParaRPr lang="en-US" altLang="zh-CN" sz="1600" dirty="0"/>
                    </a:p>
                  </a:txBody>
                  <a:tcPr/>
                </a:tc>
                <a:extLst>
                  <a:ext uri="{0D108BD9-81ED-4DB2-BD59-A6C34878D82A}">
                    <a16:rowId xmlns:a16="http://schemas.microsoft.com/office/drawing/2014/main" val="1602623220"/>
                  </a:ext>
                </a:extLst>
              </a:tr>
            </a:tbl>
          </a:graphicData>
        </a:graphic>
      </p:graphicFrame>
    </p:spTree>
    <p:extLst>
      <p:ext uri="{BB962C8B-B14F-4D97-AF65-F5344CB8AC3E}">
        <p14:creationId xmlns:p14="http://schemas.microsoft.com/office/powerpoint/2010/main" val="376259973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DD60B1-8FFB-4796-B6FC-7F0762F2E84F}"/>
              </a:ext>
            </a:extLst>
          </p:cNvPr>
          <p:cNvSpPr>
            <a:spLocks noGrp="1"/>
          </p:cNvSpPr>
          <p:nvPr>
            <p:ph type="title"/>
          </p:nvPr>
        </p:nvSpPr>
        <p:spPr>
          <a:xfrm>
            <a:off x="647700" y="228600"/>
            <a:ext cx="9103784" cy="1143000"/>
          </a:xfrm>
        </p:spPr>
        <p:txBody>
          <a:bodyPr/>
          <a:lstStyle/>
          <a:p>
            <a:pPr algn="l"/>
            <a:r>
              <a:rPr lang="en-US" altLang="zh-CN" dirty="0"/>
              <a:t>How to improve the correctness of NWDAF analytics</a:t>
            </a:r>
            <a:endParaRPr lang="zh-CN" altLang="en-US" dirty="0"/>
          </a:p>
        </p:txBody>
      </p:sp>
      <p:sp>
        <p:nvSpPr>
          <p:cNvPr id="3" name="内容占位符 2">
            <a:extLst>
              <a:ext uri="{FF2B5EF4-FFF2-40B4-BE49-F238E27FC236}">
                <a16:creationId xmlns:a16="http://schemas.microsoft.com/office/drawing/2014/main" id="{C23A544A-E370-49C0-952A-B0915D2BA9D3}"/>
              </a:ext>
            </a:extLst>
          </p:cNvPr>
          <p:cNvSpPr>
            <a:spLocks noGrp="1"/>
          </p:cNvSpPr>
          <p:nvPr>
            <p:ph idx="1"/>
          </p:nvPr>
        </p:nvSpPr>
        <p:spPr>
          <a:xfrm>
            <a:off x="525036" y="1469795"/>
            <a:ext cx="5222158" cy="4411390"/>
          </a:xfrm>
        </p:spPr>
        <p:txBody>
          <a:bodyPr/>
          <a:lstStyle/>
          <a:p>
            <a:pPr marL="0" indent="0">
              <a:buNone/>
            </a:pPr>
            <a:r>
              <a:rPr lang="en-US" altLang="zh-CN" sz="2000" dirty="0"/>
              <a:t>For NWDAF analytics in 5GS</a:t>
            </a:r>
            <a:r>
              <a:rPr lang="zh-CN" altLang="en-US" sz="2000" dirty="0"/>
              <a:t>：</a:t>
            </a:r>
            <a:endParaRPr lang="en-US" altLang="zh-CN" sz="2000" dirty="0"/>
          </a:p>
          <a:p>
            <a:pPr>
              <a:buAutoNum type="arabicParenR"/>
            </a:pPr>
            <a:r>
              <a:rPr lang="en-US" altLang="zh-CN" sz="2000" dirty="0"/>
              <a:t>How and who to calculate ‘Accuracy in use’ for NWDAF analytics</a:t>
            </a:r>
            <a:r>
              <a:rPr lang="zh-CN" altLang="en-US" sz="2000" dirty="0"/>
              <a:t>？</a:t>
            </a:r>
            <a:endParaRPr lang="en-US" altLang="zh-CN" sz="2000" dirty="0"/>
          </a:p>
          <a:p>
            <a:pPr lvl="1">
              <a:buAutoNum type="arabicParenR"/>
            </a:pPr>
            <a:r>
              <a:rPr lang="en-US" altLang="zh-CN" sz="1600" dirty="0"/>
              <a:t>Whether and what feedback information will be provided to MTLF or </a:t>
            </a:r>
            <a:r>
              <a:rPr lang="en-US" altLang="zh-CN" sz="1600" dirty="0" err="1"/>
              <a:t>AnLF</a:t>
            </a:r>
            <a:r>
              <a:rPr lang="en-US" altLang="zh-CN" sz="1600" dirty="0"/>
              <a:t> to calculate ‘Accuracy in use?</a:t>
            </a:r>
          </a:p>
          <a:p>
            <a:pPr lvl="1">
              <a:buAutoNum type="arabicParenR"/>
            </a:pPr>
            <a:r>
              <a:rPr lang="en-US" altLang="zh-CN" sz="1600" dirty="0"/>
              <a:t>If feedback information is needed, how to subscribe feedback information from what NF.</a:t>
            </a:r>
          </a:p>
          <a:p>
            <a:pPr>
              <a:buAutoNum type="arabicParenR"/>
            </a:pPr>
            <a:r>
              <a:rPr lang="en-US" altLang="zh-CN" sz="2000" dirty="0"/>
              <a:t>How to improve Accuracy in use by MTLF or </a:t>
            </a:r>
            <a:r>
              <a:rPr lang="en-US" altLang="zh-CN" sz="2000" dirty="0" err="1"/>
              <a:t>AnLF</a:t>
            </a:r>
            <a:r>
              <a:rPr lang="en-US" altLang="zh-CN" sz="2000" dirty="0"/>
              <a:t> if recognizing it not good?</a:t>
            </a:r>
          </a:p>
          <a:p>
            <a:pPr marL="514350" indent="-514350">
              <a:buAutoNum type="arabicParenR"/>
            </a:pPr>
            <a:endParaRPr lang="zh-CN" altLang="en-US" dirty="0"/>
          </a:p>
        </p:txBody>
      </p:sp>
      <p:grpSp>
        <p:nvGrpSpPr>
          <p:cNvPr id="5" name="组合 4">
            <a:extLst>
              <a:ext uri="{FF2B5EF4-FFF2-40B4-BE49-F238E27FC236}">
                <a16:creationId xmlns:a16="http://schemas.microsoft.com/office/drawing/2014/main" id="{196402A0-2516-4A9B-AAAE-19642829994A}"/>
              </a:ext>
            </a:extLst>
          </p:cNvPr>
          <p:cNvGrpSpPr/>
          <p:nvPr/>
        </p:nvGrpSpPr>
        <p:grpSpPr>
          <a:xfrm>
            <a:off x="5747194" y="1469795"/>
            <a:ext cx="6178282" cy="4686300"/>
            <a:chOff x="4333177" y="2088300"/>
            <a:chExt cx="6178282" cy="4686300"/>
          </a:xfrm>
        </p:grpSpPr>
        <p:grpSp>
          <p:nvGrpSpPr>
            <p:cNvPr id="6" name="组合 5">
              <a:extLst>
                <a:ext uri="{FF2B5EF4-FFF2-40B4-BE49-F238E27FC236}">
                  <a16:creationId xmlns:a16="http://schemas.microsoft.com/office/drawing/2014/main" id="{13B68846-4E72-438C-821C-D7D714111DFB}"/>
                </a:ext>
              </a:extLst>
            </p:cNvPr>
            <p:cNvGrpSpPr/>
            <p:nvPr/>
          </p:nvGrpSpPr>
          <p:grpSpPr>
            <a:xfrm>
              <a:off x="4333177" y="2088300"/>
              <a:ext cx="3167541" cy="4686300"/>
              <a:chOff x="5943159" y="3464265"/>
              <a:chExt cx="3167541" cy="5034526"/>
            </a:xfrm>
          </p:grpSpPr>
          <p:sp>
            <p:nvSpPr>
              <p:cNvPr id="20" name="文本框 19">
                <a:extLst>
                  <a:ext uri="{FF2B5EF4-FFF2-40B4-BE49-F238E27FC236}">
                    <a16:creationId xmlns:a16="http://schemas.microsoft.com/office/drawing/2014/main" id="{B0AC73CC-8250-4C05-9BC1-1FFDF35A3CE1}"/>
                  </a:ext>
                </a:extLst>
              </p:cNvPr>
              <p:cNvSpPr txBox="1"/>
              <p:nvPr/>
            </p:nvSpPr>
            <p:spPr>
              <a:xfrm>
                <a:off x="5943159" y="3464265"/>
                <a:ext cx="3167541" cy="5034526"/>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zh-CN" altLang="en-US" sz="1400" dirty="0">
                  <a:solidFill>
                    <a:schemeClr val="bg1"/>
                  </a:solidFill>
                </a:endParaRPr>
              </a:p>
            </p:txBody>
          </p:sp>
          <p:sp>
            <p:nvSpPr>
              <p:cNvPr id="21" name="文本框 20">
                <a:extLst>
                  <a:ext uri="{FF2B5EF4-FFF2-40B4-BE49-F238E27FC236}">
                    <a16:creationId xmlns:a16="http://schemas.microsoft.com/office/drawing/2014/main" id="{5BE0FD2C-0326-4FEA-89EB-A8D3E1EA138C}"/>
                  </a:ext>
                </a:extLst>
              </p:cNvPr>
              <p:cNvSpPr txBox="1"/>
              <p:nvPr/>
            </p:nvSpPr>
            <p:spPr>
              <a:xfrm>
                <a:off x="7522310" y="3680118"/>
                <a:ext cx="1264627" cy="330647"/>
              </a:xfrm>
              <a:prstGeom prst="rect">
                <a:avLst/>
              </a:prstGeom>
              <a:solidFill>
                <a:srgbClr val="A8D08D"/>
              </a:solidFill>
              <a:ln>
                <a:solidFill>
                  <a:schemeClr val="tx1"/>
                </a:solidFill>
              </a:ln>
            </p:spPr>
            <p:txBody>
              <a:bodyPr wrap="square" rtlCol="0">
                <a:spAutoFit/>
              </a:bodyPr>
              <a:lstStyle/>
              <a:p>
                <a:r>
                  <a:rPr lang="en-US" altLang="zh-CN" sz="1400" dirty="0">
                    <a:solidFill>
                      <a:schemeClr val="bg1"/>
                    </a:solidFill>
                  </a:rPr>
                  <a:t>NWDAF(</a:t>
                </a:r>
                <a:r>
                  <a:rPr lang="en-US" altLang="zh-CN" sz="1400" dirty="0" err="1">
                    <a:solidFill>
                      <a:schemeClr val="bg1"/>
                    </a:solidFill>
                  </a:rPr>
                  <a:t>AnLF</a:t>
                </a:r>
                <a:r>
                  <a:rPr lang="en-US" altLang="zh-CN" sz="1400" dirty="0">
                    <a:solidFill>
                      <a:schemeClr val="bg1"/>
                    </a:solidFill>
                  </a:rPr>
                  <a:t>)</a:t>
                </a:r>
                <a:endParaRPr lang="zh-CN" altLang="en-US" sz="1400" dirty="0">
                  <a:solidFill>
                    <a:schemeClr val="bg1"/>
                  </a:solidFill>
                </a:endParaRPr>
              </a:p>
            </p:txBody>
          </p:sp>
          <p:sp>
            <p:nvSpPr>
              <p:cNvPr id="22" name="文本框 21">
                <a:extLst>
                  <a:ext uri="{FF2B5EF4-FFF2-40B4-BE49-F238E27FC236}">
                    <a16:creationId xmlns:a16="http://schemas.microsoft.com/office/drawing/2014/main" id="{177BC3BC-9B14-4569-A8C4-0B1774FB871E}"/>
                  </a:ext>
                </a:extLst>
              </p:cNvPr>
              <p:cNvSpPr txBox="1"/>
              <p:nvPr/>
            </p:nvSpPr>
            <p:spPr>
              <a:xfrm>
                <a:off x="6096000" y="3671630"/>
                <a:ext cx="1264627" cy="330647"/>
              </a:xfrm>
              <a:prstGeom prst="rect">
                <a:avLst/>
              </a:prstGeom>
              <a:solidFill>
                <a:srgbClr val="A8D08D"/>
              </a:solidFill>
              <a:ln>
                <a:solidFill>
                  <a:schemeClr val="tx1"/>
                </a:solidFill>
              </a:ln>
            </p:spPr>
            <p:txBody>
              <a:bodyPr wrap="square" rtlCol="0">
                <a:spAutoFit/>
              </a:bodyPr>
              <a:lstStyle/>
              <a:p>
                <a:r>
                  <a:rPr lang="en-US" altLang="zh-CN" sz="1400" dirty="0">
                    <a:solidFill>
                      <a:schemeClr val="bg1"/>
                    </a:solidFill>
                  </a:rPr>
                  <a:t>NWDAF(MTLF)</a:t>
                </a:r>
                <a:endParaRPr lang="zh-CN" altLang="en-US" sz="1400" dirty="0">
                  <a:solidFill>
                    <a:schemeClr val="bg1"/>
                  </a:solidFill>
                </a:endParaRPr>
              </a:p>
            </p:txBody>
          </p:sp>
          <p:cxnSp>
            <p:nvCxnSpPr>
              <p:cNvPr id="23" name="直接箭头连接符 22">
                <a:extLst>
                  <a:ext uri="{FF2B5EF4-FFF2-40B4-BE49-F238E27FC236}">
                    <a16:creationId xmlns:a16="http://schemas.microsoft.com/office/drawing/2014/main" id="{0006113A-B010-4E03-A32A-543203F2EE38}"/>
                  </a:ext>
                </a:extLst>
              </p:cNvPr>
              <p:cNvCxnSpPr>
                <a:cxnSpLocks/>
              </p:cNvCxnSpPr>
              <p:nvPr/>
            </p:nvCxnSpPr>
            <p:spPr bwMode="auto">
              <a:xfrm>
                <a:off x="6726115" y="3998585"/>
                <a:ext cx="24906" cy="445802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a16="http://schemas.microsoft.com/office/drawing/2014/main" id="{BEBF0456-22CC-4F34-8A78-8BFD4821043B}"/>
                  </a:ext>
                </a:extLst>
              </p:cNvPr>
              <p:cNvCxnSpPr>
                <a:cxnSpLocks/>
                <a:stCxn id="21" idx="2"/>
              </p:cNvCxnSpPr>
              <p:nvPr/>
            </p:nvCxnSpPr>
            <p:spPr bwMode="auto">
              <a:xfrm>
                <a:off x="8154624" y="4010765"/>
                <a:ext cx="35395" cy="444584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5" name="文本框 24">
                <a:extLst>
                  <a:ext uri="{FF2B5EF4-FFF2-40B4-BE49-F238E27FC236}">
                    <a16:creationId xmlns:a16="http://schemas.microsoft.com/office/drawing/2014/main" id="{1491AD5F-5A79-436B-B945-1831DCF7351D}"/>
                  </a:ext>
                </a:extLst>
              </p:cNvPr>
              <p:cNvSpPr txBox="1"/>
              <p:nvPr/>
            </p:nvSpPr>
            <p:spPr>
              <a:xfrm>
                <a:off x="6090142" y="4116232"/>
                <a:ext cx="1264627" cy="297582"/>
              </a:xfrm>
              <a:prstGeom prst="rect">
                <a:avLst/>
              </a:prstGeom>
              <a:solidFill>
                <a:srgbClr val="A8D08D"/>
              </a:solidFill>
              <a:ln>
                <a:solidFill>
                  <a:schemeClr val="tx1"/>
                </a:solidFill>
              </a:ln>
            </p:spPr>
            <p:txBody>
              <a:bodyPr wrap="square" rtlCol="0" anchor="ctr" anchorCtr="1">
                <a:spAutoFit/>
              </a:bodyPr>
              <a:lstStyle/>
              <a:p>
                <a:r>
                  <a:rPr lang="en-US" altLang="zh-CN" sz="1200" dirty="0">
                    <a:solidFill>
                      <a:schemeClr val="bg1"/>
                    </a:solidFill>
                  </a:rPr>
                  <a:t>Training model</a:t>
                </a:r>
                <a:endParaRPr lang="zh-CN" altLang="en-US" sz="1200" dirty="0">
                  <a:solidFill>
                    <a:schemeClr val="bg1"/>
                  </a:solidFill>
                </a:endParaRPr>
              </a:p>
            </p:txBody>
          </p:sp>
        </p:grpSp>
        <p:sp>
          <p:nvSpPr>
            <p:cNvPr id="7" name="箭头: 右 6">
              <a:extLst>
                <a:ext uri="{FF2B5EF4-FFF2-40B4-BE49-F238E27FC236}">
                  <a16:creationId xmlns:a16="http://schemas.microsoft.com/office/drawing/2014/main" id="{D963257D-38FB-4AEC-9174-AFBFAADDEAAB}"/>
                </a:ext>
              </a:extLst>
            </p:cNvPr>
            <p:cNvSpPr/>
            <p:nvPr/>
          </p:nvSpPr>
          <p:spPr bwMode="auto">
            <a:xfrm>
              <a:off x="5159278" y="2941970"/>
              <a:ext cx="1399451" cy="742887"/>
            </a:xfrm>
            <a:prstGeom prst="rightArrow">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a:ln>
                    <a:noFill/>
                  </a:ln>
                  <a:solidFill>
                    <a:schemeClr val="bg1"/>
                  </a:solidFill>
                  <a:effectLst/>
                  <a:latin typeface="Arial" charset="0"/>
                </a:rPr>
                <a:t>Send trained ML model</a:t>
              </a:r>
              <a:endParaRPr kumimoji="0" lang="zh-CN" altLang="en-US" sz="1100" b="0" i="0" u="none" strike="noStrike" cap="none" normalizeH="0" baseline="0" dirty="0">
                <a:ln>
                  <a:noFill/>
                </a:ln>
                <a:solidFill>
                  <a:schemeClr val="bg1"/>
                </a:solidFill>
                <a:effectLst/>
                <a:latin typeface="Arial" charset="0"/>
              </a:endParaRPr>
            </a:p>
          </p:txBody>
        </p:sp>
        <p:sp>
          <p:nvSpPr>
            <p:cNvPr id="9" name="文本框 8">
              <a:extLst>
                <a:ext uri="{FF2B5EF4-FFF2-40B4-BE49-F238E27FC236}">
                  <a16:creationId xmlns:a16="http://schemas.microsoft.com/office/drawing/2014/main" id="{2E26DE9C-5DA5-4065-AF24-343DCDBFDBAE}"/>
                </a:ext>
              </a:extLst>
            </p:cNvPr>
            <p:cNvSpPr txBox="1"/>
            <p:nvPr/>
          </p:nvSpPr>
          <p:spPr>
            <a:xfrm>
              <a:off x="5949891" y="3694761"/>
              <a:ext cx="1264627" cy="461665"/>
            </a:xfrm>
            <a:prstGeom prst="rect">
              <a:avLst/>
            </a:prstGeom>
            <a:solidFill>
              <a:srgbClr val="A8D08D"/>
            </a:solidFill>
            <a:ln>
              <a:solidFill>
                <a:schemeClr val="tx1"/>
              </a:solidFill>
            </a:ln>
          </p:spPr>
          <p:txBody>
            <a:bodyPr wrap="square" rtlCol="0" anchor="ctr" anchorCtr="1">
              <a:spAutoFit/>
            </a:bodyPr>
            <a:lstStyle/>
            <a:p>
              <a:r>
                <a:rPr lang="en-US" altLang="zh-CN" sz="1200" dirty="0">
                  <a:solidFill>
                    <a:schemeClr val="bg1"/>
                  </a:solidFill>
                </a:rPr>
                <a:t>Make predictions base on model</a:t>
              </a:r>
              <a:endParaRPr lang="zh-CN" altLang="en-US" sz="1200" dirty="0">
                <a:solidFill>
                  <a:schemeClr val="bg1"/>
                </a:solidFill>
              </a:endParaRPr>
            </a:p>
          </p:txBody>
        </p:sp>
        <p:sp>
          <p:nvSpPr>
            <p:cNvPr id="10" name="箭头: 右 9">
              <a:extLst>
                <a:ext uri="{FF2B5EF4-FFF2-40B4-BE49-F238E27FC236}">
                  <a16:creationId xmlns:a16="http://schemas.microsoft.com/office/drawing/2014/main" id="{FC6547BA-7A19-4EA9-A837-F56A0190D553}"/>
                </a:ext>
              </a:extLst>
            </p:cNvPr>
            <p:cNvSpPr/>
            <p:nvPr/>
          </p:nvSpPr>
          <p:spPr bwMode="auto">
            <a:xfrm>
              <a:off x="6708122" y="4069551"/>
              <a:ext cx="1546923" cy="447194"/>
            </a:xfrm>
            <a:prstGeom prst="rightArrow">
              <a:avLst>
                <a:gd name="adj1" fmla="val 45581"/>
                <a:gd name="adj2" fmla="val 50000"/>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a:ln>
                    <a:noFill/>
                  </a:ln>
                  <a:solidFill>
                    <a:schemeClr val="bg1"/>
                  </a:solidFill>
                  <a:effectLst/>
                  <a:latin typeface="Arial" charset="0"/>
                </a:rPr>
                <a:t>Send predictions</a:t>
              </a:r>
              <a:endParaRPr kumimoji="0" lang="zh-CN" altLang="en-US" sz="1100" b="0" i="0" u="none" strike="noStrike" cap="none" normalizeH="0" baseline="0" dirty="0">
                <a:ln>
                  <a:noFill/>
                </a:ln>
                <a:solidFill>
                  <a:schemeClr val="bg1"/>
                </a:solidFill>
                <a:effectLst/>
                <a:latin typeface="Arial" charset="0"/>
              </a:endParaRPr>
            </a:p>
          </p:txBody>
        </p:sp>
        <p:sp>
          <p:nvSpPr>
            <p:cNvPr id="11" name="文本框 10">
              <a:extLst>
                <a:ext uri="{FF2B5EF4-FFF2-40B4-BE49-F238E27FC236}">
                  <a16:creationId xmlns:a16="http://schemas.microsoft.com/office/drawing/2014/main" id="{8CCF76EA-40F6-4FEC-A661-019B8C338557}"/>
                </a:ext>
              </a:extLst>
            </p:cNvPr>
            <p:cNvSpPr txBox="1"/>
            <p:nvPr/>
          </p:nvSpPr>
          <p:spPr>
            <a:xfrm>
              <a:off x="7670504" y="2289223"/>
              <a:ext cx="1508654" cy="307777"/>
            </a:xfrm>
            <a:prstGeom prst="rect">
              <a:avLst/>
            </a:prstGeom>
            <a:solidFill>
              <a:srgbClr val="A8D08D"/>
            </a:solidFill>
            <a:ln>
              <a:solidFill>
                <a:schemeClr val="tx1"/>
              </a:solidFill>
            </a:ln>
          </p:spPr>
          <p:txBody>
            <a:bodyPr wrap="square" rtlCol="0">
              <a:spAutoFit/>
            </a:bodyPr>
            <a:lstStyle/>
            <a:p>
              <a:r>
                <a:rPr lang="en-US" altLang="zh-CN" sz="1400" dirty="0">
                  <a:solidFill>
                    <a:schemeClr val="bg1"/>
                  </a:solidFill>
                </a:rPr>
                <a:t>NWDAF consumer</a:t>
              </a:r>
              <a:endParaRPr lang="zh-CN" altLang="en-US" sz="1400" dirty="0">
                <a:solidFill>
                  <a:schemeClr val="bg1"/>
                </a:solidFill>
              </a:endParaRPr>
            </a:p>
          </p:txBody>
        </p:sp>
        <p:cxnSp>
          <p:nvCxnSpPr>
            <p:cNvPr id="12" name="直接箭头连接符 11">
              <a:extLst>
                <a:ext uri="{FF2B5EF4-FFF2-40B4-BE49-F238E27FC236}">
                  <a16:creationId xmlns:a16="http://schemas.microsoft.com/office/drawing/2014/main" id="{D8F53522-6941-44CA-90BE-490F45B0AA70}"/>
                </a:ext>
              </a:extLst>
            </p:cNvPr>
            <p:cNvCxnSpPr>
              <a:cxnSpLocks/>
              <a:stCxn id="11" idx="2"/>
            </p:cNvCxnSpPr>
            <p:nvPr/>
          </p:nvCxnSpPr>
          <p:spPr bwMode="auto">
            <a:xfrm>
              <a:off x="8424831" y="2597000"/>
              <a:ext cx="7644" cy="413833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文本框 12">
              <a:extLst>
                <a:ext uri="{FF2B5EF4-FFF2-40B4-BE49-F238E27FC236}">
                  <a16:creationId xmlns:a16="http://schemas.microsoft.com/office/drawing/2014/main" id="{43CA3E70-3BA3-4645-9BF9-DF3066548DB0}"/>
                </a:ext>
              </a:extLst>
            </p:cNvPr>
            <p:cNvSpPr txBox="1"/>
            <p:nvPr/>
          </p:nvSpPr>
          <p:spPr>
            <a:xfrm>
              <a:off x="9246832" y="2289223"/>
              <a:ext cx="1264627" cy="307777"/>
            </a:xfrm>
            <a:prstGeom prst="rect">
              <a:avLst/>
            </a:prstGeom>
            <a:solidFill>
              <a:srgbClr val="A8D08D"/>
            </a:solidFill>
            <a:ln>
              <a:solidFill>
                <a:schemeClr val="tx1"/>
              </a:solidFill>
            </a:ln>
          </p:spPr>
          <p:txBody>
            <a:bodyPr wrap="square" rtlCol="0">
              <a:spAutoFit/>
            </a:bodyPr>
            <a:lstStyle/>
            <a:p>
              <a:r>
                <a:rPr lang="en-US" altLang="zh-CN" sz="1400" dirty="0">
                  <a:solidFill>
                    <a:schemeClr val="bg1"/>
                  </a:solidFill>
                </a:rPr>
                <a:t>Data provider</a:t>
              </a:r>
              <a:endParaRPr lang="zh-CN" altLang="en-US" sz="1400" dirty="0">
                <a:solidFill>
                  <a:schemeClr val="bg1"/>
                </a:solidFill>
              </a:endParaRPr>
            </a:p>
          </p:txBody>
        </p:sp>
        <p:cxnSp>
          <p:nvCxnSpPr>
            <p:cNvPr id="14" name="直接箭头连接符 13">
              <a:extLst>
                <a:ext uri="{FF2B5EF4-FFF2-40B4-BE49-F238E27FC236}">
                  <a16:creationId xmlns:a16="http://schemas.microsoft.com/office/drawing/2014/main" id="{1F461024-F3D5-42D3-8E7F-B6C3138BD0E2}"/>
                </a:ext>
              </a:extLst>
            </p:cNvPr>
            <p:cNvCxnSpPr>
              <a:cxnSpLocks/>
              <a:stCxn id="13" idx="2"/>
            </p:cNvCxnSpPr>
            <p:nvPr/>
          </p:nvCxnSpPr>
          <p:spPr bwMode="auto">
            <a:xfrm>
              <a:off x="9879146" y="2597000"/>
              <a:ext cx="18691" cy="393265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文本框 14">
              <a:extLst>
                <a:ext uri="{FF2B5EF4-FFF2-40B4-BE49-F238E27FC236}">
                  <a16:creationId xmlns:a16="http://schemas.microsoft.com/office/drawing/2014/main" id="{34A3BD8C-01E8-4B7C-ABF1-1CB2867479CD}"/>
                </a:ext>
              </a:extLst>
            </p:cNvPr>
            <p:cNvSpPr txBox="1"/>
            <p:nvPr/>
          </p:nvSpPr>
          <p:spPr>
            <a:xfrm>
              <a:off x="7712972" y="4475531"/>
              <a:ext cx="1834719" cy="461665"/>
            </a:xfrm>
            <a:prstGeom prst="rect">
              <a:avLst/>
            </a:prstGeom>
            <a:solidFill>
              <a:srgbClr val="A8D08D"/>
            </a:solidFill>
            <a:ln>
              <a:solidFill>
                <a:schemeClr val="tx1"/>
              </a:solidFill>
            </a:ln>
          </p:spPr>
          <p:txBody>
            <a:bodyPr wrap="square" rtlCol="0" anchor="ctr" anchorCtr="1">
              <a:spAutoFit/>
            </a:bodyPr>
            <a:lstStyle/>
            <a:p>
              <a:r>
                <a:rPr lang="en-US" altLang="zh-CN" sz="1200" dirty="0">
                  <a:solidFill>
                    <a:schemeClr val="bg1"/>
                  </a:solidFill>
                </a:rPr>
                <a:t>Do actions or decision based on predictions</a:t>
              </a:r>
              <a:endParaRPr lang="zh-CN" altLang="en-US" sz="1200" dirty="0">
                <a:solidFill>
                  <a:schemeClr val="bg1"/>
                </a:solidFill>
              </a:endParaRPr>
            </a:p>
          </p:txBody>
        </p:sp>
        <p:sp>
          <p:nvSpPr>
            <p:cNvPr id="16" name="箭头: 左 15">
              <a:extLst>
                <a:ext uri="{FF2B5EF4-FFF2-40B4-BE49-F238E27FC236}">
                  <a16:creationId xmlns:a16="http://schemas.microsoft.com/office/drawing/2014/main" id="{BE714BE1-801E-4BBE-B3D7-1A6C3A215214}"/>
                </a:ext>
              </a:extLst>
            </p:cNvPr>
            <p:cNvSpPr/>
            <p:nvPr/>
          </p:nvSpPr>
          <p:spPr bwMode="auto">
            <a:xfrm>
              <a:off x="7500718" y="5117889"/>
              <a:ext cx="908826" cy="507204"/>
            </a:xfrm>
            <a:prstGeom prst="leftArrow">
              <a:avLst>
                <a:gd name="adj1" fmla="val 36194"/>
                <a:gd name="adj2" fmla="val 74741"/>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Arial" charset="0"/>
                </a:rPr>
                <a:t>Usage notification</a:t>
              </a:r>
              <a:endParaRPr kumimoji="0" lang="zh-CN" altLang="en-US" sz="1000" b="0" i="0" u="none" strike="noStrike" cap="none" normalizeH="0" baseline="0" dirty="0">
                <a:ln>
                  <a:noFill/>
                </a:ln>
                <a:solidFill>
                  <a:schemeClr val="bg1"/>
                </a:solidFill>
                <a:effectLst/>
                <a:latin typeface="Arial" charset="0"/>
              </a:endParaRPr>
            </a:p>
          </p:txBody>
        </p:sp>
        <p:sp>
          <p:nvSpPr>
            <p:cNvPr id="18" name="文本框 17">
              <a:extLst>
                <a:ext uri="{FF2B5EF4-FFF2-40B4-BE49-F238E27FC236}">
                  <a16:creationId xmlns:a16="http://schemas.microsoft.com/office/drawing/2014/main" id="{1FEB32EC-0EA9-4151-A831-E0BCD9D85E9A}"/>
                </a:ext>
              </a:extLst>
            </p:cNvPr>
            <p:cNvSpPr txBox="1"/>
            <p:nvPr/>
          </p:nvSpPr>
          <p:spPr>
            <a:xfrm>
              <a:off x="4937312" y="5775512"/>
              <a:ext cx="1950032" cy="276999"/>
            </a:xfrm>
            <a:prstGeom prst="rect">
              <a:avLst/>
            </a:prstGeom>
            <a:solidFill>
              <a:srgbClr val="A8D08D"/>
            </a:solidFill>
            <a:ln>
              <a:solidFill>
                <a:schemeClr val="tx1"/>
              </a:solidFill>
            </a:ln>
          </p:spPr>
          <p:txBody>
            <a:bodyPr wrap="square" rtlCol="0" anchor="ctr" anchorCtr="1">
              <a:spAutoFit/>
            </a:bodyPr>
            <a:lstStyle/>
            <a:p>
              <a:r>
                <a:rPr lang="en-US" altLang="zh-CN" sz="1200" dirty="0">
                  <a:solidFill>
                    <a:schemeClr val="bg1"/>
                  </a:solidFill>
                </a:rPr>
                <a:t>Calculate Accuracy in Use</a:t>
              </a:r>
              <a:endParaRPr lang="zh-CN" altLang="en-US" sz="1200" dirty="0">
                <a:solidFill>
                  <a:schemeClr val="bg1"/>
                </a:solidFill>
              </a:endParaRPr>
            </a:p>
          </p:txBody>
        </p:sp>
        <p:sp>
          <p:nvSpPr>
            <p:cNvPr id="19" name="文本框 18">
              <a:extLst>
                <a:ext uri="{FF2B5EF4-FFF2-40B4-BE49-F238E27FC236}">
                  <a16:creationId xmlns:a16="http://schemas.microsoft.com/office/drawing/2014/main" id="{360F9F57-31F4-413E-B6DA-7DE8C3D8A33E}"/>
                </a:ext>
              </a:extLst>
            </p:cNvPr>
            <p:cNvSpPr txBox="1"/>
            <p:nvPr/>
          </p:nvSpPr>
          <p:spPr>
            <a:xfrm>
              <a:off x="4937312" y="6172319"/>
              <a:ext cx="1950032" cy="276999"/>
            </a:xfrm>
            <a:prstGeom prst="rect">
              <a:avLst/>
            </a:prstGeom>
            <a:solidFill>
              <a:srgbClr val="A8D08D"/>
            </a:solidFill>
            <a:ln>
              <a:solidFill>
                <a:schemeClr val="tx1"/>
              </a:solidFill>
              <a:prstDash val="dash"/>
            </a:ln>
          </p:spPr>
          <p:txBody>
            <a:bodyPr wrap="square" rtlCol="0" anchor="ctr" anchorCtr="1">
              <a:spAutoFit/>
            </a:bodyPr>
            <a:lstStyle/>
            <a:p>
              <a:r>
                <a:rPr lang="en-US" altLang="zh-CN" sz="1200" dirty="0">
                  <a:solidFill>
                    <a:schemeClr val="bg1"/>
                  </a:solidFill>
                </a:rPr>
                <a:t>Re-training or update model</a:t>
              </a:r>
              <a:endParaRPr lang="zh-CN" altLang="en-US" sz="1200" dirty="0">
                <a:solidFill>
                  <a:schemeClr val="bg1"/>
                </a:solidFill>
              </a:endParaRPr>
            </a:p>
          </p:txBody>
        </p:sp>
      </p:grpSp>
      <p:sp>
        <p:nvSpPr>
          <p:cNvPr id="26" name="箭头: 左 25">
            <a:extLst>
              <a:ext uri="{FF2B5EF4-FFF2-40B4-BE49-F238E27FC236}">
                <a16:creationId xmlns:a16="http://schemas.microsoft.com/office/drawing/2014/main" id="{63E3FEC3-B43F-4C87-BD1D-D2191A2F7C62}"/>
              </a:ext>
            </a:extLst>
          </p:cNvPr>
          <p:cNvSpPr/>
          <p:nvPr/>
        </p:nvSpPr>
        <p:spPr bwMode="auto">
          <a:xfrm>
            <a:off x="8905496" y="5187282"/>
            <a:ext cx="2368610" cy="582839"/>
          </a:xfrm>
          <a:prstGeom prst="leftArrow">
            <a:avLst>
              <a:gd name="adj1" fmla="val 36194"/>
              <a:gd name="adj2" fmla="val 74741"/>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r>
              <a:rPr lang="en-US" altLang="zh-CN" sz="1000" dirty="0">
                <a:solidFill>
                  <a:schemeClr val="bg1"/>
                </a:solidFill>
              </a:rPr>
              <a:t>Label data collection in practical use</a:t>
            </a:r>
            <a:endParaRPr lang="zh-CN" altLang="en-US" sz="1000" dirty="0">
              <a:solidFill>
                <a:schemeClr val="bg1"/>
              </a:solidFill>
            </a:endParaRPr>
          </a:p>
        </p:txBody>
      </p:sp>
    </p:spTree>
    <p:extLst>
      <p:ext uri="{BB962C8B-B14F-4D97-AF65-F5344CB8AC3E}">
        <p14:creationId xmlns:p14="http://schemas.microsoft.com/office/powerpoint/2010/main" val="36745596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6F2025-A29B-4E7D-BC11-4BF7E6915F6B}"/>
              </a:ext>
            </a:extLst>
          </p:cNvPr>
          <p:cNvSpPr>
            <a:spLocks noGrp="1"/>
          </p:cNvSpPr>
          <p:nvPr>
            <p:ph type="title"/>
          </p:nvPr>
        </p:nvSpPr>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2D518A10-DBDD-4C57-9C4F-B578B4851DD1}"/>
              </a:ext>
            </a:extLst>
          </p:cNvPr>
          <p:cNvSpPr>
            <a:spLocks noGrp="1"/>
          </p:cNvSpPr>
          <p:nvPr>
            <p:ph idx="1"/>
          </p:nvPr>
        </p:nvSpPr>
        <p:spPr/>
        <p:txBody>
          <a:bodyPr/>
          <a:lstStyle/>
          <a:p>
            <a:r>
              <a:rPr lang="en-US" altLang="zh-CN" dirty="0"/>
              <a:t>Add a KI in the new TR for the FS_eNA_PH3, to study possible mechanisms for improved correctness of NWDAF analytics including:</a:t>
            </a:r>
          </a:p>
          <a:p>
            <a:pPr lvl="1"/>
            <a:r>
              <a:rPr lang="en-US" altLang="zh-CN" dirty="0"/>
              <a:t>Whether and how to use accuracy to represent correctness; </a:t>
            </a:r>
          </a:p>
          <a:p>
            <a:pPr lvl="1"/>
            <a:r>
              <a:rPr lang="en-US" altLang="zh-CN" dirty="0"/>
              <a:t>How to improve the correctness by MTLF or </a:t>
            </a:r>
            <a:r>
              <a:rPr lang="en-US" altLang="zh-CN" dirty="0" err="1"/>
              <a:t>AnLF</a:t>
            </a:r>
            <a:r>
              <a:rPr lang="en-US" altLang="zh-CN" dirty="0"/>
              <a:t> if recognizing it is not good?</a:t>
            </a:r>
          </a:p>
          <a:p>
            <a:pPr lvl="1"/>
            <a:endParaRPr lang="en-US" altLang="zh-CN" dirty="0"/>
          </a:p>
          <a:p>
            <a:pPr lvl="1"/>
            <a:endParaRPr lang="zh-CN" altLang="en-US" dirty="0"/>
          </a:p>
        </p:txBody>
      </p:sp>
    </p:spTree>
    <p:extLst>
      <p:ext uri="{BB962C8B-B14F-4D97-AF65-F5344CB8AC3E}">
        <p14:creationId xmlns:p14="http://schemas.microsoft.com/office/powerpoint/2010/main" val="389544116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82081" y="2857500"/>
            <a:ext cx="6827838" cy="1143000"/>
          </a:xfrm>
        </p:spPr>
        <p:txBody>
          <a:bodyPr/>
          <a:lstStyle/>
          <a:p>
            <a:r>
              <a:rPr lang="en-US" altLang="zh-CN" b="1" dirty="0"/>
              <a:t>Thank you</a:t>
            </a:r>
            <a:endParaRPr lang="zh-CN" altLang="en-US" b="1" dirty="0"/>
          </a:p>
        </p:txBody>
      </p:sp>
    </p:spTree>
    <p:extLst>
      <p:ext uri="{BB962C8B-B14F-4D97-AF65-F5344CB8AC3E}">
        <p14:creationId xmlns:p14="http://schemas.microsoft.com/office/powerpoint/2010/main" val="4070822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3114</TotalTime>
  <Words>655</Words>
  <Application>Microsoft Office PowerPoint</Application>
  <PresentationFormat>宽屏</PresentationFormat>
  <Paragraphs>78</Paragraphs>
  <Slides>7</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 </vt:lpstr>
      <vt:lpstr>맑은 고딕</vt:lpstr>
      <vt:lpstr>等线</vt:lpstr>
      <vt:lpstr>宋体</vt:lpstr>
      <vt:lpstr>Arial</vt:lpstr>
      <vt:lpstr>Calibri</vt:lpstr>
      <vt:lpstr>Cambria Math</vt:lpstr>
      <vt:lpstr>Times New Roman</vt:lpstr>
      <vt:lpstr>Office Theme</vt:lpstr>
      <vt:lpstr>Discussion on how to improve the  correctness of NWDAF analytics</vt:lpstr>
      <vt:lpstr>NWDAF correctness  &amp; accuracy of model prediction </vt:lpstr>
      <vt:lpstr>Accuracy of model prediction </vt:lpstr>
      <vt:lpstr>Gap between Accuracy in training &amp; Accuracy in use  </vt:lpstr>
      <vt:lpstr>How to improve the correctness of NWDAF analytics</vt:lpstr>
      <vt:lpstr>Proposal</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about correctness of NWDAF analytics</dc:title>
  <dc:creator>程思涵</dc:creator>
  <cp:lastModifiedBy>vivo-1</cp:lastModifiedBy>
  <cp:revision>99</cp:revision>
  <dcterms:created xsi:type="dcterms:W3CDTF">2022-01-17T10:58:56Z</dcterms:created>
  <dcterms:modified xsi:type="dcterms:W3CDTF">2022-01-28T11:03:34Z</dcterms:modified>
</cp:coreProperties>
</file>