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305" r:id="rId2"/>
    <p:sldId id="306" r:id="rId3"/>
    <p:sldId id="308" r:id="rId4"/>
    <p:sldId id="792" r:id="rId5"/>
    <p:sldId id="307" r:id="rId6"/>
    <p:sldId id="791" r:id="rId7"/>
    <p:sldId id="790"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2139" autoAdjust="0"/>
  </p:normalViewPr>
  <p:slideViewPr>
    <p:cSldViewPr snapToGrid="0">
      <p:cViewPr varScale="1">
        <p:scale>
          <a:sx n="93" d="100"/>
          <a:sy n="93" d="100"/>
        </p:scale>
        <p:origin x="12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A0A53C-B5DE-4CB9-892F-E2B31DAF26BE}" type="datetimeFigureOut">
              <a:rPr lang="zh-CN" altLang="en-US" smtClean="0"/>
              <a:t>2022/1/28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DF6450-D9E8-4FF0-9051-8A53006B1FE5}" type="slidenum">
              <a:rPr lang="zh-CN" altLang="en-US" smtClean="0"/>
              <a:t>‹#›</a:t>
            </a:fld>
            <a:endParaRPr lang="zh-CN" altLang="en-US"/>
          </a:p>
        </p:txBody>
      </p:sp>
    </p:spTree>
    <p:extLst>
      <p:ext uri="{BB962C8B-B14F-4D97-AF65-F5344CB8AC3E}">
        <p14:creationId xmlns:p14="http://schemas.microsoft.com/office/powerpoint/2010/main" val="3304766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739110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DDF6450-D9E8-4FF0-9051-8A53006B1FE5}" type="slidenum">
              <a:rPr lang="zh-CN" altLang="en-US" smtClean="0"/>
              <a:t>2</a:t>
            </a:fld>
            <a:endParaRPr lang="zh-CN" altLang="en-US"/>
          </a:p>
        </p:txBody>
      </p:sp>
    </p:spTree>
    <p:extLst>
      <p:ext uri="{BB962C8B-B14F-4D97-AF65-F5344CB8AC3E}">
        <p14:creationId xmlns:p14="http://schemas.microsoft.com/office/powerpoint/2010/main" val="257729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DDF6450-D9E8-4FF0-9051-8A53006B1FE5}" type="slidenum">
              <a:rPr lang="zh-CN" altLang="en-US" smtClean="0"/>
              <a:t>3</a:t>
            </a:fld>
            <a:endParaRPr lang="zh-CN" altLang="en-US"/>
          </a:p>
        </p:txBody>
      </p:sp>
    </p:spTree>
    <p:extLst>
      <p:ext uri="{BB962C8B-B14F-4D97-AF65-F5344CB8AC3E}">
        <p14:creationId xmlns:p14="http://schemas.microsoft.com/office/powerpoint/2010/main" val="1534286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DDF6450-D9E8-4FF0-9051-8A53006B1FE5}" type="slidenum">
              <a:rPr lang="zh-CN" altLang="en-US" smtClean="0"/>
              <a:t>4</a:t>
            </a:fld>
            <a:endParaRPr lang="zh-CN" altLang="en-US"/>
          </a:p>
        </p:txBody>
      </p:sp>
    </p:spTree>
    <p:extLst>
      <p:ext uri="{BB962C8B-B14F-4D97-AF65-F5344CB8AC3E}">
        <p14:creationId xmlns:p14="http://schemas.microsoft.com/office/powerpoint/2010/main" val="1148719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DDF6450-D9E8-4FF0-9051-8A53006B1FE5}" type="slidenum">
              <a:rPr lang="zh-CN" altLang="en-US" smtClean="0"/>
              <a:t>5</a:t>
            </a:fld>
            <a:endParaRPr lang="zh-CN" altLang="en-US"/>
          </a:p>
        </p:txBody>
      </p:sp>
    </p:spTree>
    <p:extLst>
      <p:ext uri="{BB962C8B-B14F-4D97-AF65-F5344CB8AC3E}">
        <p14:creationId xmlns:p14="http://schemas.microsoft.com/office/powerpoint/2010/main" val="3205722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85318"/>
            <a:ext cx="7747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panose="020B0604020202020204" pitchFamily="34" charset="0"/>
                <a:ea typeface="+mn-ea"/>
                <a:cs typeface="Arial" panose="020B0604020202020204" pitchFamily="34" charset="0"/>
              </a:rPr>
              <a:t>3GPP TSG SA WG2 Meeting #149E (e-meeting)</a:t>
            </a:r>
          </a:p>
          <a:p>
            <a:r>
              <a:rPr lang="en-GB" sz="1200" b="1" kern="1200" dirty="0" err="1">
                <a:solidFill>
                  <a:schemeClr val="tx1"/>
                </a:solidFill>
                <a:latin typeface="Arial" panose="020B0604020202020204" pitchFamily="34" charset="0"/>
                <a:ea typeface="+mn-ea"/>
                <a:cs typeface="Arial" panose="020B0604020202020204" pitchFamily="34" charset="0"/>
              </a:rPr>
              <a:t>Elbonia</a:t>
            </a:r>
            <a:r>
              <a:rPr lang="en-GB" sz="1200" b="1" kern="1200" dirty="0">
                <a:solidFill>
                  <a:schemeClr val="tx1"/>
                </a:solidFill>
                <a:latin typeface="Arial" panose="020B0604020202020204" pitchFamily="34" charset="0"/>
                <a:ea typeface="+mn-ea"/>
                <a:cs typeface="Arial" panose="020B0604020202020204" pitchFamily="34" charset="0"/>
              </a:rPr>
              <a:t>,  Feb 14 - 25, 2022</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p:cNvSpPr txBox="1">
            <a:spLocks noChangeArrowheads="1"/>
          </p:cNvSpPr>
          <p:nvPr userDrawn="1"/>
        </p:nvSpPr>
        <p:spPr bwMode="auto">
          <a:xfrm>
            <a:off x="6310490" y="324481"/>
            <a:ext cx="31138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n-US" altLang="zh-CN" sz="1400" b="1" kern="1200" dirty="0">
                <a:solidFill>
                  <a:schemeClr val="tx1"/>
                </a:solidFill>
                <a:effectLst/>
                <a:latin typeface="Arial" panose="020B0604020202020204" pitchFamily="34" charset="0"/>
                <a:ea typeface="+mn-ea"/>
                <a:cs typeface="Arial" panose="020B0604020202020204" pitchFamily="34" charset="0"/>
              </a:rPr>
              <a:t>S2-2200806</a:t>
            </a:r>
            <a:endParaRPr lang="en-GB" altLang="en-US" sz="1050" b="1" kern="1200" dirty="0">
              <a:solidFill>
                <a:srgbClr val="0000FF"/>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8973443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92597344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5180170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897300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Rel-18">
    <p:spTree>
      <p:nvGrpSpPr>
        <p:cNvPr id="1" name=""/>
        <p:cNvGrpSpPr/>
        <p:nvPr/>
      </p:nvGrpSpPr>
      <p:grpSpPr>
        <a:xfrm>
          <a:off x="0" y="0"/>
          <a:ext cx="0" cy="0"/>
          <a:chOff x="0" y="0"/>
          <a:chExt cx="0" cy="0"/>
        </a:xfrm>
      </p:grpSpPr>
      <p:sp>
        <p:nvSpPr>
          <p:cNvPr id="2" name="Title 1"/>
          <p:cNvSpPr>
            <a:spLocks noGrp="1"/>
          </p:cNvSpPr>
          <p:nvPr>
            <p:ph type="title"/>
          </p:nvPr>
        </p:nvSpPr>
        <p:spPr>
          <a:xfrm>
            <a:off x="89352" y="62003"/>
            <a:ext cx="12043608" cy="764147"/>
          </a:xfrm>
        </p:spPr>
        <p:txBody>
          <a:bodyPr/>
          <a:lstStyle/>
          <a:p>
            <a:r>
              <a:rPr lang="en-US"/>
              <a:t>Click to edit Master title style</a:t>
            </a:r>
          </a:p>
        </p:txBody>
      </p:sp>
    </p:spTree>
    <p:extLst>
      <p:ext uri="{BB962C8B-B14F-4D97-AF65-F5344CB8AC3E}">
        <p14:creationId xmlns:p14="http://schemas.microsoft.com/office/powerpoint/2010/main" val="249409296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a:p>
          <a:p>
            <a:pPr>
              <a:defRPr/>
            </a:pPr>
            <a:endParaRPr lang="en-GB" altLang="en-US" sz="100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787400" y="6462714"/>
            <a:ext cx="7297560" cy="242887"/>
          </a:xfrm>
          <a:prstGeom prst="rect">
            <a:avLst/>
          </a:prstGeom>
          <a:noFill/>
        </p:spPr>
        <p:txBody>
          <a:bodyPr anchor="ctr">
            <a:normAutofit fontScale="92500" lnSpcReduction="20000"/>
          </a:bodyPr>
          <a:lstStyle/>
          <a:p>
            <a:r>
              <a:rPr lang="en-GB" altLang="de-DE" sz="1300" dirty="0">
                <a:solidFill>
                  <a:schemeClr val="bg1"/>
                </a:solidFill>
                <a:latin typeface="+mn-lt"/>
              </a:rPr>
              <a:t>TSG SA WG2#149E</a:t>
            </a:r>
            <a:r>
              <a:rPr lang="en-GB" altLang="de-DE" sz="1300" baseline="0" dirty="0">
                <a:solidFill>
                  <a:schemeClr val="bg1"/>
                </a:solidFill>
                <a:latin typeface="+mn-lt"/>
              </a:rPr>
              <a:t> Electronic meeting, </a:t>
            </a:r>
            <a:r>
              <a:rPr lang="en-GB" altLang="de-DE" sz="1300" kern="1200" baseline="0" dirty="0">
                <a:solidFill>
                  <a:schemeClr val="bg1"/>
                </a:solidFill>
                <a:latin typeface="+mn-lt"/>
                <a:ea typeface="+mn-ea"/>
                <a:cs typeface="Arial" panose="020B0604020202020204" pitchFamily="34" charset="0"/>
              </a:rPr>
              <a:t>14</a:t>
            </a:r>
            <a:r>
              <a:rPr lang="en-GB" sz="1300" kern="1200" baseline="0" dirty="0">
                <a:solidFill>
                  <a:schemeClr val="bg1"/>
                </a:solidFill>
                <a:latin typeface="+mn-lt"/>
                <a:ea typeface="+mn-ea"/>
                <a:cs typeface="Arial" panose="020B0604020202020204" pitchFamily="34" charset="0"/>
              </a:rPr>
              <a:t>-25 Feb 2022 </a:t>
            </a:r>
            <a:r>
              <a:rPr lang="nb-NO" altLang="ko-KR" sz="1300" kern="1200" baseline="0" dirty="0">
                <a:solidFill>
                  <a:schemeClr val="bg1"/>
                </a:solidFill>
                <a:latin typeface="+mn-lt"/>
                <a:ea typeface="+mn-ea"/>
                <a:cs typeface="Arial" panose="020B0604020202020204" pitchFamily="34" charset="0"/>
              </a:rPr>
              <a:t>, Elbonia</a:t>
            </a:r>
            <a:endParaRPr lang="sv-SE" altLang="en-US" sz="1300" kern="1200" baseline="0" dirty="0">
              <a:solidFill>
                <a:schemeClr val="bg1"/>
              </a:solidFill>
              <a:latin typeface="+mn-lt"/>
              <a:ea typeface="+mn-ea"/>
              <a:cs typeface="Arial" panose="020B0604020202020204" pitchFamily="34" charset="0"/>
            </a:endParaRPr>
          </a:p>
        </p:txBody>
      </p:sp>
    </p:spTree>
    <p:extLst>
      <p:ext uri="{BB962C8B-B14F-4D97-AF65-F5344CB8AC3E}">
        <p14:creationId xmlns:p14="http://schemas.microsoft.com/office/powerpoint/2010/main" val="15841373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86063" y="2194371"/>
            <a:ext cx="7826929" cy="1077336"/>
          </a:xfrm>
        </p:spPr>
        <p:txBody>
          <a:bodyPr>
            <a:noAutofit/>
          </a:bodyPr>
          <a:lstStyle/>
          <a:p>
            <a:pPr>
              <a:defRPr/>
            </a:pPr>
            <a:r>
              <a:rPr lang="en-US" altLang="zh-CN" sz="3600" b="1" dirty="0"/>
              <a:t>Discussion </a:t>
            </a:r>
            <a:br>
              <a:rPr lang="en-US" altLang="zh-CN" sz="3600" b="1" dirty="0"/>
            </a:br>
            <a:r>
              <a:rPr lang="en-US" altLang="zh-CN" sz="3600" b="1" dirty="0"/>
              <a:t>about Horizontal Federated Learning</a:t>
            </a:r>
            <a:endParaRPr lang="en-GB" sz="3600" b="1" dirty="0"/>
          </a:p>
        </p:txBody>
      </p:sp>
      <p:sp>
        <p:nvSpPr>
          <p:cNvPr id="6147" name="Subtitle 6"/>
          <p:cNvSpPr>
            <a:spLocks noGrp="1"/>
          </p:cNvSpPr>
          <p:nvPr>
            <p:ph type="subTitle" idx="1"/>
          </p:nvPr>
        </p:nvSpPr>
        <p:spPr>
          <a:xfrm>
            <a:off x="3065243" y="4006360"/>
            <a:ext cx="6400800" cy="1314450"/>
          </a:xfrm>
        </p:spPr>
        <p:txBody>
          <a:bodyPr/>
          <a:lstStyle/>
          <a:p>
            <a:pPr>
              <a:lnSpc>
                <a:spcPct val="80000"/>
              </a:lnSpc>
            </a:pPr>
            <a:br>
              <a:rPr lang="en-US" altLang="en-US" sz="2000" b="1" dirty="0"/>
            </a:br>
            <a:r>
              <a:rPr lang="en-US" altLang="zh-CN" sz="1800" b="1" dirty="0">
                <a:latin typeface="Arial" charset="0"/>
              </a:rPr>
              <a:t>vivo</a:t>
            </a: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9B8353-2F86-4110-BB8C-CF2C30C196A7}"/>
              </a:ext>
            </a:extLst>
          </p:cNvPr>
          <p:cNvSpPr>
            <a:spLocks noGrp="1"/>
          </p:cNvSpPr>
          <p:nvPr>
            <p:ph type="title"/>
          </p:nvPr>
        </p:nvSpPr>
        <p:spPr/>
        <p:txBody>
          <a:bodyPr/>
          <a:lstStyle/>
          <a:p>
            <a:r>
              <a:rPr lang="en-US" altLang="zh-CN" dirty="0"/>
              <a:t>Background (clients selection)</a:t>
            </a:r>
            <a:endParaRPr lang="zh-CN" altLang="en-US" dirty="0"/>
          </a:p>
        </p:txBody>
      </p:sp>
      <p:sp>
        <p:nvSpPr>
          <p:cNvPr id="3" name="内容占位符 2">
            <a:extLst>
              <a:ext uri="{FF2B5EF4-FFF2-40B4-BE49-F238E27FC236}">
                <a16:creationId xmlns:a16="http://schemas.microsoft.com/office/drawing/2014/main" id="{FFD29080-C616-4784-82E2-6E4B0AC5CB7D}"/>
              </a:ext>
            </a:extLst>
          </p:cNvPr>
          <p:cNvSpPr>
            <a:spLocks noGrp="1"/>
          </p:cNvSpPr>
          <p:nvPr>
            <p:ph idx="1"/>
          </p:nvPr>
        </p:nvSpPr>
        <p:spPr/>
        <p:txBody>
          <a:bodyPr/>
          <a:lstStyle/>
          <a:p>
            <a:r>
              <a:rPr lang="en-US" altLang="zh-CN" dirty="0"/>
              <a:t>The clients selection step in Horizontal Federated Learning has three methods.</a:t>
            </a:r>
          </a:p>
          <a:p>
            <a:pPr lvl="1"/>
            <a:r>
              <a:rPr lang="en-US" altLang="zh-CN" dirty="0"/>
              <a:t>Random select:</a:t>
            </a:r>
          </a:p>
          <a:p>
            <a:pPr lvl="2"/>
            <a:r>
              <a:rPr lang="en-US" altLang="zh-CN" dirty="0"/>
              <a:t>Consider each potential device if it meets the requirements </a:t>
            </a:r>
            <a:r>
              <a:rPr lang="zh-CN" altLang="en-US" dirty="0"/>
              <a:t>（</a:t>
            </a:r>
            <a:r>
              <a:rPr lang="en-US" altLang="zh-CN" dirty="0"/>
              <a:t>like enough required data). </a:t>
            </a:r>
          </a:p>
          <a:p>
            <a:pPr lvl="2"/>
            <a:r>
              <a:rPr lang="en-US" altLang="zh-CN" dirty="0"/>
              <a:t>From those clients, the server randomly select.</a:t>
            </a:r>
          </a:p>
          <a:p>
            <a:pPr lvl="1"/>
            <a:r>
              <a:rPr lang="en-US" altLang="zh-CN" dirty="0"/>
              <a:t>Iteration efficiency first:</a:t>
            </a:r>
          </a:p>
          <a:p>
            <a:pPr lvl="2"/>
            <a:r>
              <a:rPr lang="en-US" altLang="zh-CN" dirty="0"/>
              <a:t> Considering data size, computing power, model difference and other factors, the server will choose the clients those can help the models to converge efficiently.  </a:t>
            </a:r>
          </a:p>
          <a:p>
            <a:pPr lvl="1"/>
            <a:r>
              <a:rPr lang="en-US" altLang="zh-CN" dirty="0"/>
              <a:t>Experience based:</a:t>
            </a:r>
          </a:p>
          <a:p>
            <a:pPr lvl="2"/>
            <a:r>
              <a:rPr lang="en-US" altLang="zh-CN" dirty="0"/>
              <a:t>Based on the history of clients selections, the server will learn a policy and use this policy to choose clients. </a:t>
            </a:r>
          </a:p>
          <a:p>
            <a:pPr lvl="1"/>
            <a:endParaRPr lang="en-US" altLang="zh-CN" dirty="0"/>
          </a:p>
          <a:p>
            <a:pPr lvl="1"/>
            <a:endParaRPr lang="en-US" altLang="zh-CN" dirty="0"/>
          </a:p>
          <a:p>
            <a:pPr lvl="1"/>
            <a:endParaRPr lang="en-US" altLang="zh-CN" dirty="0"/>
          </a:p>
          <a:p>
            <a:pPr lvl="1"/>
            <a:endParaRPr lang="zh-CN" altLang="en-US" dirty="0"/>
          </a:p>
        </p:txBody>
      </p:sp>
    </p:spTree>
    <p:extLst>
      <p:ext uri="{BB962C8B-B14F-4D97-AF65-F5344CB8AC3E}">
        <p14:creationId xmlns:p14="http://schemas.microsoft.com/office/powerpoint/2010/main" val="20661876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0CDC8-91DA-4DEB-AC44-BA6681A68BEC}"/>
              </a:ext>
            </a:extLst>
          </p:cNvPr>
          <p:cNvSpPr>
            <a:spLocks noGrp="1"/>
          </p:cNvSpPr>
          <p:nvPr>
            <p:ph type="title"/>
          </p:nvPr>
        </p:nvSpPr>
        <p:spPr/>
        <p:txBody>
          <a:bodyPr/>
          <a:lstStyle/>
          <a:p>
            <a:r>
              <a:rPr lang="en-US" altLang="zh-CN" dirty="0"/>
              <a:t>Background (large files)</a:t>
            </a:r>
            <a:endParaRPr lang="zh-CN" altLang="en-US" dirty="0"/>
          </a:p>
        </p:txBody>
      </p:sp>
      <p:sp>
        <p:nvSpPr>
          <p:cNvPr id="3" name="内容占位符 2">
            <a:extLst>
              <a:ext uri="{FF2B5EF4-FFF2-40B4-BE49-F238E27FC236}">
                <a16:creationId xmlns:a16="http://schemas.microsoft.com/office/drawing/2014/main" id="{A05A3DFD-C702-4755-A7D9-992A26851B9C}"/>
              </a:ext>
            </a:extLst>
          </p:cNvPr>
          <p:cNvSpPr>
            <a:spLocks noGrp="1"/>
          </p:cNvSpPr>
          <p:nvPr>
            <p:ph idx="1"/>
          </p:nvPr>
        </p:nvSpPr>
        <p:spPr>
          <a:xfrm>
            <a:off x="503766" y="1269216"/>
            <a:ext cx="11184467" cy="4830763"/>
          </a:xfrm>
        </p:spPr>
        <p:txBody>
          <a:bodyPr/>
          <a:lstStyle/>
          <a:p>
            <a:r>
              <a:rPr lang="en-US" altLang="zh-CN" sz="2000" dirty="0"/>
              <a:t>In horizontal FL, the interaction and the communication between a server and clients may be a high cost in learning stage. </a:t>
            </a:r>
          </a:p>
          <a:p>
            <a:r>
              <a:rPr lang="en-US" altLang="zh-CN" sz="2000" dirty="0"/>
              <a:t>( first step is exchanging the Secret key and some privacy operations.)</a:t>
            </a:r>
          </a:p>
          <a:p>
            <a:r>
              <a:rPr lang="en-US" altLang="zh-CN" sz="2000" dirty="0"/>
              <a:t>The servers will send learning configurations, model files and other information to clients. </a:t>
            </a:r>
          </a:p>
          <a:p>
            <a:pPr lvl="1"/>
            <a:r>
              <a:rPr lang="en-US" altLang="zh-CN" sz="1600" dirty="0"/>
              <a:t>Most of famous and developed models are large and the size are more than 500MB.</a:t>
            </a:r>
          </a:p>
          <a:p>
            <a:r>
              <a:rPr lang="en-US" altLang="zh-CN" sz="2000" dirty="0"/>
              <a:t>In practice, a TensorFlow model is 150MB and about 9MB is the weights and parameters file which could be used to transport for updating models in federated learning. (about 6% of a model is data file)</a:t>
            </a:r>
          </a:p>
          <a:p>
            <a:endParaRPr lang="en-US" altLang="zh-CN" sz="2400" dirty="0"/>
          </a:p>
        </p:txBody>
      </p:sp>
      <p:graphicFrame>
        <p:nvGraphicFramePr>
          <p:cNvPr id="4" name="表格 3">
            <a:extLst>
              <a:ext uri="{FF2B5EF4-FFF2-40B4-BE49-F238E27FC236}">
                <a16:creationId xmlns:a16="http://schemas.microsoft.com/office/drawing/2014/main" id="{4CAEF245-FCD9-4DC9-896F-3501845E2FA4}"/>
              </a:ext>
            </a:extLst>
          </p:cNvPr>
          <p:cNvGraphicFramePr>
            <a:graphicFrameLocks noGrp="1"/>
          </p:cNvGraphicFramePr>
          <p:nvPr>
            <p:extLst>
              <p:ext uri="{D42A27DB-BD31-4B8C-83A1-F6EECF244321}">
                <p14:modId xmlns:p14="http://schemas.microsoft.com/office/powerpoint/2010/main" val="752404550"/>
              </p:ext>
            </p:extLst>
          </p:nvPr>
        </p:nvGraphicFramePr>
        <p:xfrm>
          <a:off x="1743051" y="3998918"/>
          <a:ext cx="7822189" cy="2101061"/>
        </p:xfrm>
        <a:graphic>
          <a:graphicData uri="http://schemas.openxmlformats.org/drawingml/2006/table">
            <a:tbl>
              <a:tblPr firstRow="1" firstCol="1" bandRow="1">
                <a:tableStyleId>{5C22544A-7EE6-4342-B048-85BDC9FD1C3A}</a:tableStyleId>
              </a:tblPr>
              <a:tblGrid>
                <a:gridCol w="3554489">
                  <a:extLst>
                    <a:ext uri="{9D8B030D-6E8A-4147-A177-3AD203B41FA5}">
                      <a16:colId xmlns:a16="http://schemas.microsoft.com/office/drawing/2014/main" val="4044591304"/>
                    </a:ext>
                  </a:extLst>
                </a:gridCol>
                <a:gridCol w="1725592">
                  <a:extLst>
                    <a:ext uri="{9D8B030D-6E8A-4147-A177-3AD203B41FA5}">
                      <a16:colId xmlns:a16="http://schemas.microsoft.com/office/drawing/2014/main" val="557945782"/>
                    </a:ext>
                  </a:extLst>
                </a:gridCol>
                <a:gridCol w="2542108">
                  <a:extLst>
                    <a:ext uri="{9D8B030D-6E8A-4147-A177-3AD203B41FA5}">
                      <a16:colId xmlns:a16="http://schemas.microsoft.com/office/drawing/2014/main" val="2004828313"/>
                    </a:ext>
                  </a:extLst>
                </a:gridCol>
              </a:tblGrid>
              <a:tr h="373187">
                <a:tc>
                  <a:txBody>
                    <a:bodyPr/>
                    <a:lstStyle/>
                    <a:p>
                      <a:endParaRPr lang="zh-CN" sz="1050" kern="100" dirty="0">
                        <a:effectLst/>
                        <a:latin typeface="Calibri" panose="020F0502020204030204" pitchFamily="34" charset="0"/>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Complexity (OPs)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dirty="0">
                          <a:effectLst/>
                        </a:rPr>
                        <a:t>Ratio of capacity of the typical chipset in 1 second</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extLst>
                  <a:ext uri="{0D108BD9-81ED-4DB2-BD59-A6C34878D82A}">
                    <a16:rowId xmlns:a16="http://schemas.microsoft.com/office/drawing/2014/main" val="2707868886"/>
                  </a:ext>
                </a:extLst>
              </a:tr>
              <a:tr h="191986">
                <a:tc>
                  <a:txBody>
                    <a:bodyPr/>
                    <a:lstStyle/>
                    <a:p>
                      <a:pPr algn="ctr">
                        <a:spcAft>
                          <a:spcPts val="0"/>
                        </a:spcAft>
                      </a:pPr>
                      <a:r>
                        <a:rPr lang="en-US" sz="1050" kern="100">
                          <a:effectLst/>
                        </a:rPr>
                        <a:t>Inception V2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4.1G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2.7e-4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extLst>
                  <a:ext uri="{0D108BD9-81ED-4DB2-BD59-A6C34878D82A}">
                    <a16:rowId xmlns:a16="http://schemas.microsoft.com/office/drawing/2014/main" val="3110539759"/>
                  </a:ext>
                </a:extLst>
              </a:tr>
              <a:tr h="191986">
                <a:tc>
                  <a:txBody>
                    <a:bodyPr/>
                    <a:lstStyle/>
                    <a:p>
                      <a:pPr algn="ctr">
                        <a:spcAft>
                          <a:spcPts val="0"/>
                        </a:spcAft>
                      </a:pPr>
                      <a:r>
                        <a:rPr lang="en-US" sz="1050" kern="100" dirty="0">
                          <a:effectLst/>
                        </a:rPr>
                        <a:t>Inception V3</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12G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8.0e-4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1765144579"/>
                  </a:ext>
                </a:extLst>
              </a:tr>
              <a:tr h="191986">
                <a:tc>
                  <a:txBody>
                    <a:bodyPr/>
                    <a:lstStyle/>
                    <a:p>
                      <a:pPr algn="ctr">
                        <a:spcAft>
                          <a:spcPts val="0"/>
                        </a:spcAft>
                      </a:pPr>
                      <a:r>
                        <a:rPr lang="en-US" sz="1050" kern="100" dirty="0" err="1">
                          <a:effectLst/>
                        </a:rPr>
                        <a:t>CaffeNet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724M</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4.8e-5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639440534"/>
                  </a:ext>
                </a:extLst>
              </a:tr>
              <a:tr h="191986">
                <a:tc>
                  <a:txBody>
                    <a:bodyPr/>
                    <a:lstStyle/>
                    <a:p>
                      <a:pPr algn="ctr">
                        <a:spcAft>
                          <a:spcPts val="0"/>
                        </a:spcAft>
                      </a:pPr>
                      <a:r>
                        <a:rPr lang="en-US" sz="1050" kern="100" dirty="0" err="1">
                          <a:effectLst/>
                        </a:rPr>
                        <a:t>GoogleNet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2G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1.3e-4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3308780451"/>
                  </a:ext>
                </a:extLst>
              </a:tr>
              <a:tr h="191986">
                <a:tc>
                  <a:txBody>
                    <a:bodyPr/>
                    <a:lstStyle/>
                    <a:p>
                      <a:pPr algn="ctr">
                        <a:spcAft>
                          <a:spcPts val="0"/>
                        </a:spcAft>
                      </a:pPr>
                      <a:r>
                        <a:rPr lang="en-US" sz="1050" kern="100">
                          <a:effectLst/>
                        </a:rPr>
                        <a:t>MobileNet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1.15G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7.7e-5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4096671535"/>
                  </a:ext>
                </a:extLst>
              </a:tr>
              <a:tr h="191986">
                <a:tc>
                  <a:txBody>
                    <a:bodyPr/>
                    <a:lstStyle/>
                    <a:p>
                      <a:pPr algn="ctr">
                        <a:spcAft>
                          <a:spcPts val="0"/>
                        </a:spcAft>
                      </a:pPr>
                      <a:r>
                        <a:rPr lang="en-US" sz="1050" kern="100" dirty="0">
                          <a:effectLst/>
                        </a:rPr>
                        <a:t>AI network for DMRS in the slides</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2.9M</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1.9e-7 (1.9e-4 in 1ms)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1050781127"/>
                  </a:ext>
                </a:extLst>
              </a:tr>
              <a:tr h="191986">
                <a:tc>
                  <a:txBody>
                    <a:bodyPr/>
                    <a:lstStyle/>
                    <a:p>
                      <a:pPr algn="ctr">
                        <a:spcAft>
                          <a:spcPts val="0"/>
                        </a:spcAft>
                      </a:pPr>
                      <a:r>
                        <a:rPr lang="en-US" sz="1050" kern="100">
                          <a:effectLst/>
                        </a:rPr>
                        <a:t>AI network for CSI feedback in the slides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8.9M</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5.9e-7 (5.9e-4 in 1ms)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2465931035"/>
                  </a:ext>
                </a:extLst>
              </a:tr>
              <a:tr h="191986">
                <a:tc>
                  <a:txBody>
                    <a:bodyPr/>
                    <a:lstStyle/>
                    <a:p>
                      <a:pPr algn="ctr">
                        <a:spcAft>
                          <a:spcPts val="0"/>
                        </a:spcAft>
                      </a:pPr>
                      <a:r>
                        <a:rPr lang="en-US" sz="1050" kern="100" dirty="0">
                          <a:effectLst/>
                        </a:rPr>
                        <a:t>AI network for beam management in the slides</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544K</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dirty="0">
                          <a:effectLst/>
                        </a:rPr>
                        <a:t>3.7e-8 (3.7e-5 in 1ms)</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1607683976"/>
                  </a:ext>
                </a:extLst>
              </a:tr>
              <a:tr h="191986">
                <a:tc>
                  <a:txBody>
                    <a:bodyPr/>
                    <a:lstStyle/>
                    <a:p>
                      <a:pPr algn="ctr">
                        <a:spcAft>
                          <a:spcPts val="0"/>
                        </a:spcAft>
                      </a:pPr>
                      <a:r>
                        <a:rPr lang="en-US" sz="1050" kern="100" dirty="0">
                          <a:effectLst/>
                        </a:rPr>
                        <a:t>AI for channel prediction in the slides</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a:effectLst/>
                        </a:rPr>
                        <a:t>7.3M</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nchor="ctr"/>
                </a:tc>
                <a:tc>
                  <a:txBody>
                    <a:bodyPr/>
                    <a:lstStyle/>
                    <a:p>
                      <a:pPr indent="266700" algn="ctr">
                        <a:spcAft>
                          <a:spcPts val="0"/>
                        </a:spcAft>
                      </a:pPr>
                      <a:r>
                        <a:rPr lang="en-US" sz="1050" kern="100" dirty="0">
                          <a:effectLst/>
                        </a:rPr>
                        <a:t>4.9e-7 (4.9e-4 in 1ms)</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1104699187"/>
                  </a:ext>
                </a:extLst>
              </a:tr>
            </a:tbl>
          </a:graphicData>
        </a:graphic>
      </p:graphicFrame>
    </p:spTree>
    <p:extLst>
      <p:ext uri="{BB962C8B-B14F-4D97-AF65-F5344CB8AC3E}">
        <p14:creationId xmlns:p14="http://schemas.microsoft.com/office/powerpoint/2010/main" val="34218141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569C13-65D9-4D52-B914-7987BA279383}"/>
              </a:ext>
            </a:extLst>
          </p:cNvPr>
          <p:cNvSpPr>
            <a:spLocks noGrp="1"/>
          </p:cNvSpPr>
          <p:nvPr>
            <p:ph type="title"/>
          </p:nvPr>
        </p:nvSpPr>
        <p:spPr/>
        <p:txBody>
          <a:bodyPr/>
          <a:lstStyle/>
          <a:p>
            <a:r>
              <a:rPr lang="en-US" altLang="zh-CN" dirty="0"/>
              <a:t>Background (large files and multi times interactions)</a:t>
            </a:r>
            <a:endParaRPr lang="zh-CN" altLang="en-US" dirty="0"/>
          </a:p>
        </p:txBody>
      </p:sp>
      <p:sp>
        <p:nvSpPr>
          <p:cNvPr id="3" name="内容占位符 2">
            <a:extLst>
              <a:ext uri="{FF2B5EF4-FFF2-40B4-BE49-F238E27FC236}">
                <a16:creationId xmlns:a16="http://schemas.microsoft.com/office/drawing/2014/main" id="{947DE137-0A1F-48B1-9309-E41B997A7460}"/>
              </a:ext>
            </a:extLst>
          </p:cNvPr>
          <p:cNvSpPr>
            <a:spLocks noGrp="1"/>
          </p:cNvSpPr>
          <p:nvPr>
            <p:ph idx="1"/>
          </p:nvPr>
        </p:nvSpPr>
        <p:spPr/>
        <p:txBody>
          <a:bodyPr/>
          <a:lstStyle/>
          <a:p>
            <a:r>
              <a:rPr lang="en-US" altLang="zh-CN" sz="2400" dirty="0"/>
              <a:t>Another example is that a very small network with architecture like “FC + RELU + FC + </a:t>
            </a:r>
            <a:r>
              <a:rPr lang="en-US" altLang="zh-CN" sz="2400" dirty="0" err="1"/>
              <a:t>Softmax</a:t>
            </a:r>
            <a:r>
              <a:rPr lang="en-US" altLang="zh-CN" sz="2400" dirty="0"/>
              <a:t>” with 512 inputs, the communication cost is about 67 </a:t>
            </a:r>
            <a:r>
              <a:rPr lang="en-US" altLang="zh-CN" sz="2400" dirty="0" err="1"/>
              <a:t>Kb</a:t>
            </a:r>
            <a:r>
              <a:rPr lang="en-US" altLang="zh-CN" sz="2400" dirty="0"/>
              <a:t>. </a:t>
            </a:r>
          </a:p>
          <a:p>
            <a:r>
              <a:rPr lang="en-US" altLang="zh-CN" sz="2400" dirty="0"/>
              <a:t>On the other hands, the TensorFlow Lite which is optimized for mobile and IoT devices, one file may about 1MB. (which may lead to a low Accuracy,)</a:t>
            </a:r>
          </a:p>
          <a:p>
            <a:r>
              <a:rPr lang="en-US" altLang="zh-CN" sz="2400" dirty="0"/>
              <a:t>However, in order to converge, about 5000-10000 rounds of training are needed. Thus, the communication cost is not a low level. </a:t>
            </a:r>
          </a:p>
          <a:p>
            <a:endParaRPr lang="zh-CN" altLang="en-US" dirty="0"/>
          </a:p>
        </p:txBody>
      </p:sp>
      <p:pic>
        <p:nvPicPr>
          <p:cNvPr id="4" name="图片 3">
            <a:extLst>
              <a:ext uri="{FF2B5EF4-FFF2-40B4-BE49-F238E27FC236}">
                <a16:creationId xmlns:a16="http://schemas.microsoft.com/office/drawing/2014/main" id="{71ED208D-09F2-42BF-BC8A-212195B541C8}"/>
              </a:ext>
            </a:extLst>
          </p:cNvPr>
          <p:cNvPicPr>
            <a:picLocks noChangeAspect="1"/>
          </p:cNvPicPr>
          <p:nvPr/>
        </p:nvPicPr>
        <p:blipFill>
          <a:blip r:embed="rId3"/>
          <a:stretch>
            <a:fillRect/>
          </a:stretch>
        </p:blipFill>
        <p:spPr>
          <a:xfrm rot="5400000">
            <a:off x="8404689" y="3947717"/>
            <a:ext cx="2276784" cy="2058054"/>
          </a:xfrm>
          <a:prstGeom prst="rect">
            <a:avLst/>
          </a:prstGeom>
        </p:spPr>
      </p:pic>
    </p:spTree>
    <p:extLst>
      <p:ext uri="{BB962C8B-B14F-4D97-AF65-F5344CB8AC3E}">
        <p14:creationId xmlns:p14="http://schemas.microsoft.com/office/powerpoint/2010/main" val="6678745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66F491-A887-4CF0-8F3D-425150DC2535}"/>
              </a:ext>
            </a:extLst>
          </p:cNvPr>
          <p:cNvSpPr>
            <a:spLocks noGrp="1"/>
          </p:cNvSpPr>
          <p:nvPr>
            <p:ph type="title"/>
          </p:nvPr>
        </p:nvSpPr>
        <p:spPr/>
        <p:txBody>
          <a:bodyPr/>
          <a:lstStyle/>
          <a:p>
            <a:r>
              <a:rPr lang="en-US" altLang="zh-CN" dirty="0"/>
              <a:t>Observation</a:t>
            </a:r>
            <a:endParaRPr lang="zh-CN" altLang="en-US" dirty="0"/>
          </a:p>
        </p:txBody>
      </p:sp>
      <p:sp>
        <p:nvSpPr>
          <p:cNvPr id="3" name="内容占位符 2">
            <a:extLst>
              <a:ext uri="{FF2B5EF4-FFF2-40B4-BE49-F238E27FC236}">
                <a16:creationId xmlns:a16="http://schemas.microsoft.com/office/drawing/2014/main" id="{099214ED-96B7-4FA1-B82B-E50022BDFAB5}"/>
              </a:ext>
            </a:extLst>
          </p:cNvPr>
          <p:cNvSpPr>
            <a:spLocks noGrp="1"/>
          </p:cNvSpPr>
          <p:nvPr>
            <p:ph idx="1"/>
          </p:nvPr>
        </p:nvSpPr>
        <p:spPr>
          <a:xfrm>
            <a:off x="503766" y="1464426"/>
            <a:ext cx="11184467" cy="4830763"/>
          </a:xfrm>
        </p:spPr>
        <p:txBody>
          <a:bodyPr/>
          <a:lstStyle/>
          <a:p>
            <a:r>
              <a:rPr lang="en-US" altLang="zh-CN" dirty="0"/>
              <a:t>In summary, there are large files and multi times interactions in the FL process, it will lead to heavy data traffic if FL interaction data is transferred between server and client(s) via 5GS. </a:t>
            </a:r>
          </a:p>
          <a:p>
            <a:r>
              <a:rPr lang="en-US" altLang="zh-CN" dirty="0"/>
              <a:t>As a consequence, the clients selection and data transmission in FL training should be more careful in 5G. It is necessary to ensure that the training process of FL not lead network performance degrading and traffic/fee for clients increasing substantially.</a:t>
            </a:r>
            <a:endParaRPr lang="zh-CN" altLang="zh-CN" dirty="0"/>
          </a:p>
          <a:p>
            <a:pPr lvl="1"/>
            <a:endParaRPr lang="zh-CN" altLang="en-US" dirty="0"/>
          </a:p>
        </p:txBody>
      </p:sp>
    </p:spTree>
    <p:extLst>
      <p:ext uri="{BB962C8B-B14F-4D97-AF65-F5344CB8AC3E}">
        <p14:creationId xmlns:p14="http://schemas.microsoft.com/office/powerpoint/2010/main" val="77556814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43B5B3-DBE5-4226-A3C7-AB5C14316368}"/>
              </a:ext>
            </a:extLst>
          </p:cNvPr>
          <p:cNvSpPr>
            <a:spLocks noGrp="1"/>
          </p:cNvSpPr>
          <p:nvPr>
            <p:ph type="title"/>
          </p:nvPr>
        </p:nvSpPr>
        <p:spPr/>
        <p:txBody>
          <a:bodyPr/>
          <a:lstStyle/>
          <a:p>
            <a:r>
              <a:rPr lang="en-US" altLang="zh-CN" dirty="0"/>
              <a:t>Proposal </a:t>
            </a:r>
            <a:endParaRPr lang="zh-CN" altLang="en-US" dirty="0"/>
          </a:p>
        </p:txBody>
      </p:sp>
      <p:sp>
        <p:nvSpPr>
          <p:cNvPr id="3" name="内容占位符 2">
            <a:extLst>
              <a:ext uri="{FF2B5EF4-FFF2-40B4-BE49-F238E27FC236}">
                <a16:creationId xmlns:a16="http://schemas.microsoft.com/office/drawing/2014/main" id="{576EFBB2-246D-4FB1-A72C-22435CB0E418}"/>
              </a:ext>
            </a:extLst>
          </p:cNvPr>
          <p:cNvSpPr>
            <a:spLocks noGrp="1"/>
          </p:cNvSpPr>
          <p:nvPr>
            <p:ph idx="1"/>
          </p:nvPr>
        </p:nvSpPr>
        <p:spPr/>
        <p:txBody>
          <a:bodyPr/>
          <a:lstStyle/>
          <a:p>
            <a:r>
              <a:rPr lang="en-GB" altLang="zh-CN" dirty="0"/>
              <a:t>It is proposed to study how to support Horizontal Federated Learning by 5GS, including:</a:t>
            </a:r>
            <a:endParaRPr lang="zh-CN" altLang="zh-CN" dirty="0"/>
          </a:p>
          <a:p>
            <a:pPr lvl="1"/>
            <a:r>
              <a:rPr lang="en-GB" altLang="zh-CN" dirty="0"/>
              <a:t>1) How to select members for FL to avoid degrading of network performance and service experience for clients .</a:t>
            </a:r>
            <a:endParaRPr lang="zh-CN" altLang="zh-CN" dirty="0"/>
          </a:p>
          <a:p>
            <a:pPr lvl="1"/>
            <a:r>
              <a:rPr lang="en-GB" altLang="zh-CN" dirty="0"/>
              <a:t>2) How to transmit FL interaction data to avoid degrading of network performance and service experience for clients.</a:t>
            </a:r>
            <a:endParaRPr lang="zh-CN" altLang="zh-CN" dirty="0"/>
          </a:p>
          <a:p>
            <a:pPr lvl="1"/>
            <a:endParaRPr lang="en-US" altLang="zh-CN" dirty="0"/>
          </a:p>
          <a:p>
            <a:endParaRPr lang="zh-CN" altLang="en-US" dirty="0"/>
          </a:p>
        </p:txBody>
      </p:sp>
    </p:spTree>
    <p:extLst>
      <p:ext uri="{BB962C8B-B14F-4D97-AF65-F5344CB8AC3E}">
        <p14:creationId xmlns:p14="http://schemas.microsoft.com/office/powerpoint/2010/main" val="9409727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82081" y="2857500"/>
            <a:ext cx="6827838" cy="1143000"/>
          </a:xfrm>
        </p:spPr>
        <p:txBody>
          <a:bodyPr/>
          <a:lstStyle/>
          <a:p>
            <a:r>
              <a:rPr lang="en-US" altLang="zh-CN" b="1" dirty="0"/>
              <a:t>Thank you</a:t>
            </a:r>
            <a:endParaRPr lang="zh-CN" altLang="en-US" b="1" dirty="0"/>
          </a:p>
        </p:txBody>
      </p:sp>
    </p:spTree>
    <p:extLst>
      <p:ext uri="{BB962C8B-B14F-4D97-AF65-F5344CB8AC3E}">
        <p14:creationId xmlns:p14="http://schemas.microsoft.com/office/powerpoint/2010/main" val="40708222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TotalTime>
  <Words>560</Words>
  <Application>Microsoft Office PowerPoint</Application>
  <PresentationFormat>宽屏</PresentationFormat>
  <Paragraphs>65</Paragraphs>
  <Slides>7</Slides>
  <Notes>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Arial </vt:lpstr>
      <vt:lpstr>맑은 고딕</vt:lpstr>
      <vt:lpstr>等线</vt:lpstr>
      <vt:lpstr>宋体</vt:lpstr>
      <vt:lpstr>Arial</vt:lpstr>
      <vt:lpstr>Calibri</vt:lpstr>
      <vt:lpstr>Times New Roman</vt:lpstr>
      <vt:lpstr>Office Theme</vt:lpstr>
      <vt:lpstr>Discussion  about Horizontal Federated Learning</vt:lpstr>
      <vt:lpstr>Background (clients selection)</vt:lpstr>
      <vt:lpstr>Background (large files)</vt:lpstr>
      <vt:lpstr>Background (large files and multi times interactions)</vt:lpstr>
      <vt:lpstr>Observation</vt:lpstr>
      <vt:lpstr>Proposal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about horizontal Federal learning</dc:title>
  <dc:creator>程思涵</dc:creator>
  <cp:lastModifiedBy>vivo-1</cp:lastModifiedBy>
  <cp:revision>39</cp:revision>
  <dcterms:created xsi:type="dcterms:W3CDTF">2022-01-20T01:31:04Z</dcterms:created>
  <dcterms:modified xsi:type="dcterms:W3CDTF">2022-01-28T11:29:37Z</dcterms:modified>
</cp:coreProperties>
</file>