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21" r:id="rId3"/>
    <p:sldId id="822" r:id="rId4"/>
    <p:sldId id="820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9" d="100"/>
          <a:sy n="129" d="100"/>
        </p:scale>
        <p:origin x="2220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48214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WG2#148E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November 15 – 22, 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err="1" smtClean="0"/>
              <a:t>IoT_SAT_ARCH_EPS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>Guillaume </a:t>
            </a:r>
            <a:r>
              <a:rPr lang="en-US" altLang="en-US" sz="2000" b="1" dirty="0" err="1" smtClean="0"/>
              <a:t>Sébire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MediaTek Inc.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54907" y="346574"/>
            <a:ext cx="69332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tabLst>
                <a:tab pos="6748463" algn="r"/>
              </a:tabLst>
            </a:pPr>
            <a:r>
              <a:rPr lang="en-GB" altLang="zh-CN" sz="1200" b="1" dirty="0" smtClean="0"/>
              <a:t>SA </a:t>
            </a:r>
            <a:r>
              <a:rPr lang="en-GB" altLang="zh-CN" sz="1200" b="1" dirty="0"/>
              <a:t>WG2 Meeting #</a:t>
            </a:r>
            <a:r>
              <a:rPr lang="en-GB" altLang="zh-CN" sz="1200" b="1" dirty="0" smtClean="0"/>
              <a:t>148E </a:t>
            </a:r>
            <a:r>
              <a:rPr lang="en-GB" altLang="zh-CN" sz="1200" b="1" dirty="0"/>
              <a:t>(</a:t>
            </a:r>
            <a:r>
              <a:rPr lang="en-GB" altLang="zh-CN" sz="1200" b="1" dirty="0" smtClean="0"/>
              <a:t>e-meeting)</a:t>
            </a:r>
            <a:r>
              <a:rPr lang="en-GB" altLang="zh-CN" sz="1200" b="1" smtClean="0"/>
              <a:t>	</a:t>
            </a:r>
            <a:r>
              <a:rPr lang="en-GB" altLang="zh-CN" sz="1200" b="1" smtClean="0"/>
              <a:t>S2-2109382</a:t>
            </a:r>
            <a:endParaRPr lang="en-GB" altLang="zh-CN" sz="1200" b="1" dirty="0" smtClean="0">
              <a:solidFill>
                <a:srgbClr val="FF0000"/>
              </a:solidFill>
            </a:endParaRPr>
          </a:p>
          <a:p>
            <a:r>
              <a:rPr lang="de-DE" sz="1200" b="1" dirty="0" smtClean="0"/>
              <a:t>November 15 – 22, 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 smtClean="0"/>
              <a:t> </a:t>
            </a:r>
            <a:r>
              <a:rPr lang="en-GB" altLang="en-US" sz="2800" b="1" dirty="0"/>
              <a:t>Status </a:t>
            </a:r>
            <a:r>
              <a:rPr lang="en-GB" altLang="en-US" sz="2800" b="1" dirty="0" smtClean="0"/>
              <a:t>after SA2#148E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Progress </a:t>
            </a:r>
            <a:r>
              <a:rPr lang="de-DE" altLang="de-DE" sz="1600" dirty="0" smtClean="0"/>
              <a:t>at SA2#148E: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Discontinuous coverage: </a:t>
            </a:r>
            <a:r>
              <a:rPr lang="en-GB" altLang="ko-KR" sz="1200" dirty="0" smtClean="0">
                <a:solidFill>
                  <a:srgbClr val="00B050"/>
                </a:solidFill>
              </a:rPr>
              <a:t>agreed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WID Update: S2-2109198 </a:t>
            </a:r>
            <a:r>
              <a:rPr lang="en-GB" altLang="ko-KR" sz="1200" dirty="0" smtClean="0">
                <a:solidFill>
                  <a:srgbClr val="00B050"/>
                </a:solidFill>
              </a:rPr>
              <a:t>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LS OUT: S2-2109344 </a:t>
            </a:r>
            <a:r>
              <a:rPr lang="en-GB" altLang="ko-KR" sz="1200" dirty="0" smtClean="0">
                <a:solidFill>
                  <a:srgbClr val="00B050"/>
                </a:solidFill>
              </a:rPr>
              <a:t>approved</a:t>
            </a:r>
            <a:r>
              <a:rPr lang="en-GB" altLang="ko-KR" sz="1200" dirty="0" smtClean="0"/>
              <a:t> (Reply to RP-212617, follow-up to SA2#147E LS OUT S2-2108176)</a:t>
            </a:r>
            <a:endParaRPr lang="en-GB" altLang="ko-KR" sz="8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WUS: [SA2#147e] Pending further work from RAN2. </a:t>
            </a:r>
            <a:r>
              <a:rPr lang="en-GB" sz="1200" dirty="0"/>
              <a:t>No explicit disabling of WUS functionality will be specified by SA2</a:t>
            </a:r>
            <a:endParaRPr lang="en-GB" altLang="ko-KR" sz="11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5 CRs </a:t>
            </a:r>
            <a:r>
              <a:rPr lang="en-US" altLang="ko-KR" sz="1200" dirty="0" smtClean="0">
                <a:solidFill>
                  <a:srgbClr val="00B050"/>
                </a:solidFill>
              </a:rPr>
              <a:t>approved </a:t>
            </a:r>
            <a:r>
              <a:rPr lang="en-US" altLang="ko-KR" sz="1200" dirty="0"/>
              <a:t>in 23.401, 23.271, 23.203, </a:t>
            </a:r>
            <a:r>
              <a:rPr lang="en-US" altLang="ko-KR" sz="1200" dirty="0" smtClean="0"/>
              <a:t>23.682: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Rev from CRs approved at SA2#147e: S2-2109197, S2-2109195, S2-2108784, S2-2109196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Rev from CR postponed at SA2#147e: S2-2109199 (discontinuous coverage)</a:t>
            </a:r>
            <a:endParaRPr lang="en-US" altLang="ko-KR" sz="8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Estimated completion: 95%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 smtClean="0"/>
              <a:t>RAN </a:t>
            </a:r>
            <a:r>
              <a:rPr lang="de-DE" altLang="de-DE" sz="16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Dependencies: Discontinuous coverage, WUS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600" dirty="0" smtClean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None</a:t>
            </a:r>
            <a:r>
              <a:rPr lang="en-US" altLang="zh-CN" sz="800" dirty="0" smtClean="0">
                <a:solidFill>
                  <a:srgbClr val="FF0000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dirty="0" smtClean="0"/>
              <a:t>Focus </a:t>
            </a:r>
            <a:r>
              <a:rPr lang="de-DE" altLang="ko-KR" sz="1600" dirty="0"/>
              <a:t>for the Next </a:t>
            </a:r>
            <a:r>
              <a:rPr lang="de-DE" altLang="ko-KR" sz="1600" dirty="0" smtClean="0"/>
              <a:t>Meeting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Alignment with 5GSAT_ARCH progress at SA2#148E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Alignment with RAN and CT WGs as necessary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 smtClean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708799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altLang="zh-CN" sz="14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95%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814761" y="5845561"/>
            <a:ext cx="11895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dirty="0" smtClean="0">
                <a:latin typeface="+mn-lt"/>
              </a:rPr>
              <a:t>Remaining 5%</a:t>
            </a:r>
            <a:endParaRPr lang="en-US" sz="1200" dirty="0">
              <a:latin typeface="+mn-lt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4814761" y="5785805"/>
            <a:ext cx="0" cy="396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7790268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081" y="2857500"/>
            <a:ext cx="6827838" cy="1143000"/>
          </a:xfrm>
        </p:spPr>
        <p:txBody>
          <a:bodyPr/>
          <a:lstStyle/>
          <a:p>
            <a:r>
              <a:rPr lang="en-US" b="1" dirty="0" smtClean="0"/>
              <a:t>Progress in previous meeting(s)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7167349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 smtClean="0"/>
              <a:t> </a:t>
            </a:r>
            <a:r>
              <a:rPr lang="en-GB" altLang="en-US" sz="2800" b="1" dirty="0"/>
              <a:t>Status </a:t>
            </a:r>
            <a:r>
              <a:rPr lang="en-GB" altLang="en-US" sz="2800" b="1" dirty="0" smtClean="0"/>
              <a:t>after SA2#147E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Progress </a:t>
            </a:r>
            <a:r>
              <a:rPr lang="de-DE" altLang="de-DE" sz="1600" dirty="0" smtClean="0"/>
              <a:t>at SA2#147E: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LSs from RAN and RAN2 received </a:t>
            </a:r>
            <a:r>
              <a:rPr lang="en-GB" sz="1200" dirty="0" smtClean="0"/>
              <a:t>S2-2107017, S2-2107047 – Discontinuous coverage, WUS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sz="1200" dirty="0" smtClean="0"/>
              <a:t>Reply LS OUT from SA2 in S2-2108176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Discontinuous coverage: Attempting to resolve the issue. No  conclusion yet. (S2-2107723 postponed)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WID Update: not agreed yet</a:t>
            </a:r>
            <a:endParaRPr lang="en-GB" altLang="ko-KR" sz="8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WUS: Pending further work from RAN2. </a:t>
            </a:r>
            <a:r>
              <a:rPr lang="en-GB" sz="1200" dirty="0"/>
              <a:t>No explicit disabling of WUS functionality will be specified by SA2</a:t>
            </a:r>
            <a:endParaRPr lang="en-GB" altLang="ko-KR" sz="11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5 CRs </a:t>
            </a:r>
            <a:r>
              <a:rPr lang="en-US" altLang="ko-KR" sz="1200" dirty="0" smtClean="0">
                <a:solidFill>
                  <a:srgbClr val="00B050"/>
                </a:solidFill>
              </a:rPr>
              <a:t>approved </a:t>
            </a:r>
            <a:r>
              <a:rPr lang="en-US" altLang="ko-KR" sz="1200" dirty="0" smtClean="0"/>
              <a:t>in 23.401, 23.271, 23.203, 23.682: S2-2108025/8027, S2-2108026</a:t>
            </a:r>
            <a:r>
              <a:rPr lang="en-US" altLang="ko-KR" sz="1200" dirty="0"/>
              <a:t>, </a:t>
            </a:r>
            <a:r>
              <a:rPr lang="en-US" altLang="ko-KR" sz="1200" dirty="0" smtClean="0"/>
              <a:t>S2-2108028, S2-2107624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Estimated completion: 70%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 smtClean="0"/>
              <a:t>RAN </a:t>
            </a:r>
            <a:r>
              <a:rPr lang="de-DE" altLang="de-DE" sz="16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Dependencies: Discontinuous coverage, WUS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600" dirty="0"/>
              <a:t>Contentious </a:t>
            </a:r>
            <a:r>
              <a:rPr lang="de-DE" altLang="ko-KR" sz="1600" dirty="0" smtClean="0"/>
              <a:t>Issues:</a:t>
            </a:r>
            <a:endParaRPr lang="de-DE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 smtClean="0"/>
              <a:t>Solution for discontinuous 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New EPS functionality for LTE-M identification (RRC Conn. Est. + Initial UE message) (S2-2107534) – </a:t>
            </a:r>
            <a:r>
              <a:rPr lang="de-DE" altLang="de-DE" sz="1200" i="1" dirty="0" smtClean="0"/>
              <a:t>no agreement</a:t>
            </a:r>
            <a:endParaRPr lang="de-DE" altLang="de-DE" sz="1600" i="1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dirty="0" smtClean="0"/>
              <a:t>Focus </a:t>
            </a:r>
            <a:r>
              <a:rPr lang="de-DE" altLang="ko-KR" sz="1600" dirty="0"/>
              <a:t>for the Next </a:t>
            </a:r>
            <a:r>
              <a:rPr lang="de-DE" altLang="ko-KR" sz="1600" dirty="0" smtClean="0"/>
              <a:t>Meeting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Clean-up. Alignment with 5GSAT_ARCH progress at SA2#147E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Attempt to conclude on discontinuous coverage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RAN alignment as necessary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053318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altLang="zh-CN" sz="14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70%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9925</TotalTime>
  <Words>377</Words>
  <Application>Microsoft Office PowerPoint</Application>
  <PresentationFormat>On-screen Show (4:3)</PresentationFormat>
  <Paragraphs>67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宋体</vt:lpstr>
      <vt:lpstr>Arial</vt:lpstr>
      <vt:lpstr>Calibri</vt:lpstr>
      <vt:lpstr>Times New Roman</vt:lpstr>
      <vt:lpstr>Wingdings</vt:lpstr>
      <vt:lpstr>Office Theme</vt:lpstr>
      <vt:lpstr>IoT_SAT_ARCH_EPS Status Report</vt:lpstr>
      <vt:lpstr>IoT_SAT_ARCH_EPS Status after SA2#148E</vt:lpstr>
      <vt:lpstr>Progress in previous meeting(s)</vt:lpstr>
      <vt:lpstr>IoT_SAT_ARCH_EPS Status after SA2#147E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MediaTek Inc.</cp:lastModifiedBy>
  <cp:revision>1608</cp:revision>
  <dcterms:created xsi:type="dcterms:W3CDTF">2008-08-30T09:32:10Z</dcterms:created>
  <dcterms:modified xsi:type="dcterms:W3CDTF">2021-11-23T12:14:13Z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