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823" r:id="rId6"/>
    <p:sldId id="824" r:id="rId7"/>
    <p:sldId id="828" r:id="rId8"/>
    <p:sldId id="827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137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2118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25727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5009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30713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S2-210</a:t>
            </a:r>
            <a:r>
              <a:rPr lang="en-US" altLang="zh-CN" sz="1400" b="1" dirty="0" smtClean="0">
                <a:effectLst/>
              </a:rPr>
              <a:t>9376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148E </a:t>
            </a:r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Nov. 15-19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2021,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WG2#148E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Nov 15-19, 2021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 smtClean="0"/>
              <a:t>eNS_Ph2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SA2#148E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:a16="http://schemas.microsoft.com/office/drawing/2014/main" xmlns="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:a16="http://schemas.microsoft.com/office/drawing/2014/main" xmlns="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:a16="http://schemas.microsoft.com/office/drawing/2014/main" xmlns="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xmlns="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xmlns="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xmlns="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xmlns="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xmlns="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xmlns="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xmlns="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xmlns="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xmlns="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xmlns="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xmlns="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xmlns="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xmlns="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:a16="http://schemas.microsoft.com/office/drawing/2014/main" xmlns="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:a16="http://schemas.microsoft.com/office/drawing/2014/main" xmlns="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:a16="http://schemas.microsoft.com/office/drawing/2014/main" xmlns="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xmlns="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xmlns="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xmlns="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:a16="http://schemas.microsoft.com/office/drawing/2014/main" xmlns="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:a16="http://schemas.microsoft.com/office/drawing/2014/main" xmlns="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xmlns="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 smtClean="0"/>
              <a:t>2.4</a:t>
            </a:r>
            <a:r>
              <a:rPr lang="en-GB" altLang="en-US" b="1" dirty="0"/>
              <a:t>) Rel-17 Study/Work (7/16</a:t>
            </a:r>
            <a:r>
              <a:rPr lang="en-GB" altLang="en-US" b="1" dirty="0" smtClean="0"/>
              <a:t>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04146634"/>
              </p:ext>
            </p:extLst>
          </p:nvPr>
        </p:nvGraphicFramePr>
        <p:xfrm>
          <a:off x="179388" y="1367219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SP-190931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8077590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6577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SA#93-e</a:t>
            </a:r>
            <a:r>
              <a:rPr lang="de-DE" altLang="de-DE" sz="2000" dirty="0"/>
              <a:t>: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Further clarifications/corrections are approved, including alignments with stage 3. 27 CRs were </a:t>
            </a:r>
            <a:r>
              <a:rPr lang="en-US" altLang="zh-CN" sz="1400" dirty="0"/>
              <a:t>approved.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/>
              <a:t>Extensive discussion on how to guarantee the service continuity during EPC interwork or inter AMF mobility when a different NSACF is selected during mobility and network slice is congested in the service area of the selected NSACF. </a:t>
            </a:r>
            <a:r>
              <a:rPr lang="en-US" altLang="zh-CN" sz="1400" dirty="0" smtClean="0"/>
              <a:t>Also the inter NSACF communication for roaming case was also discussed. No </a:t>
            </a:r>
            <a:r>
              <a:rPr lang="en-US" altLang="zh-CN" sz="1400" dirty="0"/>
              <a:t>conclusion </a:t>
            </a:r>
            <a:r>
              <a:rPr lang="en-US" altLang="zh-CN" sz="1400" dirty="0" smtClean="0"/>
              <a:t>on the two aspects can </a:t>
            </a:r>
            <a:r>
              <a:rPr lang="en-US" altLang="zh-CN" sz="1400" dirty="0"/>
              <a:t>be </a:t>
            </a:r>
            <a:r>
              <a:rPr lang="en-US" altLang="zh-CN" sz="1400" dirty="0" smtClean="0"/>
              <a:t>reached.</a:t>
            </a:r>
            <a:endParaRPr lang="en-US" altLang="zh-CN" sz="1400" dirty="0"/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/>
              <a:t>On KI#7, It was agreed not to send configured NSSAI to NG-RAN</a:t>
            </a:r>
            <a:r>
              <a:rPr lang="en-US" altLang="zh-CN" sz="1400" dirty="0" smtClean="0"/>
              <a:t>.</a:t>
            </a:r>
            <a:endParaRPr lang="en-US" altLang="zh-CN" sz="1400" dirty="0"/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b="1" dirty="0" smtClean="0"/>
              <a:t>Contentious Issue: None</a:t>
            </a:r>
            <a:endParaRPr lang="en-US" altLang="zh-CN" sz="1400" dirty="0" smtClean="0"/>
          </a:p>
          <a:p>
            <a:pPr marL="457200" lvl="1" indent="0">
              <a:lnSpc>
                <a:spcPts val="1600"/>
              </a:lnSpc>
              <a:spcBef>
                <a:spcPts val="0"/>
              </a:spcBef>
              <a:buNone/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zh-CN" sz="14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Maintenance and alignment </a:t>
            </a:r>
            <a:r>
              <a:rPr lang="en-US" altLang="zh-CN" sz="1400" dirty="0"/>
              <a:t>via coordination with </a:t>
            </a:r>
            <a:r>
              <a:rPr lang="en-US" altLang="zh-CN" sz="1400" dirty="0" smtClean="0"/>
              <a:t>other working groups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54272140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b="1" dirty="0"/>
              <a:t> </a:t>
            </a:r>
            <a:r>
              <a:rPr lang="en-US" altLang="zh-CN" b="1" dirty="0"/>
              <a:t>eNS_Ph2</a:t>
            </a:r>
            <a:r>
              <a:rPr lang="en-US" altLang="de-DE" b="1" dirty="0"/>
              <a:t> status after </a:t>
            </a:r>
            <a:r>
              <a:rPr lang="en-US" altLang="de-DE" b="1" dirty="0" smtClean="0"/>
              <a:t>SA2#146</a:t>
            </a:r>
            <a:r>
              <a:rPr lang="en-US" altLang="zh-CN" b="1" dirty="0" smtClean="0"/>
              <a:t>e</a:t>
            </a:r>
            <a:r>
              <a:rPr lang="en-US" altLang="de-DE" b="1" dirty="0" smtClean="0"/>
              <a:t> (1/3)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09255507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18812" y="2301843"/>
            <a:ext cx="8705300" cy="430689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Further clarifications/corrections are approved, including alignments with stage 3 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27 </a:t>
            </a:r>
            <a:r>
              <a:rPr lang="en-US" altLang="zh-CN" sz="1600" dirty="0"/>
              <a:t>CRs are approved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KI#7 is concluded no Configured NSSAI in NG-RAN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No conclusion on </a:t>
            </a:r>
            <a:r>
              <a:rPr lang="en-US" altLang="zh-CN" sz="1600" dirty="0"/>
              <a:t>how to ensure service continuity service continuity during EPC interwork or inter AMF mobility when a different NSACF is selected during mobility and network slice is congested in the service area of the selected </a:t>
            </a:r>
            <a:r>
              <a:rPr lang="en-US" altLang="zh-CN" sz="1600" dirty="0" smtClean="0"/>
              <a:t>NSACF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No conclusion on inter </a:t>
            </a:r>
            <a:r>
              <a:rPr lang="en-US" altLang="zh-CN" sz="1600" dirty="0"/>
              <a:t>NSACF communication for roaming </a:t>
            </a:r>
            <a:r>
              <a:rPr lang="en-US" altLang="zh-CN" sz="1600" dirty="0" smtClean="0"/>
              <a:t>case</a:t>
            </a:r>
            <a:endParaRPr lang="en-GB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dirty="0"/>
              <a:t>KI#1 and </a:t>
            </a:r>
            <a:r>
              <a:rPr lang="en-US" altLang="zh-CN" sz="1800" b="1" dirty="0" smtClean="0"/>
              <a:t>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Clarifications on the following aspects: Access </a:t>
            </a:r>
            <a:r>
              <a:rPr lang="en-US" altLang="zh-CN" sz="1600" dirty="0"/>
              <a:t>type </a:t>
            </a:r>
            <a:r>
              <a:rPr lang="en-US" altLang="zh-CN" sz="1600" dirty="0" smtClean="0"/>
              <a:t>in NSACF, AMF planned removal, sequence of NSSAA and NSAC, EAC mode, multiple NSACFs and other general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No conclusion on how to ensure service continuity service continuity during EPC interwork or inter AMF mobility when a different NSACF is selected during mobility and network slice is congested in the service area of the selected </a:t>
            </a:r>
            <a:r>
              <a:rPr lang="en-US" altLang="zh-CN" sz="1600" dirty="0" smtClean="0"/>
              <a:t>NSACF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No conclusion on inter NSACF communication for roaming </a:t>
            </a:r>
            <a:r>
              <a:rPr lang="en-US" altLang="zh-CN" sz="1600" dirty="0" smtClean="0"/>
              <a:t>case</a:t>
            </a:r>
            <a:endParaRPr lang="en-GB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747999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b="1" dirty="0"/>
              <a:t> </a:t>
            </a:r>
            <a:r>
              <a:rPr lang="en-US" altLang="zh-CN" b="1" dirty="0"/>
              <a:t>eNS_Ph2</a:t>
            </a:r>
            <a:r>
              <a:rPr lang="en-US" altLang="de-DE" b="1" dirty="0"/>
              <a:t> status after </a:t>
            </a:r>
            <a:r>
              <a:rPr lang="en-US" altLang="de-DE" b="1" dirty="0" smtClean="0"/>
              <a:t>SA2#148</a:t>
            </a:r>
            <a:r>
              <a:rPr lang="en-US" altLang="zh-CN" b="1" dirty="0" smtClean="0"/>
              <a:t>e</a:t>
            </a:r>
            <a:r>
              <a:rPr lang="en-US" altLang="de-DE" b="1" dirty="0" smtClean="0"/>
              <a:t> (</a:t>
            </a:r>
            <a:r>
              <a:rPr lang="en-US" altLang="de-DE" b="1" dirty="0"/>
              <a:t>2</a:t>
            </a:r>
            <a:r>
              <a:rPr lang="en-US" altLang="de-DE" b="1" dirty="0" smtClean="0"/>
              <a:t>/3)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18812" y="2301843"/>
            <a:ext cx="8705300" cy="430689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KI#4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/>
              <a:t>Align the stage-3 suggestion, update the </a:t>
            </a:r>
            <a:r>
              <a:rPr lang="en-US" altLang="zh-CN" sz="1800" dirty="0" smtClean="0"/>
              <a:t>procedures </a:t>
            </a:r>
            <a:r>
              <a:rPr lang="en-US" altLang="zh-CN" sz="1800" dirty="0"/>
              <a:t>of network slice status exposure </a:t>
            </a:r>
            <a:endParaRPr lang="en-US" altLang="zh-CN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 smtClean="0"/>
              <a:t>KI#5</a:t>
            </a:r>
            <a:endParaRPr lang="en-US" altLang="zh-CN" sz="20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Clarification on PCF selection</a:t>
            </a:r>
            <a:endParaRPr lang="en-US" altLang="zh-CN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 smtClean="0"/>
              <a:t>KI#6: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NSSRG parameters in UE context in AMF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 smtClean="0"/>
              <a:t>KI#7:</a:t>
            </a:r>
            <a:endParaRPr lang="en-US" altLang="zh-CN" sz="20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It is agreed not to send Configured NSSAI to NG-RAN</a:t>
            </a:r>
            <a:endParaRPr lang="en-US" altLang="zh-CN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9769159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zh-CN" sz="2800" b="1" dirty="0" smtClean="0"/>
              <a:t>eNS_Ph2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SA2#148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</a:t>
            </a:r>
            <a:r>
              <a:rPr lang="en-US" altLang="de-DE" sz="2800" b="1" dirty="0"/>
              <a:t>3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2404532"/>
            <a:ext cx="8554481" cy="356649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 smtClean="0">
                <a:ea typeface="+mn-ea"/>
                <a:cs typeface="+mn-cs"/>
              </a:rPr>
              <a:t>RAN </a:t>
            </a:r>
            <a:r>
              <a:rPr lang="en-US" sz="2000" b="1" dirty="0">
                <a:ea typeface="+mn-ea"/>
                <a:cs typeface="+mn-cs"/>
              </a:rPr>
              <a:t>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None</a:t>
            </a: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Remaining 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Focus </a:t>
            </a:r>
            <a:r>
              <a:rPr lang="de-DE" sz="2000" b="1" dirty="0"/>
              <a:t>for the Next Meeting (</a:t>
            </a:r>
            <a:r>
              <a:rPr lang="de-DE" sz="2000" b="1" dirty="0" smtClean="0"/>
              <a:t>SA2#149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Maintenance and alignment via coordination </a:t>
            </a:r>
            <a:r>
              <a:rPr lang="en-US" altLang="zh-CN" sz="1600" dirty="0" smtClean="0"/>
              <a:t>with other working groups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 smtClean="0"/>
              <a:t>Risk:</a:t>
            </a:r>
            <a:endParaRPr lang="en-US" altLang="zh-CN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None.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1673921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95500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29272</TotalTime>
  <Words>317</Words>
  <Application>Microsoft Office PowerPoint</Application>
  <PresentationFormat>全屏显示(4:3)</PresentationFormat>
  <Paragraphs>97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eNS_Ph2 Status Report after SA2#148E</vt:lpstr>
      <vt:lpstr>2.4) Rel-17 Study/Work (7/16)</vt:lpstr>
      <vt:lpstr> eNS_Ph2 status after SA2#146e (1/3)</vt:lpstr>
      <vt:lpstr> eNS_Ph2 status after SA2#148e (2/3)</vt:lpstr>
      <vt:lpstr> eNS_Ph2 status after SA2#148e (3/3)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ZTE09</cp:lastModifiedBy>
  <cp:revision>1346</cp:revision>
  <dcterms:created xsi:type="dcterms:W3CDTF">2008-08-30T09:32:10Z</dcterms:created>
  <dcterms:modified xsi:type="dcterms:W3CDTF">2021-11-23T01:54:54Z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