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9"/>
  </p:notesMasterIdLst>
  <p:handoutMasterIdLst>
    <p:handoutMasterId r:id="rId10"/>
  </p:handoutMasterIdLst>
  <p:sldIdLst>
    <p:sldId id="363" r:id="rId5"/>
    <p:sldId id="364" r:id="rId6"/>
    <p:sldId id="366" r:id="rId7"/>
    <p:sldId id="365" r:id="rId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69" d="100"/>
          <a:sy n="69" d="100"/>
        </p:scale>
        <p:origin x="78" y="67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6/11/relationships/changesInfo" Target="changesInfos/changesInfo1.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lling, Thomas (Nokia - DE/Munich)" userId="38e53bf5-7a59-41ec-8bf1-bf611b810166" providerId="ADAL" clId="{BB6036B6-AA58-4C72-8D27-5410B866D991}"/>
    <pc:docChg chg="modSld">
      <pc:chgData name="Belling, Thomas (Nokia - DE/Munich)" userId="38e53bf5-7a59-41ec-8bf1-bf611b810166" providerId="ADAL" clId="{BB6036B6-AA58-4C72-8D27-5410B866D991}" dt="2021-11-08T19:52:39.779" v="29" actId="20577"/>
      <pc:docMkLst>
        <pc:docMk/>
      </pc:docMkLst>
      <pc:sldChg chg="modSp mod">
        <pc:chgData name="Belling, Thomas (Nokia - DE/Munich)" userId="38e53bf5-7a59-41ec-8bf1-bf611b810166" providerId="ADAL" clId="{BB6036B6-AA58-4C72-8D27-5410B866D991}" dt="2021-11-08T19:52:39.779" v="29" actId="20577"/>
        <pc:sldMkLst>
          <pc:docMk/>
          <pc:sldMk cId="0" sldId="363"/>
        </pc:sldMkLst>
        <pc:spChg chg="mod">
          <ac:chgData name="Belling, Thomas (Nokia - DE/Munich)" userId="38e53bf5-7a59-41ec-8bf1-bf611b810166" providerId="ADAL" clId="{BB6036B6-AA58-4C72-8D27-5410B866D991}" dt="2021-11-08T19:52:39.779" v="29" actId="20577"/>
          <ac:spMkLst>
            <pc:docMk/>
            <pc:sldMk cId="0" sldId="363"/>
            <ac:spMk id="6147" creationId="{33CFEE74-7B51-47B2-8BC9-945D38E983E7}"/>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a:extLst>
              <a:ext uri="{FF2B5EF4-FFF2-40B4-BE49-F238E27FC236}">
                <a16:creationId xmlns:a16="http://schemas.microsoft.com/office/drawing/2014/main" id="{E0C9F681-9C9E-43F6-8F84-ED237973E971}"/>
              </a:ext>
            </a:extLst>
          </p:cNvPr>
          <p:cNvSpPr>
            <a:spLocks noGrp="1"/>
          </p:cNvSpPr>
          <p:nvPr>
            <p:ph type="title"/>
          </p:nvPr>
        </p:nvSpPr>
        <p:spPr/>
        <p:txBody>
          <a:bodyPr/>
          <a:lstStyle/>
          <a:p>
            <a:r>
              <a:rPr lang="en-US" dirty="0"/>
              <a:t>Click to edit Master title style</a:t>
            </a: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2021</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296765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WG2 Meeting #148E	</a:t>
            </a:r>
          </a:p>
          <a:p>
            <a:pPr eaLnBrk="1" hangingPunct="1">
              <a:defRPr/>
            </a:pPr>
            <a:r>
              <a:rPr lang="en-US" altLang="en-US" sz="1200" b="1" dirty="0">
                <a:latin typeface="Arial "/>
              </a:rPr>
              <a:t>E-Meeting, 15th – 19th November 2021</a:t>
            </a:r>
            <a:endParaRPr lang="sv-SE" altLang="en-US" sz="12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 S2-2108963</a:t>
            </a:r>
          </a:p>
          <a:p>
            <a:pPr algn="r" eaLnBrk="1" hangingPunct="1">
              <a:defRPr/>
            </a:pP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www.3gpp.org/ftp/tsg_sa/WG2_Arch/TSGS2_147E_Electronic_2021-10/Docs/S2-2108175.zip"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https://www.3gpp.org/ftp/tsg_ct/WG4_protocollars_ex-CN4/TSGCT4_106e_meeting/Docs/C4-215085.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838200" y="365125"/>
            <a:ext cx="10515600" cy="1325563"/>
          </a:xfrm>
        </p:spPr>
        <p:txBody>
          <a:bodyPr/>
          <a:lstStyle/>
          <a:p>
            <a:r>
              <a:rPr lang="en-GB" altLang="en-US" sz="3600" dirty="0"/>
              <a:t>New identifier for broadcast in SIBs</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GB" sz="2400" dirty="0">
                <a:effectLst/>
                <a:latin typeface="Arial" panose="020B0604020202020204" pitchFamily="34" charset="0"/>
                <a:ea typeface="Arial" panose="020B0604020202020204" pitchFamily="34" charset="0"/>
                <a:cs typeface="Times New Roman" panose="02020603050405020304" pitchFamily="18" charset="0"/>
              </a:rPr>
              <a:t>Background:</a:t>
            </a:r>
          </a:p>
          <a:p>
            <a:pPr lvl="1"/>
            <a:r>
              <a:rPr lang="en-GB" sz="1800" dirty="0">
                <a:effectLst/>
                <a:latin typeface="Arial" panose="020B0604020202020204" pitchFamily="34" charset="0"/>
                <a:ea typeface="Arial" panose="020B0604020202020204" pitchFamily="34" charset="0"/>
                <a:cs typeface="Times New Roman" panose="02020603050405020304" pitchFamily="18" charset="0"/>
              </a:rPr>
              <a:t>SA2 received an LS from RAN2 requesting to introduce a new identifier for</a:t>
            </a:r>
            <a:r>
              <a:rPr lang="en-GB" sz="1800" dirty="0">
                <a:effectLst/>
                <a:latin typeface="Arial" panose="020B0604020202020204" pitchFamily="34" charset="0"/>
                <a:ea typeface="Arial" panose="020B0604020202020204" pitchFamily="34" charset="0"/>
              </a:rPr>
              <a:t> reducing the volume broadcasted in SIB (to be used instead of TMGIs). SA2 agreed a reply LS in </a:t>
            </a:r>
            <a:r>
              <a:rPr lang="en-GB" sz="1800" u="sng" dirty="0">
                <a:solidFill>
                  <a:srgbClr val="0000FF"/>
                </a:solidFill>
                <a:effectLst/>
                <a:latin typeface="Arial" panose="020B0604020202020204" pitchFamily="34" charset="0"/>
                <a:ea typeface="Arial" panose="020B0604020202020204" pitchFamily="34" charset="0"/>
                <a:cs typeface="Times New Roman" panose="02020603050405020304" pitchFamily="18" charset="0"/>
                <a:hlinkClick r:id="rId2"/>
              </a:rPr>
              <a:t>S2-2108175</a:t>
            </a:r>
            <a:r>
              <a:rPr lang="en-GB" sz="1800" dirty="0">
                <a:effectLst/>
                <a:latin typeface="Arial" panose="020B0604020202020204" pitchFamily="34" charset="0"/>
                <a:ea typeface="Arial" panose="020B0604020202020204" pitchFamily="34" charset="0"/>
                <a:cs typeface="Times New Roman" panose="02020603050405020304" pitchFamily="18" charset="0"/>
              </a:rPr>
              <a:t> announcing the intention to introduce such an identifier:</a:t>
            </a:r>
          </a:p>
          <a:p>
            <a:pPr lvl="1"/>
            <a:r>
              <a:rPr lang="en-GB" sz="1800" i="1" dirty="0">
                <a:effectLst/>
                <a:latin typeface="Arial" panose="020B0604020202020204" pitchFamily="34" charset="0"/>
                <a:ea typeface="SimSun" panose="02010600030101010101" pitchFamily="2" charset="-122"/>
              </a:rPr>
              <a:t>SA2 agrees to introduce an additional MBS identifier for reducing the volume broadcasted in SIB. The identifier can be associated with several TMGIs to avoid that those TMGIs need to be broadcasted in the System Information.SA2 did not yet conclude whether this additional identifier will denote service areas. SA2 intends to agree related CRs that detail the concept and related procedures in the next meeting. The additional MBS identifier can be used in SIB and the service announcement for Broadcast.</a:t>
            </a:r>
            <a:endParaRPr lang="en-US" sz="1800" i="1" dirty="0">
              <a:effectLst/>
              <a:latin typeface="Times New Roman" panose="02020603050405020304" pitchFamily="18" charset="0"/>
              <a:ea typeface="SimSun" panose="02010600030101010101" pitchFamily="2" charset="-122"/>
            </a:endParaRPr>
          </a:p>
          <a:p>
            <a:pPr>
              <a:tabLst>
                <a:tab pos="2637155" algn="ctr"/>
                <a:tab pos="5274310" algn="r"/>
                <a:tab pos="457200" algn="l"/>
              </a:tabLst>
            </a:pPr>
            <a:r>
              <a:rPr lang="en-GB" sz="2400" i="1" dirty="0">
                <a:effectLst/>
                <a:latin typeface="Arial" panose="020B0604020202020204" pitchFamily="34" charset="0"/>
                <a:ea typeface="SimSun" panose="02010600030101010101" pitchFamily="2" charset="-122"/>
              </a:rPr>
              <a:t> </a:t>
            </a:r>
            <a:r>
              <a:rPr lang="en-GB" sz="2400" dirty="0">
                <a:effectLst/>
                <a:latin typeface="Arial" panose="020B0604020202020204" pitchFamily="34" charset="0"/>
                <a:ea typeface="SimSun" panose="02010600030101010101" pitchFamily="2" charset="-122"/>
              </a:rPr>
              <a:t>This paper analyses this issue and makes some proposals.</a:t>
            </a:r>
          </a:p>
          <a:p>
            <a:pPr>
              <a:tabLst>
                <a:tab pos="2637155" algn="ctr"/>
                <a:tab pos="5274310" algn="r"/>
                <a:tab pos="457200" algn="l"/>
              </a:tabLst>
            </a:pPr>
            <a:r>
              <a:rPr lang="en-GB" sz="2400" dirty="0">
                <a:latin typeface="Arial" panose="020B0604020202020204" pitchFamily="34" charset="0"/>
                <a:ea typeface="SimSun" panose="02010600030101010101" pitchFamily="2" charset="-122"/>
              </a:rPr>
              <a:t>A related CR is in S2-2108965</a:t>
            </a:r>
            <a:endParaRPr lang="en-GB" sz="2400" dirty="0">
              <a:effectLst/>
              <a:latin typeface="Arial" panose="020B0604020202020204" pitchFamily="34" charset="0"/>
              <a:ea typeface="SimSun" panose="02010600030101010101" pitchFamily="2" charset="-122"/>
            </a:endParaRP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838200" y="365125"/>
            <a:ext cx="10515600" cy="1325563"/>
          </a:xfrm>
        </p:spPr>
        <p:txBody>
          <a:bodyPr/>
          <a:lstStyle/>
          <a:p>
            <a:r>
              <a:rPr lang="en-GB" altLang="en-US" sz="3600" dirty="0"/>
              <a:t>New identifier for broadcast in SIBs</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GB" sz="1800" dirty="0">
                <a:latin typeface="Arial" panose="020B0604020202020204" pitchFamily="34" charset="0"/>
                <a:ea typeface="SimSun" panose="02010600030101010101" pitchFamily="2" charset="-122"/>
              </a:rPr>
              <a:t>Observations:</a:t>
            </a:r>
            <a:endParaRPr lang="en-GB" sz="1800" dirty="0">
              <a:effectLst/>
              <a:latin typeface="Arial" panose="020B0604020202020204" pitchFamily="34" charset="0"/>
              <a:ea typeface="SimSun" panose="02010600030101010101" pitchFamily="2" charset="-122"/>
            </a:endParaRPr>
          </a:p>
          <a:p>
            <a:pPr marL="342900" indent="-342900">
              <a:buFont typeface="+mj-lt"/>
              <a:buAutoNum type="arabicPeriod"/>
              <a:tabLst>
                <a:tab pos="2637155" algn="ctr"/>
                <a:tab pos="5274310" algn="r"/>
                <a:tab pos="457200" algn="l"/>
              </a:tabLst>
            </a:pPr>
            <a:r>
              <a:rPr lang="en-US" sz="1800" dirty="0">
                <a:ea typeface="Calibri" panose="020F0502020204030204" pitchFamily="34" charset="0"/>
              </a:rPr>
              <a:t>In LTE, the static SAIs never worked well for the small and dynamic service areas encountered for public safety; for that use case Cell IDs to describe service areas were subsequently added and used instead. The UE sends the cell IDs where it resides to the AF and the AF decides based on the number of UEs in the cell whether to establish a broadcast session.</a:t>
            </a:r>
            <a:br>
              <a:rPr lang="en-US" sz="1800" dirty="0">
                <a:ea typeface="Calibri" panose="020F0502020204030204" pitchFamily="34" charset="0"/>
              </a:rPr>
            </a:br>
            <a:r>
              <a:rPr lang="en-US" sz="1800" dirty="0">
                <a:effectLst/>
                <a:ea typeface="Calibri" panose="020F0502020204030204" pitchFamily="34" charset="0"/>
              </a:rPr>
              <a:t>The MB2 interface in TS 29.468 uses Service area ID(s) or Cell ID(s) to identify a service area.</a:t>
            </a:r>
            <a:endParaRPr lang="en-US" sz="1800" dirty="0">
              <a:ea typeface="Calibri" panose="020F0502020204030204" pitchFamily="34" charset="0"/>
            </a:endParaRPr>
          </a:p>
          <a:p>
            <a:pPr marL="342900" indent="-342900">
              <a:buFont typeface="+mj-lt"/>
              <a:buAutoNum type="arabicPeriod"/>
              <a:tabLst>
                <a:tab pos="2637155" algn="ctr"/>
                <a:tab pos="5274310" algn="r"/>
                <a:tab pos="457200" algn="l"/>
              </a:tabLst>
            </a:pPr>
            <a:r>
              <a:rPr lang="en-US" sz="1800" dirty="0">
                <a:effectLst/>
                <a:ea typeface="Calibri" panose="020F0502020204030204" pitchFamily="34" charset="0"/>
              </a:rPr>
              <a:t>The current encoding agreed for service areas in TS 23.247 is based on tracking area IDs and Cell IDs.</a:t>
            </a:r>
            <a:br>
              <a:rPr lang="en-US" sz="1800" dirty="0">
                <a:effectLst/>
                <a:ea typeface="Calibri" panose="020F0502020204030204" pitchFamily="34" charset="0"/>
              </a:rPr>
            </a:br>
            <a:r>
              <a:rPr lang="en-US" sz="1800" dirty="0">
                <a:effectLst/>
                <a:ea typeface="Calibri" panose="020F0502020204030204" pitchFamily="34" charset="0"/>
              </a:rPr>
              <a:t>Advantages:</a:t>
            </a:r>
          </a:p>
          <a:p>
            <a:pPr marL="800100" lvl="1" indent="-342900" algn="just">
              <a:buFont typeface="+mj-lt"/>
              <a:buAutoNum type="arabicPeriod"/>
            </a:pPr>
            <a:r>
              <a:rPr lang="en-US" sz="1600" dirty="0">
                <a:ea typeface="Calibri" panose="020F0502020204030204" pitchFamily="34" charset="0"/>
              </a:rPr>
              <a:t>Routing of requests to AMFs for broadcast can currently be based on TAIs and thus does not require related additions in the NRF and new administered structures in the network. (I assume the agreed stage 3 CT4 solution to structure cell lists according to the TAIs the cells belong to, see </a:t>
            </a:r>
            <a:r>
              <a:rPr lang="en-US" sz="1600" b="1" u="sng" dirty="0">
                <a:solidFill>
                  <a:srgbClr val="0563C1"/>
                </a:solidFill>
                <a:effectLst/>
                <a:ea typeface="Calibri" panose="020F0502020204030204" pitchFamily="34" charset="0"/>
                <a:hlinkClick r:id="rId2"/>
              </a:rPr>
              <a:t>C4-215085</a:t>
            </a:r>
            <a:r>
              <a:rPr lang="en-US" sz="1600" dirty="0">
                <a:ea typeface="Calibri" panose="020F0502020204030204" pitchFamily="34" charset="0"/>
              </a:rPr>
              <a:t>).</a:t>
            </a:r>
          </a:p>
          <a:p>
            <a:pPr marL="800100" lvl="1" indent="-342900" algn="just">
              <a:buFont typeface="+mj-lt"/>
              <a:buAutoNum type="arabicPeriod"/>
            </a:pPr>
            <a:r>
              <a:rPr lang="en-US" sz="1600" dirty="0">
                <a:ea typeface="Calibri" panose="020F0502020204030204" pitchFamily="34" charset="0"/>
              </a:rPr>
              <a:t>Thus no new administered topology needs to be introduced in the network</a:t>
            </a:r>
          </a:p>
          <a:p>
            <a:pPr marL="800100" lvl="1" indent="-342900" algn="just">
              <a:buFont typeface="+mj-lt"/>
              <a:buAutoNum type="arabicPeriod"/>
            </a:pPr>
            <a:r>
              <a:rPr lang="en-US" sz="1600" dirty="0">
                <a:ea typeface="Calibri" panose="020F0502020204030204" pitchFamily="34" charset="0"/>
              </a:rPr>
              <a:t>The encoding is entirely flexible and does not require any prior knowledge of service areas for future </a:t>
            </a:r>
            <a:r>
              <a:rPr lang="en-US" sz="1600" dirty="0" err="1">
                <a:ea typeface="Calibri" panose="020F0502020204030204" pitchFamily="34" charset="0"/>
              </a:rPr>
              <a:t>servicesd</a:t>
            </a:r>
            <a:endParaRPr lang="en-US" sz="1600" dirty="0">
              <a:ea typeface="Calibri" panose="020F0502020204030204" pitchFamily="34" charset="0"/>
            </a:endParaRPr>
          </a:p>
          <a:p>
            <a:pPr marL="800100" lvl="1" indent="-342900" algn="just">
              <a:buFont typeface="+mj-lt"/>
              <a:buAutoNum type="arabicPeriod"/>
            </a:pPr>
            <a:r>
              <a:rPr lang="en-US" sz="1600" dirty="0">
                <a:ea typeface="Calibri" panose="020F0502020204030204" pitchFamily="34" charset="0"/>
              </a:rPr>
              <a:t>Location based services and local services towards non-supporting RAN nodes can be supported (using existing event reporting capabilities based on TAIs and Cell IDs)</a:t>
            </a:r>
          </a:p>
          <a:p>
            <a:pPr marL="800100" lvl="1" indent="-342900" algn="just">
              <a:buFont typeface="+mj-lt"/>
              <a:buAutoNum type="arabicPeriod"/>
            </a:pPr>
            <a:endParaRPr lang="en-US" sz="1400" dirty="0">
              <a:effectLst/>
              <a:latin typeface="DengXian" panose="02010600030101010101" pitchFamily="2" charset="-122"/>
              <a:ea typeface="Calibri" panose="020F0502020204030204" pitchFamily="34" charset="0"/>
            </a:endParaRPr>
          </a:p>
          <a:p>
            <a:endParaRPr lang="en-GB" altLang="en-US" sz="1600" dirty="0"/>
          </a:p>
        </p:txBody>
      </p:sp>
    </p:spTree>
    <p:extLst>
      <p:ext uri="{BB962C8B-B14F-4D97-AF65-F5344CB8AC3E}">
        <p14:creationId xmlns:p14="http://schemas.microsoft.com/office/powerpoint/2010/main" val="326144704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838200" y="365125"/>
            <a:ext cx="10515600" cy="1325563"/>
          </a:xfrm>
        </p:spPr>
        <p:txBody>
          <a:bodyPr/>
          <a:lstStyle/>
          <a:p>
            <a:r>
              <a:rPr lang="en-GB" altLang="en-US" sz="3600" dirty="0"/>
              <a:t>New identifier for broadcast in SIBs</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GB" sz="1800" dirty="0">
                <a:latin typeface="Arial" panose="020B0604020202020204" pitchFamily="34" charset="0"/>
                <a:ea typeface="SimSun" panose="02010600030101010101" pitchFamily="2" charset="-122"/>
              </a:rPr>
              <a:t>Observations (continued):</a:t>
            </a:r>
            <a:endParaRPr lang="en-GB" sz="1800" dirty="0">
              <a:effectLst/>
              <a:latin typeface="Arial" panose="020B0604020202020204" pitchFamily="34" charset="0"/>
              <a:ea typeface="SimSun" panose="02010600030101010101" pitchFamily="2" charset="-122"/>
            </a:endParaRPr>
          </a:p>
          <a:p>
            <a:pPr marL="342900" lvl="0" indent="-342900" algn="just">
              <a:buFont typeface="+mj-lt"/>
              <a:buAutoNum type="arabicPeriod" startAt="3"/>
            </a:pPr>
            <a:r>
              <a:rPr lang="en-US" sz="1800" dirty="0">
                <a:effectLst/>
                <a:ea typeface="Calibri" panose="020F0502020204030204" pitchFamily="34" charset="0"/>
              </a:rPr>
              <a:t>The identifier desired by RAN2 is for frequency selection and aims to group TMGIs to reduce the size of signaling messages in SIBs</a:t>
            </a:r>
          </a:p>
          <a:p>
            <a:pPr marL="800100" lvl="1" indent="-342900" algn="just">
              <a:buFont typeface="+mj-lt"/>
              <a:buAutoNum type="arabicPeriod"/>
            </a:pPr>
            <a:r>
              <a:rPr lang="en-US" sz="1400" dirty="0">
                <a:effectLst/>
                <a:ea typeface="Calibri" panose="020F0502020204030204" pitchFamily="34" charset="0"/>
              </a:rPr>
              <a:t>However the related message size would by 3000 bytes and could thus allow to accommodate quite a number of TMGIs</a:t>
            </a:r>
          </a:p>
          <a:p>
            <a:pPr marL="800100" lvl="1" indent="-342900" algn="just">
              <a:buFont typeface="+mj-lt"/>
              <a:buAutoNum type="arabicPeriod"/>
            </a:pPr>
            <a:r>
              <a:rPr lang="en-US" sz="1400" dirty="0">
                <a:effectLst/>
                <a:ea typeface="Calibri" panose="020F0502020204030204" pitchFamily="34" charset="0"/>
              </a:rPr>
              <a:t>The relationship with areas primarily comes from the fact that broadcast sessions denoted by the TMGIs </a:t>
            </a:r>
            <a:r>
              <a:rPr lang="en-US" sz="1400" dirty="0">
                <a:effectLst/>
                <a:ea typeface="DengXian" panose="02010600030101010101" pitchFamily="2" charset="-122"/>
              </a:rPr>
              <a:t> </a:t>
            </a:r>
            <a:r>
              <a:rPr lang="en-US" sz="1400" dirty="0">
                <a:effectLst/>
                <a:ea typeface="Calibri" panose="020F0502020204030204" pitchFamily="34" charset="0"/>
              </a:rPr>
              <a:t>have service areas.</a:t>
            </a:r>
            <a:endParaRPr lang="en-US" sz="1400" dirty="0">
              <a:ea typeface="Calibri" panose="020F0502020204030204" pitchFamily="34" charset="0"/>
            </a:endParaRPr>
          </a:p>
          <a:p>
            <a:pPr marL="800100" lvl="1" indent="-342900" algn="just">
              <a:buFont typeface="+mj-lt"/>
              <a:buAutoNum type="arabicPeriod"/>
            </a:pPr>
            <a:r>
              <a:rPr lang="en-US" sz="1400" dirty="0">
                <a:effectLst/>
                <a:ea typeface="Calibri" panose="020F0502020204030204" pitchFamily="34" charset="0"/>
              </a:rPr>
              <a:t>It would be straight-forward to combine services with the entire PLMN or the same large region as service area, but for services with smaller service areas the combination becomes increasingly complicated</a:t>
            </a:r>
          </a:p>
          <a:p>
            <a:pPr marL="342900" indent="-342900" algn="just">
              <a:buFont typeface="+mj-lt"/>
              <a:buAutoNum type="arabicPeriod" startAt="3"/>
            </a:pPr>
            <a:r>
              <a:rPr lang="en-US" sz="1800" dirty="0">
                <a:ea typeface="Calibri" panose="020F0502020204030204" pitchFamily="34" charset="0"/>
              </a:rPr>
              <a:t>Static configured identifiers in RAN will hardly be able to reflect all details of a broadcast session:</a:t>
            </a:r>
          </a:p>
          <a:p>
            <a:pPr lvl="1" algn="just"/>
            <a:r>
              <a:rPr lang="en-US" sz="1400" dirty="0">
                <a:effectLst/>
                <a:ea typeface="Calibri" panose="020F0502020204030204" pitchFamily="34" charset="0"/>
              </a:rPr>
              <a:t>There is a RAN3 agreement to assign such static identifiers via OAM</a:t>
            </a:r>
          </a:p>
          <a:p>
            <a:pPr lvl="1" algn="just"/>
            <a:r>
              <a:rPr lang="en-US" sz="1400" dirty="0">
                <a:ea typeface="Calibri" panose="020F0502020204030204" pitchFamily="34" charset="0"/>
              </a:rPr>
              <a:t>At the moment only RAN nodes in the broadcast service area are aware of a broadcast session and exchange of dynamic information about broadcast sessions between RAN nodes for inclusions in the SIBs or neighboring cells is still controversial in RAN.</a:t>
            </a:r>
          </a:p>
          <a:p>
            <a:pPr lvl="1" algn="just"/>
            <a:r>
              <a:rPr lang="en-US" sz="1400" dirty="0">
                <a:ea typeface="Calibri" panose="020F0502020204030204" pitchFamily="34" charset="0"/>
              </a:rPr>
              <a:t>Static configured identifiers can hardly reflect:</a:t>
            </a:r>
          </a:p>
          <a:p>
            <a:pPr lvl="2" algn="just"/>
            <a:r>
              <a:rPr lang="en-US" sz="1400" dirty="0">
                <a:ea typeface="Calibri" panose="020F0502020204030204" pitchFamily="34" charset="0"/>
              </a:rPr>
              <a:t>If</a:t>
            </a:r>
            <a:r>
              <a:rPr lang="en-US" sz="1400" dirty="0">
                <a:effectLst/>
                <a:ea typeface="Calibri" panose="020F0502020204030204" pitchFamily="34" charset="0"/>
              </a:rPr>
              <a:t> a broadcast session still exists and whether it is active or inactive.</a:t>
            </a:r>
          </a:p>
          <a:p>
            <a:pPr lvl="2" algn="just"/>
            <a:r>
              <a:rPr lang="en-US" sz="1400" dirty="0">
                <a:ea typeface="Calibri" panose="020F0502020204030204" pitchFamily="34" charset="0"/>
              </a:rPr>
              <a:t>The exact service area of a broadcast session, in particular for small and dynamic service areas as encountered for public safety</a:t>
            </a:r>
          </a:p>
          <a:p>
            <a:pPr lvl="1" algn="just"/>
            <a:r>
              <a:rPr lang="en-US" sz="1400" dirty="0">
                <a:effectLst/>
                <a:ea typeface="Calibri" panose="020F0502020204030204" pitchFamily="34" charset="0"/>
              </a:rPr>
              <a:t>In LTE frequency selection </a:t>
            </a:r>
            <a:r>
              <a:rPr lang="en-US" sz="1400" dirty="0">
                <a:ea typeface="Calibri" panose="020F0502020204030204" pitchFamily="34" charset="0"/>
              </a:rPr>
              <a:t>based on such identifiers was still deemed acceptable, although there was a risk of changing to a frequency even if the desired broadcast service was not available in that cell</a:t>
            </a:r>
          </a:p>
          <a:p>
            <a:endParaRPr lang="en-GB" altLang="en-US" sz="1600" dirty="0"/>
          </a:p>
        </p:txBody>
      </p:sp>
    </p:spTree>
    <p:extLst>
      <p:ext uri="{BB962C8B-B14F-4D97-AF65-F5344CB8AC3E}">
        <p14:creationId xmlns:p14="http://schemas.microsoft.com/office/powerpoint/2010/main" val="95005701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6582CDE-D9ED-4B28-9935-4D2C636F2BBD}"/>
              </a:ext>
            </a:extLst>
          </p:cNvPr>
          <p:cNvSpPr>
            <a:spLocks noGrp="1"/>
          </p:cNvSpPr>
          <p:nvPr>
            <p:ph idx="1"/>
          </p:nvPr>
        </p:nvSpPr>
        <p:spPr/>
        <p:txBody>
          <a:bodyPr/>
          <a:lstStyle/>
          <a:p>
            <a:r>
              <a:rPr lang="de-DE" sz="2000" dirty="0" err="1"/>
              <a:t>Proposals</a:t>
            </a:r>
            <a:r>
              <a:rPr lang="de-DE" sz="2000" dirty="0"/>
              <a:t>:</a:t>
            </a:r>
            <a:endParaRPr lang="en-US" sz="2000" dirty="0"/>
          </a:p>
          <a:p>
            <a:pPr marL="514350" indent="-514350">
              <a:buFont typeface="+mj-lt"/>
              <a:buAutoNum type="arabicPeriod"/>
            </a:pPr>
            <a:r>
              <a:rPr lang="en-US" sz="1600" dirty="0"/>
              <a:t>Maintain existing encoding of service area and possibility to identify service areas via Cell IDs</a:t>
            </a:r>
          </a:p>
          <a:p>
            <a:pPr marL="514350" indent="-514350">
              <a:buFont typeface="+mj-lt"/>
              <a:buAutoNum type="arabicPeriod"/>
            </a:pPr>
            <a:r>
              <a:rPr lang="en-US" sz="1600" dirty="0"/>
              <a:t>Introduce a new identifier for broadcast Frequency selection (e.g. BFSID):</a:t>
            </a:r>
          </a:p>
          <a:p>
            <a:pPr lvl="1"/>
            <a:r>
              <a:rPr lang="en-US" sz="1400" dirty="0"/>
              <a:t>BFSIDs are not used to encode service areas and for request routing</a:t>
            </a:r>
          </a:p>
          <a:p>
            <a:pPr lvl="1"/>
            <a:r>
              <a:rPr lang="en-US" sz="1400" dirty="0"/>
              <a:t>BFSIDs are assigned to RAN nodes and made known to the MB-SMF or NEF via OAM</a:t>
            </a:r>
          </a:p>
          <a:p>
            <a:pPr lvl="1"/>
            <a:r>
              <a:rPr lang="en-US" sz="1400" dirty="0"/>
              <a:t>BFSIDs can be selected by MB-SMF, NEF, or AF(assuming that the AF has related knowledge via business agreements)</a:t>
            </a:r>
          </a:p>
          <a:p>
            <a:pPr lvl="2"/>
            <a:r>
              <a:rPr lang="en-US" sz="1200" dirty="0"/>
              <a:t>One BFSID can be assigned to several TMGIs</a:t>
            </a:r>
          </a:p>
          <a:p>
            <a:pPr lvl="2"/>
            <a:r>
              <a:rPr lang="en-US" sz="1200" dirty="0"/>
              <a:t>One TMGI can be assigned to several BFSIDs</a:t>
            </a:r>
          </a:p>
          <a:p>
            <a:pPr marL="914400" lvl="2" indent="0">
              <a:buNone/>
            </a:pPr>
            <a:r>
              <a:rPr lang="en-US" sz="1200" dirty="0"/>
              <a:t>=&gt; Depending on operator policy,  BFSIDs could be used similar to 4G SIDs, or simply to group TMGIs, and also allow for several frequencies for different broadcast services</a:t>
            </a:r>
          </a:p>
          <a:p>
            <a:pPr lvl="1"/>
            <a:r>
              <a:rPr lang="en-US" sz="1400" dirty="0"/>
              <a:t>The BFSIDs are communicated in the service announcement towards the UE</a:t>
            </a:r>
          </a:p>
          <a:p>
            <a:pPr lvl="1"/>
            <a:r>
              <a:rPr lang="en-US" sz="1400" dirty="0"/>
              <a:t>BFSIDs are signaled towards the RAN at broadcast session establishment</a:t>
            </a:r>
          </a:p>
          <a:p>
            <a:pPr lvl="2"/>
            <a:r>
              <a:rPr lang="en-US" sz="1200" dirty="0"/>
              <a:t>The RAN selects a BFSID out of the assigned ones and uses it in the SIB</a:t>
            </a:r>
          </a:p>
          <a:p>
            <a:pPr lvl="2"/>
            <a:r>
              <a:rPr lang="en-US" sz="1200" dirty="0"/>
              <a:t>This allows to guide frequency selection dependent on the service</a:t>
            </a:r>
          </a:p>
          <a:p>
            <a:pPr marL="457200" indent="-457200">
              <a:buFont typeface="+mj-lt"/>
              <a:buAutoNum type="arabicPeriod"/>
            </a:pPr>
            <a:r>
              <a:rPr lang="en-US" sz="1600" dirty="0"/>
              <a:t>For discussion, to enable a more accurate representation of available services in a cell for frequency selection:</a:t>
            </a:r>
          </a:p>
          <a:p>
            <a:pPr lvl="1"/>
            <a:r>
              <a:rPr lang="en-US" sz="1400" dirty="0"/>
              <a:t>Optional to assign a BFSID to a TMGI</a:t>
            </a:r>
          </a:p>
          <a:p>
            <a:pPr lvl="1"/>
            <a:r>
              <a:rPr lang="en-US" sz="1400" dirty="0"/>
              <a:t>If no BFSID is provided in service announcement and session establishment, the TMGI is used in SIBs</a:t>
            </a:r>
          </a:p>
        </p:txBody>
      </p:sp>
      <p:sp>
        <p:nvSpPr>
          <p:cNvPr id="3" name="Title 2">
            <a:extLst>
              <a:ext uri="{FF2B5EF4-FFF2-40B4-BE49-F238E27FC236}">
                <a16:creationId xmlns:a16="http://schemas.microsoft.com/office/drawing/2014/main" id="{B398327A-4365-40C2-A58A-A3FFB54F9093}"/>
              </a:ext>
            </a:extLst>
          </p:cNvPr>
          <p:cNvSpPr>
            <a:spLocks noGrp="1"/>
          </p:cNvSpPr>
          <p:nvPr>
            <p:ph type="title"/>
          </p:nvPr>
        </p:nvSpPr>
        <p:spPr/>
        <p:txBody>
          <a:bodyPr/>
          <a:lstStyle/>
          <a:p>
            <a:r>
              <a:rPr lang="en-GB" altLang="en-US" sz="4400" dirty="0"/>
              <a:t>New identifier for broadcast in SIBs</a:t>
            </a:r>
            <a:endParaRPr lang="en-US" dirty="0"/>
          </a:p>
        </p:txBody>
      </p:sp>
    </p:spTree>
    <p:extLst>
      <p:ext uri="{BB962C8B-B14F-4D97-AF65-F5344CB8AC3E}">
        <p14:creationId xmlns:p14="http://schemas.microsoft.com/office/powerpoint/2010/main" val="1049596013"/>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5601</TotalTime>
  <Words>876</Words>
  <Application>Microsoft Office PowerPoint</Application>
  <PresentationFormat>Widescreen</PresentationFormat>
  <Paragraphs>44</Paragraphs>
  <Slides>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vt:i4>
      </vt:variant>
    </vt:vector>
  </HeadingPairs>
  <TitlesOfParts>
    <vt:vector size="11" baseType="lpstr">
      <vt:lpstr>DengXian</vt:lpstr>
      <vt:lpstr>Arial</vt:lpstr>
      <vt:lpstr>Arial </vt:lpstr>
      <vt:lpstr>Calibri</vt:lpstr>
      <vt:lpstr>Calibri Light</vt:lpstr>
      <vt:lpstr>Times New Roman</vt:lpstr>
      <vt:lpstr>Office Theme</vt:lpstr>
      <vt:lpstr>New identifier for broadcast in SIBs</vt:lpstr>
      <vt:lpstr>New identifier for broadcast in SIBs</vt:lpstr>
      <vt:lpstr>New identifier for broadcast in SIBs</vt:lpstr>
      <vt:lpstr>New identifier for broadcast in SIBs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Nokia R00 SA2#148e</cp:lastModifiedBy>
  <cp:revision>610</cp:revision>
  <dcterms:created xsi:type="dcterms:W3CDTF">2010-02-05T13:52:04Z</dcterms:created>
  <dcterms:modified xsi:type="dcterms:W3CDTF">2021-11-08T19:52:56Z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