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5"/>
  </p:notesMasterIdLst>
  <p:sldIdLst>
    <p:sldId id="256" r:id="rId2"/>
    <p:sldId id="459" r:id="rId3"/>
    <p:sldId id="457" r:id="rId4"/>
    <p:sldId id="643" r:id="rId5"/>
    <p:sldId id="659" r:id="rId6"/>
    <p:sldId id="657" r:id="rId7"/>
    <p:sldId id="441" r:id="rId8"/>
    <p:sldId id="658" r:id="rId9"/>
    <p:sldId id="270" r:id="rId10"/>
    <p:sldId id="451" r:id="rId11"/>
    <p:sldId id="427" r:id="rId12"/>
    <p:sldId id="458" r:id="rId13"/>
    <p:sldId id="45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80233" autoAdjust="0"/>
  </p:normalViewPr>
  <p:slideViewPr>
    <p:cSldViewPr snapToGrid="0">
      <p:cViewPr varScale="1">
        <p:scale>
          <a:sx n="95" d="100"/>
          <a:sy n="95" d="100"/>
        </p:scale>
        <p:origin x="54" y="5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5491E-9763-4BC5-B94A-9EF33CFF25C0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3065E-ED3E-403E-AF32-F8855C72DA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88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82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04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15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注：可扩展到多</a:t>
            </a:r>
            <a:r>
              <a:rPr lang="en-US" altLang="zh-CN" dirty="0"/>
              <a:t>UE</a:t>
            </a:r>
            <a:r>
              <a:rPr lang="zh-CN" altLang="en-US" dirty="0"/>
              <a:t>多基站</a:t>
            </a:r>
          </a:p>
          <a:p>
            <a:pPr>
              <a:lnSpc>
                <a:spcPts val="2300"/>
              </a:lnSpc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9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上报周期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耗电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NRPPa</a:t>
            </a:r>
            <a:r>
              <a:rPr lang="en-US" altLang="zh-CN" dirty="0"/>
              <a:t> CN</a:t>
            </a:r>
            <a:r>
              <a:rPr lang="zh-CN" altLang="en-US" dirty="0"/>
              <a:t>下任务给</a:t>
            </a:r>
            <a:r>
              <a:rPr lang="en-US" altLang="zh-CN" dirty="0"/>
              <a:t>RAN</a:t>
            </a:r>
            <a:r>
              <a:rPr lang="zh-CN" altLang="en-US" dirty="0"/>
              <a:t>，可能需要</a:t>
            </a:r>
            <a:r>
              <a:rPr lang="en-US" altLang="zh-CN" dirty="0"/>
              <a:t>UE</a:t>
            </a:r>
            <a:r>
              <a:rPr lang="zh-CN" altLang="en-US" dirty="0"/>
              <a:t>辅助。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LPP CN</a:t>
            </a:r>
            <a:r>
              <a:rPr lang="zh-CN" altLang="en-US" dirty="0"/>
              <a:t>下任务给</a:t>
            </a:r>
            <a:r>
              <a:rPr lang="en-US" altLang="zh-CN" dirty="0"/>
              <a:t>UE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21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3CD3F-7D2F-4725-8DCE-B9FE87A78E6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92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3CD3F-7D2F-4725-8DCE-B9FE87A78E6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117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76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47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26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9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09444" y="1600205"/>
            <a:ext cx="1097311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444" y="274638"/>
            <a:ext cx="1097311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2474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.vsdx"/><Relationship Id="rId13" Type="http://schemas.openxmlformats.org/officeDocument/2006/relationships/image" Target="../media/image18.e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emf"/><Relationship Id="rId12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.vsdx"/><Relationship Id="rId11" Type="http://schemas.openxmlformats.org/officeDocument/2006/relationships/image" Target="../media/image17.e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Visio_Drawing2.vsdx"/><Relationship Id="rId4" Type="http://schemas.openxmlformats.org/officeDocument/2006/relationships/image" Target="../media/image3.png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80502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685925" y="4429337"/>
            <a:ext cx="876692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 err="1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Uu</a:t>
            </a: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based Sensing</a:t>
            </a:r>
          </a:p>
          <a:p>
            <a:pPr marL="0" indent="0" algn="ctr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vivo </a:t>
            </a:r>
          </a:p>
          <a:p>
            <a:pPr marL="0" indent="0" algn="ctr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2021-11-15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Sensing Contents and Scenarios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36661BF-9E39-40A5-A3FA-C42A9123D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98217"/>
              </p:ext>
            </p:extLst>
          </p:nvPr>
        </p:nvGraphicFramePr>
        <p:xfrm>
          <a:off x="339368" y="2087503"/>
          <a:ext cx="11439224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92">
                  <a:extLst>
                    <a:ext uri="{9D8B030D-6E8A-4147-A177-3AD203B41FA5}">
                      <a16:colId xmlns:a16="http://schemas.microsoft.com/office/drawing/2014/main" val="1943242622"/>
                    </a:ext>
                  </a:extLst>
                </a:gridCol>
                <a:gridCol w="4522564">
                  <a:extLst>
                    <a:ext uri="{9D8B030D-6E8A-4147-A177-3AD203B41FA5}">
                      <a16:colId xmlns:a16="http://schemas.microsoft.com/office/drawing/2014/main" val="710500909"/>
                    </a:ext>
                  </a:extLst>
                </a:gridCol>
                <a:gridCol w="5264668">
                  <a:extLst>
                    <a:ext uri="{9D8B030D-6E8A-4147-A177-3AD203B41FA5}">
                      <a16:colId xmlns:a16="http://schemas.microsoft.com/office/drawing/2014/main" val="743831912"/>
                    </a:ext>
                  </a:extLst>
                </a:gridCol>
              </a:tblGrid>
              <a:tr h="611702">
                <a:tc>
                  <a:txBody>
                    <a:bodyPr/>
                    <a:lstStyle/>
                    <a:p>
                      <a:r>
                        <a:rPr lang="en-US" altLang="zh-CN" dirty="0"/>
                        <a:t>Category of comm.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contents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Potential scenarios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972035"/>
                  </a:ext>
                </a:extLst>
              </a:tr>
              <a:tr h="345709">
                <a:tc rowSpan="4">
                  <a:txBody>
                    <a:bodyPr/>
                    <a:lstStyle/>
                    <a:p>
                      <a:r>
                        <a:rPr lang="en-US" altLang="zh-CN" dirty="0"/>
                        <a:t>Macro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weather, air quality,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Meteorology, agriculture, life services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801810"/>
                  </a:ext>
                </a:extLst>
              </a:tr>
              <a:tr h="38202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Target tracking, ranging, speed measurement, shape measurement,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Application scenarios of radar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314849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Statistics of the traffic flow  at the intersection, personnel flow (including intrusion detection)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Intelligent transportation, business services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723637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 (including reflector detecting)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Intelligent driving and navigation (car/UAV), smart city (3D map), network planning and optimization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52242"/>
                  </a:ext>
                </a:extLst>
              </a:tr>
              <a:tr h="345709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Short distance refined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Health care, medical care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997882"/>
                  </a:ext>
                </a:extLst>
              </a:tr>
              <a:tr h="34570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Imaging, material detection,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Security check, industry, etc.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38062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C696409-0745-4B42-87BD-4EF80D5655DD}"/>
              </a:ext>
            </a:extLst>
          </p:cNvPr>
          <p:cNvSpPr txBox="1"/>
          <p:nvPr/>
        </p:nvSpPr>
        <p:spPr>
          <a:xfrm>
            <a:off x="703868" y="1013111"/>
            <a:ext cx="10784263" cy="101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wireless communication, electromagnetic waves propagation transmits signals and carries environmental information at the same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The integration of communication and sensing is one of the most effective means to build a digital twin world</a:t>
            </a:r>
          </a:p>
        </p:txBody>
      </p:sp>
    </p:spTree>
    <p:extLst>
      <p:ext uri="{BB962C8B-B14F-4D97-AF65-F5344CB8AC3E}">
        <p14:creationId xmlns:p14="http://schemas.microsoft.com/office/powerpoint/2010/main" val="1577851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45" y="27560"/>
            <a:ext cx="103219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Potential Architecture enhancement(s) for Supporting Network based Sensing</a:t>
            </a:r>
            <a:endParaRPr kumimoji="1" lang="zh-CN" altLang="en-US" sz="3200" strike="sngStrike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D8D971-C6EC-4D3C-8F13-E31B3F42DB3F}"/>
              </a:ext>
            </a:extLst>
          </p:cNvPr>
          <p:cNvSpPr/>
          <p:nvPr/>
        </p:nvSpPr>
        <p:spPr>
          <a:xfrm>
            <a:off x="419818" y="1258259"/>
            <a:ext cx="11375924" cy="1711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lnSpc>
                <a:spcPct val="150000"/>
              </a:lnSpc>
            </a:pPr>
            <a:r>
              <a:rPr lang="en-US" altLang="zh-CN" dirty="0"/>
              <a:t>1)</a:t>
            </a:r>
            <a:r>
              <a:rPr lang="zh-CN" altLang="en-US" dirty="0"/>
              <a:t> </a:t>
            </a:r>
            <a:r>
              <a:rPr lang="en-US" altLang="zh-CN" dirty="0"/>
              <a:t>Investigate architecture enhancement for sensing by introducing a new Sensing Function and corresponding procedure(s) for sensing control and sensing data report – 3GPP SA2 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2)</a:t>
            </a:r>
            <a:r>
              <a:rPr lang="zh-CN" altLang="en-US" dirty="0"/>
              <a:t> </a:t>
            </a:r>
            <a:r>
              <a:rPr lang="en-US" altLang="zh-CN" dirty="0"/>
              <a:t>Investigate how to handle user privacy </a:t>
            </a:r>
            <a:r>
              <a:rPr lang="zh-CN" altLang="en-US" dirty="0"/>
              <a:t> </a:t>
            </a:r>
            <a:r>
              <a:rPr lang="en-US" altLang="zh-CN" dirty="0"/>
              <a:t>(SA2+SA3)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3) Sensing based charging (SA2+SA5-Charging)</a:t>
            </a:r>
          </a:p>
        </p:txBody>
      </p:sp>
      <p:graphicFrame>
        <p:nvGraphicFramePr>
          <p:cNvPr id="100" name="对象 99">
            <a:extLst>
              <a:ext uri="{FF2B5EF4-FFF2-40B4-BE49-F238E27FC236}">
                <a16:creationId xmlns:a16="http://schemas.microsoft.com/office/drawing/2014/main" id="{A730B25D-2DE9-4D9E-A969-26896F47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578854"/>
              </p:ext>
            </p:extLst>
          </p:nvPr>
        </p:nvGraphicFramePr>
        <p:xfrm>
          <a:off x="445879" y="3725270"/>
          <a:ext cx="2627312" cy="190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5" name="Visio" r:id="rId6" imgW="3362178" imgH="2152616" progId="Visio.Drawing.15">
                  <p:embed/>
                </p:oleObj>
              </mc:Choice>
              <mc:Fallback>
                <p:oleObj name="Visio" r:id="rId6" imgW="3362178" imgH="2152616" progId="Visio.Drawing.15">
                  <p:embed/>
                  <p:pic>
                    <p:nvPicPr>
                      <p:cNvPr id="100" name="对象 99">
                        <a:extLst>
                          <a:ext uri="{FF2B5EF4-FFF2-40B4-BE49-F238E27FC236}">
                            <a16:creationId xmlns:a16="http://schemas.microsoft.com/office/drawing/2014/main" id="{A730B25D-2DE9-4D9E-A969-26896F4709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879" y="3725270"/>
                        <a:ext cx="2627312" cy="190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对象 100">
            <a:extLst>
              <a:ext uri="{FF2B5EF4-FFF2-40B4-BE49-F238E27FC236}">
                <a16:creationId xmlns:a16="http://schemas.microsoft.com/office/drawing/2014/main" id="{FE6C7932-25FD-42C2-9528-754BE05E22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600104"/>
              </p:ext>
            </p:extLst>
          </p:nvPr>
        </p:nvGraphicFramePr>
        <p:xfrm>
          <a:off x="6483341" y="3790766"/>
          <a:ext cx="2456473" cy="1805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Visio" r:id="rId8" imgW="3124251" imgH="2152616" progId="Visio.Drawing.15">
                  <p:embed/>
                </p:oleObj>
              </mc:Choice>
              <mc:Fallback>
                <p:oleObj name="Visio" r:id="rId8" imgW="3124251" imgH="2152616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341" y="3790766"/>
                        <a:ext cx="2456473" cy="18054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文本框 101">
            <a:extLst>
              <a:ext uri="{FF2B5EF4-FFF2-40B4-BE49-F238E27FC236}">
                <a16:creationId xmlns:a16="http://schemas.microsoft.com/office/drawing/2014/main" id="{9B5474B7-9240-45E2-860E-22F6D979310D}"/>
              </a:ext>
            </a:extLst>
          </p:cNvPr>
          <p:cNvSpPr txBox="1"/>
          <p:nvPr/>
        </p:nvSpPr>
        <p:spPr>
          <a:xfrm>
            <a:off x="340061" y="5839450"/>
            <a:ext cx="2451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r>
              <a:rPr lang="en-US" altLang="zh-CN" dirty="0"/>
              <a:t>Fig1a. Architecture for Sensing Control (per UE)</a:t>
            </a:r>
            <a:endParaRPr lang="en-US" dirty="0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E99ACB2-C00A-486A-9730-4A60739CF12F}"/>
              </a:ext>
            </a:extLst>
          </p:cNvPr>
          <p:cNvSpPr txBox="1"/>
          <p:nvPr/>
        </p:nvSpPr>
        <p:spPr>
          <a:xfrm>
            <a:off x="6577578" y="5870228"/>
            <a:ext cx="2969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Fig2a. Architecture for Sensing Data Report (per UE)</a:t>
            </a:r>
          </a:p>
        </p:txBody>
      </p:sp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91061073-EEB4-4F57-B882-629BEDC0F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084366"/>
              </p:ext>
            </p:extLst>
          </p:nvPr>
        </p:nvGraphicFramePr>
        <p:xfrm>
          <a:off x="9547106" y="3757695"/>
          <a:ext cx="2248636" cy="1838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Visio" r:id="rId10" imgW="2286000" imgH="2152616" progId="Visio.Drawing.15">
                  <p:embed/>
                </p:oleObj>
              </mc:Choice>
              <mc:Fallback>
                <p:oleObj name="Visio" r:id="rId10" imgW="2286000" imgH="2152616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7106" y="3757695"/>
                        <a:ext cx="2248636" cy="18385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022E3A61-5690-4E84-A20C-71228660F293}"/>
              </a:ext>
            </a:extLst>
          </p:cNvPr>
          <p:cNvSpPr txBox="1"/>
          <p:nvPr/>
        </p:nvSpPr>
        <p:spPr>
          <a:xfrm>
            <a:off x="9586944" y="5839450"/>
            <a:ext cx="271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Fig2b. Architecture for Sensing Data Report (per area)</a:t>
            </a:r>
          </a:p>
        </p:txBody>
      </p:sp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id="{52DEC190-417A-47AB-804F-0E8EC9335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966691"/>
              </p:ext>
            </p:extLst>
          </p:nvPr>
        </p:nvGraphicFramePr>
        <p:xfrm>
          <a:off x="3471172" y="3701941"/>
          <a:ext cx="2284164" cy="1907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Visio" r:id="rId12" imgW="2619343" imgH="2152616" progId="Visio.Drawing.15">
                  <p:embed/>
                </p:oleObj>
              </mc:Choice>
              <mc:Fallback>
                <p:oleObj name="Visio" r:id="rId12" imgW="2619343" imgH="2152616" progId="Visio.Drawing.15">
                  <p:embed/>
                  <p:pic>
                    <p:nvPicPr>
                      <p:cNvPr id="100" name="对象 99">
                        <a:extLst>
                          <a:ext uri="{FF2B5EF4-FFF2-40B4-BE49-F238E27FC236}">
                            <a16:creationId xmlns:a16="http://schemas.microsoft.com/office/drawing/2014/main" id="{A730B25D-2DE9-4D9E-A969-26896F4709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172" y="3701941"/>
                        <a:ext cx="2284164" cy="19075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93CB151-BB22-43BD-90EC-EAB2274135FC}"/>
              </a:ext>
            </a:extLst>
          </p:cNvPr>
          <p:cNvCxnSpPr>
            <a:cxnSpLocks/>
          </p:cNvCxnSpPr>
          <p:nvPr/>
        </p:nvCxnSpPr>
        <p:spPr>
          <a:xfrm>
            <a:off x="6219645" y="3538881"/>
            <a:ext cx="0" cy="2885345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2D01246-50B9-40CB-9505-96F3DB0FE344}"/>
              </a:ext>
            </a:extLst>
          </p:cNvPr>
          <p:cNvSpPr txBox="1"/>
          <p:nvPr/>
        </p:nvSpPr>
        <p:spPr>
          <a:xfrm>
            <a:off x="3488081" y="5870228"/>
            <a:ext cx="2451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r>
              <a:rPr lang="en-US" altLang="zh-CN" dirty="0"/>
              <a:t>Fig1b. Architecture for Sensing Control (per area)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618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143C85-F806-42EA-8D9F-2B4273960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915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96355A9-FBB2-48A3-ACF4-5E78F1AD6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7993A60F-8B84-4C80-B9EC-B0DDFC9BE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172647"/>
              </p:ext>
            </p:extLst>
          </p:nvPr>
        </p:nvGraphicFramePr>
        <p:xfrm>
          <a:off x="120587" y="1013519"/>
          <a:ext cx="6144889" cy="5703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Visio" r:id="rId3" imgW="7800975" imgH="7258050" progId="Visio.Drawing.11">
                  <p:embed/>
                </p:oleObj>
              </mc:Choice>
              <mc:Fallback>
                <p:oleObj name="Visio" r:id="rId3" imgW="7800975" imgH="725805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587" y="1013519"/>
                        <a:ext cx="6144889" cy="5703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1D39ABE3-E6A4-4161-ACE2-D510A6AE5514}"/>
              </a:ext>
            </a:extLst>
          </p:cNvPr>
          <p:cNvSpPr/>
          <p:nvPr/>
        </p:nvSpPr>
        <p:spPr>
          <a:xfrm>
            <a:off x="6361108" y="1550504"/>
            <a:ext cx="5694284" cy="4942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531C7B-442E-41E3-A129-52B9F9638040}"/>
              </a:ext>
            </a:extLst>
          </p:cNvPr>
          <p:cNvSpPr/>
          <p:nvPr/>
        </p:nvSpPr>
        <p:spPr>
          <a:xfrm>
            <a:off x="6477864" y="1714624"/>
            <a:ext cx="5460771" cy="446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1400" dirty="0">
                <a:latin typeface="Arial" panose="020B0604020202020204" pitchFamily="34" charset="0"/>
                <a:ea typeface="vivo type CN简 Bold" panose="02000800000000000000" pitchFamily="50" charset="-122"/>
                <a:cs typeface="Arial" panose="020B0604020202020204" pitchFamily="34" charset="0"/>
              </a:rPr>
              <a:t>1.   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AMF receives the Sensing Service Request from AF (via NEF optionally), which may include the target Area/UE ID, the required QoS.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2.    The AMF selects an Sensing Function based on the factors may including the required QoS, Sensing Function capabilities and its load.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3.    The AMF sends the Sensing Service Request to the Sensing Function 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4.    The Sensing Function selects the RAN-Node and/or UE based on the target Area/UE and decides the sensing method to be used.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5.    The Sensing Function performs sensing procedures with RAN-node to collect sensing data to obtain the sensing result.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6. Sensing measurement based on UE existing measurements or RAN existing/new measurements.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7. Sensing measurement report to SF.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8-10.The Sensing Function returns the Sensing Service Response towards the AMF and AMF returns it to the source of request.</a:t>
            </a:r>
            <a:endParaRPr kumimoji="1" lang="en-US" altLang="zh-CN" sz="1200" dirty="0">
              <a:latin typeface="Arial" panose="020B0604020202020204" pitchFamily="34" charset="0"/>
              <a:ea typeface="vivo type CN简 Bold" panose="02000800000000000000" pitchFamily="50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D1E6349-78A3-4157-BE00-17510B6B6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61"/>
            <a:ext cx="12192000" cy="97935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630258E-92D9-4350-97C9-22462357AD7B}"/>
              </a:ext>
            </a:extLst>
          </p:cNvPr>
          <p:cNvSpPr txBox="1"/>
          <p:nvPr/>
        </p:nvSpPr>
        <p:spPr>
          <a:xfrm>
            <a:off x="324626" y="100650"/>
            <a:ext cx="961332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Overall procedures(per UE or Per Area)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2091553-B1CA-491D-A52F-507DB09BE3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89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35" y="88825"/>
            <a:ext cx="1061640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Summary: </a:t>
            </a:r>
            <a:r>
              <a:rPr kumimoji="1" lang="en-US" altLang="zh-CN" sz="28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Evolution routes of network based sensing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419" y="991619"/>
            <a:ext cx="106971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kern="0" dirty="0">
                <a:ea typeface="vivo type CN简 Bold" panose="02000800000000000000"/>
                <a:cs typeface="Times New Roman" panose="02020603050405020304" pitchFamily="18" charset="0"/>
              </a:rPr>
              <a:t>Based on the impact of sensing on standards, there are four potential evolution phases of communication and sensing integration.</a:t>
            </a:r>
            <a:endParaRPr lang="zh-CN" altLang="en-US" sz="2000" b="1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DA7571F-6E80-40D1-B8CD-750BA063E2A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3639" y="2590660"/>
          <a:ext cx="1115770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648">
                  <a:extLst>
                    <a:ext uri="{9D8B030D-6E8A-4147-A177-3AD203B41FA5}">
                      <a16:colId xmlns:a16="http://schemas.microsoft.com/office/drawing/2014/main" val="1558406592"/>
                    </a:ext>
                  </a:extLst>
                </a:gridCol>
                <a:gridCol w="2132470">
                  <a:extLst>
                    <a:ext uri="{9D8B030D-6E8A-4147-A177-3AD203B41FA5}">
                      <a16:colId xmlns:a16="http://schemas.microsoft.com/office/drawing/2014/main" val="307158765"/>
                    </a:ext>
                  </a:extLst>
                </a:gridCol>
                <a:gridCol w="2146232">
                  <a:extLst>
                    <a:ext uri="{9D8B030D-6E8A-4147-A177-3AD203B41FA5}">
                      <a16:colId xmlns:a16="http://schemas.microsoft.com/office/drawing/2014/main" val="1000924474"/>
                    </a:ext>
                  </a:extLst>
                </a:gridCol>
                <a:gridCol w="2406769">
                  <a:extLst>
                    <a:ext uri="{9D8B030D-6E8A-4147-A177-3AD203B41FA5}">
                      <a16:colId xmlns:a16="http://schemas.microsoft.com/office/drawing/2014/main" val="793275774"/>
                    </a:ext>
                  </a:extLst>
                </a:gridCol>
                <a:gridCol w="2455589">
                  <a:extLst>
                    <a:ext uri="{9D8B030D-6E8A-4147-A177-3AD203B41FA5}">
                      <a16:colId xmlns:a16="http://schemas.microsoft.com/office/drawing/2014/main" val="119871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1 (R18)</a:t>
                      </a:r>
                      <a:r>
                        <a:rPr lang="en-US" altLang="zh-CN" sz="20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20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2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(see </a:t>
                      </a:r>
                      <a:r>
                        <a:rPr lang="en-US" altLang="zh-CN" sz="1600" b="1" kern="1200" baseline="30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Note 2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3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4 (6G)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644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Signal (e.g. waveform, RS)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Existing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Existing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Joint design of communication and sensing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80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 err="1"/>
                        <a:t>Uu</a:t>
                      </a:r>
                      <a:r>
                        <a:rPr lang="en-US" altLang="zh-CN" sz="1600" b="1" dirty="0"/>
                        <a:t>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Existing measurements</a:t>
                      </a:r>
                      <a:r>
                        <a:rPr lang="en-US" altLang="zh-CN" sz="1600" b="1" dirty="0"/>
                        <a:t> 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(see </a:t>
                      </a:r>
                      <a:r>
                        <a:rPr lang="en-US" altLang="zh-CN" sz="1600" b="1" kern="1200" baseline="300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Note 1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169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Network</a:t>
                      </a:r>
                      <a:r>
                        <a:rPr lang="zh-CN" altLang="en-US" sz="1600" b="1" dirty="0"/>
                        <a:t> </a:t>
                      </a:r>
                      <a:r>
                        <a:rPr lang="en-US" altLang="zh-CN" sz="1600" b="1" dirty="0"/>
                        <a:t>architecture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Function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Function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+ Sensing Function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/>
                        <a:t>or new architecture supporting sensing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new architecture supporting sensing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93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Impact on UE </a:t>
                      </a:r>
                    </a:p>
                    <a:p>
                      <a:r>
                        <a:rPr lang="en-US" altLang="zh-CN" sz="1600" b="1" dirty="0">
                          <a:solidFill>
                            <a:srgbClr val="FF0000"/>
                          </a:solidFill>
                        </a:rPr>
                        <a:t>(RAN layer)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No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Yes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8671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9BB5246-0D9A-4B0B-9576-F97DDB3BB9D1}"/>
              </a:ext>
            </a:extLst>
          </p:cNvPr>
          <p:cNvSpPr txBox="1"/>
          <p:nvPr/>
        </p:nvSpPr>
        <p:spPr>
          <a:xfrm>
            <a:off x="2583712" y="1694956"/>
            <a:ext cx="6589471" cy="3847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900" b="1" dirty="0">
                <a:solidFill>
                  <a:schemeClr val="tx1"/>
                </a:solidFill>
              </a:rPr>
              <a:t>5G Advanced (R18</a:t>
            </a:r>
            <a:r>
              <a:rPr lang="zh-CN" altLang="en-US" sz="1900" b="1" dirty="0">
                <a:solidFill>
                  <a:schemeClr val="tx1"/>
                </a:solidFill>
              </a:rPr>
              <a:t>，</a:t>
            </a:r>
            <a:r>
              <a:rPr lang="en-US" altLang="zh-CN" sz="1900" b="1" dirty="0">
                <a:solidFill>
                  <a:schemeClr val="tx1"/>
                </a:solidFill>
              </a:rPr>
              <a:t>R19…)</a:t>
            </a:r>
            <a:endParaRPr lang="zh-CN" altLang="en-US" sz="1900" b="1" dirty="0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CD9216-C7E9-4C0F-90C2-BBE070A70CC9}"/>
              </a:ext>
            </a:extLst>
          </p:cNvPr>
          <p:cNvSpPr txBox="1"/>
          <p:nvPr/>
        </p:nvSpPr>
        <p:spPr>
          <a:xfrm>
            <a:off x="7198469" y="2144635"/>
            <a:ext cx="4442570" cy="38472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900" b="1" dirty="0">
                <a:solidFill>
                  <a:schemeClr val="tx1"/>
                </a:solidFill>
              </a:rPr>
              <a:t>6G</a:t>
            </a:r>
            <a:endParaRPr lang="zh-CN" altLang="en-US" sz="1900" b="1" dirty="0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CB2852-EF56-49CA-9581-364B769AE78A}"/>
              </a:ext>
            </a:extLst>
          </p:cNvPr>
          <p:cNvSpPr txBox="1"/>
          <p:nvPr/>
        </p:nvSpPr>
        <p:spPr>
          <a:xfrm>
            <a:off x="493639" y="5797517"/>
            <a:ext cx="106164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rgbClr val="FF0000"/>
                </a:solidFill>
              </a:rPr>
              <a:t>Note1</a:t>
            </a:r>
            <a:r>
              <a:rPr lang="zh-CN" altLang="en-US" sz="1600" i="1" dirty="0"/>
              <a:t>：</a:t>
            </a:r>
            <a:r>
              <a:rPr lang="en-US" altLang="zh-CN" sz="1600" i="1" dirty="0"/>
              <a:t>except the existing measurement(s) between UE and NG-RAN in R18, new sensing measurement(s) implemented by NG-RAN (outside of the 3GPP standard) could also be used for network based Sensing in R18.</a:t>
            </a:r>
          </a:p>
          <a:p>
            <a:r>
              <a:rPr lang="en-US" altLang="zh-CN" sz="1600" i="1" dirty="0">
                <a:solidFill>
                  <a:srgbClr val="C00000"/>
                </a:solidFill>
              </a:rPr>
              <a:t>Note2</a:t>
            </a:r>
            <a:r>
              <a:rPr lang="zh-CN" altLang="en-US" sz="1600" i="1" dirty="0"/>
              <a:t>：</a:t>
            </a:r>
            <a:r>
              <a:rPr lang="en-US" altLang="zh-CN" sz="1600" i="1" dirty="0"/>
              <a:t>If new sensing measurement(s) in Phase 2 are acceptable, Phase 2 can be combined into Phase 1.</a:t>
            </a:r>
          </a:p>
        </p:txBody>
      </p:sp>
    </p:spTree>
    <p:extLst>
      <p:ext uri="{BB962C8B-B14F-4D97-AF65-F5344CB8AC3E}">
        <p14:creationId xmlns:p14="http://schemas.microsoft.com/office/powerpoint/2010/main" val="98668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B62FB27-5DFD-4198-96BD-1BD2AE808C54}"/>
              </a:ext>
            </a:extLst>
          </p:cNvPr>
          <p:cNvSpPr/>
          <p:nvPr/>
        </p:nvSpPr>
        <p:spPr>
          <a:xfrm>
            <a:off x="7871733" y="1087230"/>
            <a:ext cx="2211835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Sensing mode</a:t>
            </a:r>
            <a:endParaRPr lang="zh-CN" altLang="en-US" sz="2000" b="1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BFBE280-2B2D-44CF-8323-3CAF83C0DF2D}"/>
              </a:ext>
            </a:extLst>
          </p:cNvPr>
          <p:cNvSpPr/>
          <p:nvPr/>
        </p:nvSpPr>
        <p:spPr>
          <a:xfrm>
            <a:off x="7924064" y="4921294"/>
            <a:ext cx="4058090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End-to end Arch. supporting sensing</a:t>
            </a:r>
            <a:endParaRPr lang="zh-CN" altLang="en-US" sz="2000" b="1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CB631E3-9A79-463D-AE41-CEA0B34AACB9}"/>
              </a:ext>
            </a:extLst>
          </p:cNvPr>
          <p:cNvSpPr/>
          <p:nvPr/>
        </p:nvSpPr>
        <p:spPr>
          <a:xfrm>
            <a:off x="7924064" y="5261277"/>
            <a:ext cx="42572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Sensing function: management, control and computing,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Procedure(s):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sz="1400" dirty="0"/>
              <a:t>Sensing Control procedure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sz="1400" dirty="0"/>
              <a:t>Sensing Data report procedure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023C5-F829-4351-8B0B-8EF93841726D}"/>
              </a:ext>
            </a:extLst>
          </p:cNvPr>
          <p:cNvSpPr txBox="1"/>
          <p:nvPr/>
        </p:nvSpPr>
        <p:spPr>
          <a:xfrm>
            <a:off x="10646" y="4887025"/>
            <a:ext cx="7768535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Prioritize </a:t>
            </a:r>
            <a:r>
              <a:rPr lang="en-US" altLang="zh-CN" b="1" dirty="0" err="1">
                <a:solidFill>
                  <a:schemeClr val="bg1"/>
                </a:solidFill>
              </a:rPr>
              <a:t>Uu</a:t>
            </a:r>
            <a:r>
              <a:rPr lang="en-US" altLang="zh-CN" b="1" dirty="0">
                <a:solidFill>
                  <a:schemeClr val="bg1"/>
                </a:solidFill>
              </a:rPr>
              <a:t> interface based sensing for Network Based Sensing </a:t>
            </a:r>
            <a:r>
              <a:rPr lang="zh-CN" altLang="en-US" b="1" dirty="0">
                <a:solidFill>
                  <a:schemeClr val="bg1"/>
                </a:solidFill>
              </a:rPr>
              <a:t>：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Existing UL reference signals for measurements executed by BS (</a:t>
            </a:r>
            <a:r>
              <a:rPr lang="en-US" altLang="zh-CN" b="1" dirty="0" err="1">
                <a:solidFill>
                  <a:srgbClr val="FF0000"/>
                </a:solidFill>
                <a:highlight>
                  <a:srgbClr val="FFFF00"/>
                </a:highlight>
              </a:rPr>
              <a:t>Uu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)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chemeClr val="bg1"/>
                </a:solidFill>
              </a:rPr>
              <a:t>Existing or new measurements between BSs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chemeClr val="bg1"/>
                </a:solidFill>
              </a:rPr>
              <a:t>Existing or new measurements based on BS echo</a:t>
            </a:r>
          </a:p>
          <a:p>
            <a:pPr marL="457200" indent="-457200">
              <a:buAutoNum type="arabicPeriod"/>
            </a:pP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Existing DL reference signals for measurements executed by UE (</a:t>
            </a:r>
            <a:r>
              <a:rPr lang="en-US" altLang="zh-CN" b="1" dirty="0" err="1">
                <a:solidFill>
                  <a:srgbClr val="FF0000"/>
                </a:solidFill>
                <a:highlight>
                  <a:srgbClr val="FFFF00"/>
                </a:highlight>
              </a:rPr>
              <a:t>Uu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)</a:t>
            </a:r>
            <a:endParaRPr lang="zh-CN" altLang="en-US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30C81-6E2F-4029-98B1-987F58107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24234"/>
              </p:ext>
            </p:extLst>
          </p:nvPr>
        </p:nvGraphicFramePr>
        <p:xfrm>
          <a:off x="7868873" y="1515918"/>
          <a:ext cx="4126748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457">
                  <a:extLst>
                    <a:ext uri="{9D8B030D-6E8A-4147-A177-3AD203B41FA5}">
                      <a16:colId xmlns:a16="http://schemas.microsoft.com/office/drawing/2014/main" val="2123856154"/>
                    </a:ext>
                  </a:extLst>
                </a:gridCol>
                <a:gridCol w="759125">
                  <a:extLst>
                    <a:ext uri="{9D8B030D-6E8A-4147-A177-3AD203B41FA5}">
                      <a16:colId xmlns:a16="http://schemas.microsoft.com/office/drawing/2014/main" val="1298223708"/>
                    </a:ext>
                  </a:extLst>
                </a:gridCol>
                <a:gridCol w="1296178">
                  <a:extLst>
                    <a:ext uri="{9D8B030D-6E8A-4147-A177-3AD203B41FA5}">
                      <a16:colId xmlns:a16="http://schemas.microsoft.com/office/drawing/2014/main" val="3600446808"/>
                    </a:ext>
                  </a:extLst>
                </a:gridCol>
                <a:gridCol w="1047988">
                  <a:extLst>
                    <a:ext uri="{9D8B030D-6E8A-4147-A177-3AD203B41FA5}">
                      <a16:colId xmlns:a16="http://schemas.microsoft.com/office/drawing/2014/main" val="326215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u="none" dirty="0"/>
                        <a:t>Sensing mode</a:t>
                      </a:r>
                      <a:endParaRPr lang="zh-CN" altLang="en-US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Mode No.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Receiver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24560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US" altLang="zh-CN" u="none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Network based sensing</a:t>
                      </a:r>
                      <a:endParaRPr lang="zh-CN" altLang="en-US" u="non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UE 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8369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B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254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0509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UE</a:t>
                      </a:r>
                      <a:endParaRPr lang="zh-CN" altLang="en-US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74264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UE based sensing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B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00026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 A</a:t>
                      </a:r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365566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A869C86B-4A2B-41D5-B710-4D2D3C06C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64" y="1190444"/>
            <a:ext cx="6768448" cy="3407940"/>
          </a:xfrm>
          <a:prstGeom prst="rect">
            <a:avLst/>
          </a:prstGeom>
        </p:spPr>
      </p:pic>
      <p:sp>
        <p:nvSpPr>
          <p:cNvPr id="18" name="标题 5">
            <a:extLst>
              <a:ext uri="{FF2B5EF4-FFF2-40B4-BE49-F238E27FC236}">
                <a16:creationId xmlns:a16="http://schemas.microsoft.com/office/drawing/2014/main" id="{8BCAD931-6D87-4211-A159-22A23F391F66}"/>
              </a:ext>
            </a:extLst>
          </p:cNvPr>
          <p:cNvSpPr txBox="1"/>
          <p:nvPr/>
        </p:nvSpPr>
        <p:spPr>
          <a:xfrm>
            <a:off x="157162" y="49301"/>
            <a:ext cx="9926406" cy="76467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Network based sensing </a:t>
            </a:r>
          </a:p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(between RAN(s) , or between RAN and UE(</a:t>
            </a:r>
            <a:r>
              <a:rPr lang="en-US" altLang="zh-CN" sz="2400" b="1" kern="0" dirty="0" err="1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Uu</a:t>
            </a:r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interface))</a:t>
            </a:r>
          </a:p>
        </p:txBody>
      </p:sp>
    </p:spTree>
    <p:extLst>
      <p:ext uri="{BB962C8B-B14F-4D97-AF65-F5344CB8AC3E}">
        <p14:creationId xmlns:p14="http://schemas.microsoft.com/office/powerpoint/2010/main" val="2841553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855" y="18729"/>
            <a:ext cx="105044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 err="1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Uu</a:t>
            </a: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interface based sensing(BS -&gt; UE &amp; UE -&gt; BS) complements BS echo detecting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1C12907-6204-4AC1-A7DF-4A782CEEC8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242293"/>
              </p:ext>
            </p:extLst>
          </p:nvPr>
        </p:nvGraphicFramePr>
        <p:xfrm>
          <a:off x="951423" y="1303008"/>
          <a:ext cx="1051157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216">
                  <a:extLst>
                    <a:ext uri="{9D8B030D-6E8A-4147-A177-3AD203B41FA5}">
                      <a16:colId xmlns:a16="http://schemas.microsoft.com/office/drawing/2014/main" val="1786936957"/>
                    </a:ext>
                  </a:extLst>
                </a:gridCol>
                <a:gridCol w="4226826">
                  <a:extLst>
                    <a:ext uri="{9D8B030D-6E8A-4147-A177-3AD203B41FA5}">
                      <a16:colId xmlns:a16="http://schemas.microsoft.com/office/drawing/2014/main" val="1162929403"/>
                    </a:ext>
                  </a:extLst>
                </a:gridCol>
                <a:gridCol w="4549529">
                  <a:extLst>
                    <a:ext uri="{9D8B030D-6E8A-4147-A177-3AD203B41FA5}">
                      <a16:colId xmlns:a16="http://schemas.microsoft.com/office/drawing/2014/main" val="1510879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BS A, receiver BS A (echo detecting)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 UE &amp; UE -&gt; BS (</a:t>
                      </a:r>
                      <a:r>
                        <a:rPr lang="en-US" altLang="zh-CN" dirty="0" err="1"/>
                        <a:t>Uu</a:t>
                      </a:r>
                      <a:r>
                        <a:rPr lang="en-US" altLang="zh-CN" dirty="0"/>
                        <a:t> based sensing)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62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range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position is fixed; The number of BS is much smaller than the number of UE;</a:t>
                      </a:r>
                    </a:p>
                    <a:p>
                      <a:r>
                        <a:rPr lang="en-US" altLang="zh-CN" dirty="0"/>
                        <a:t>The sensed area/objects is restricted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is widely distributed in the cell and the number of UE is larger than the number of BS.</a:t>
                      </a:r>
                    </a:p>
                    <a:p>
                      <a:r>
                        <a:rPr lang="en-US" altLang="zh-CN" dirty="0"/>
                        <a:t>The sensed area/objects is greatly extended.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7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use cases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Rader-like sensing use cases including range/velocity/angle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More use cases are supported (See Table 2).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348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Hardware implementation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 order to support echo detecting, BS need to support full duplex/pulse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signal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 new hardware requirements.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473666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AA1D6409-9FC1-4629-8412-1C4D35B31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421345"/>
              </p:ext>
            </p:extLst>
          </p:nvPr>
        </p:nvGraphicFramePr>
        <p:xfrm>
          <a:off x="590986" y="4493132"/>
          <a:ext cx="11232444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311">
                  <a:extLst>
                    <a:ext uri="{9D8B030D-6E8A-4147-A177-3AD203B41FA5}">
                      <a16:colId xmlns:a16="http://schemas.microsoft.com/office/drawing/2014/main" val="1661798390"/>
                    </a:ext>
                  </a:extLst>
                </a:gridCol>
                <a:gridCol w="3653636">
                  <a:extLst>
                    <a:ext uri="{9D8B030D-6E8A-4147-A177-3AD203B41FA5}">
                      <a16:colId xmlns:a16="http://schemas.microsoft.com/office/drawing/2014/main" val="3513764902"/>
                    </a:ext>
                  </a:extLst>
                </a:gridCol>
                <a:gridCol w="2233132">
                  <a:extLst>
                    <a:ext uri="{9D8B030D-6E8A-4147-A177-3AD203B41FA5}">
                      <a16:colId xmlns:a16="http://schemas.microsoft.com/office/drawing/2014/main" val="3579742014"/>
                    </a:ext>
                  </a:extLst>
                </a:gridCol>
                <a:gridCol w="3731365">
                  <a:extLst>
                    <a:ext uri="{9D8B030D-6E8A-4147-A177-3AD203B41FA5}">
                      <a16:colId xmlns:a16="http://schemas.microsoft.com/office/drawing/2014/main" val="212997482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Measurements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DL/UL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Use cases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132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Existing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weather; air quality; traffic/personnel flow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31821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RSRP, angle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0782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New measurement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CSI (amplitude and phase of frequency domain channel response)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0652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…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73826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63EBE419-415C-4A49-AAE9-F404C3727298}"/>
              </a:ext>
            </a:extLst>
          </p:cNvPr>
          <p:cNvSpPr txBox="1"/>
          <p:nvPr/>
        </p:nvSpPr>
        <p:spPr>
          <a:xfrm>
            <a:off x="2696066" y="988091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1: Comparison between BS echo detecting and </a:t>
            </a:r>
            <a:r>
              <a:rPr lang="en-US" altLang="zh-CN" dirty="0" err="1"/>
              <a:t>Uu</a:t>
            </a:r>
            <a:r>
              <a:rPr lang="en-US" altLang="zh-CN" dirty="0"/>
              <a:t> based sensing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541A67-27CE-4F8B-BA34-5C7970A6D972}"/>
              </a:ext>
            </a:extLst>
          </p:cNvPr>
          <p:cNvSpPr txBox="1"/>
          <p:nvPr/>
        </p:nvSpPr>
        <p:spPr>
          <a:xfrm>
            <a:off x="2892018" y="4189188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2: Example of measurements and use cases for UE involved sensing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111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F2A1711-47A1-46EF-8C14-B852D551D565}"/>
              </a:ext>
            </a:extLst>
          </p:cNvPr>
          <p:cNvSpPr txBox="1"/>
          <p:nvPr/>
        </p:nvSpPr>
        <p:spPr>
          <a:xfrm>
            <a:off x="8913256" y="4413132"/>
            <a:ext cx="2685816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Case3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Bodyweight exercises </a:t>
            </a:r>
            <a:r>
              <a:rPr lang="en-US" altLang="zh-CN" sz="1399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3: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Count and recognize different typical bodyweight exercises.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F08976-DD41-4481-85EB-1D481E1E1957}"/>
              </a:ext>
            </a:extLst>
          </p:cNvPr>
          <p:cNvSpPr txBox="1"/>
          <p:nvPr/>
        </p:nvSpPr>
        <p:spPr>
          <a:xfrm>
            <a:off x="800260" y="4413132"/>
            <a:ext cx="2683024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Case1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Respiration monitoring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1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1: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Acquire </a:t>
            </a: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the target respiration rate of a person</a:t>
            </a:r>
            <a:r>
              <a:rPr lang="en-US" altLang="zh-CN" sz="1399" dirty="0"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.</a:t>
            </a:r>
            <a:endParaRPr lang="en-US" altLang="zh-CN" sz="13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C1B26F-21BC-4318-B661-A7F168D3D3FF}"/>
              </a:ext>
            </a:extLst>
          </p:cNvPr>
          <p:cNvSpPr txBox="1"/>
          <p:nvPr/>
        </p:nvSpPr>
        <p:spPr>
          <a:xfrm>
            <a:off x="4740957" y="4410326"/>
            <a:ext cx="2710087" cy="169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Case2: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Indoor intrusion detection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2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Requirement 2: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Detect the intrusion of a person walking inside the monitored area and track his movements.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C5EBD86-7DFA-473C-A4C1-9DB9FC479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97" y="1596466"/>
            <a:ext cx="4004124" cy="23741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E14D8D5-0AA2-479F-AA7B-A1EFDABECD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2" r="52357"/>
          <a:stretch/>
        </p:blipFill>
        <p:spPr>
          <a:xfrm>
            <a:off x="8525122" y="1659897"/>
            <a:ext cx="3280539" cy="2293754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45EDA17F-6FA2-4069-84FA-6BEFB3668EE5}"/>
              </a:ext>
            </a:extLst>
          </p:cNvPr>
          <p:cNvSpPr/>
          <p:nvPr/>
        </p:nvSpPr>
        <p:spPr>
          <a:xfrm>
            <a:off x="667263" y="1283743"/>
            <a:ext cx="11050399" cy="31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577">
              <a:lnSpc>
                <a:spcPct val="90000"/>
              </a:lnSpc>
              <a:spcBef>
                <a:spcPts val="1000"/>
              </a:spcBef>
            </a:pPr>
            <a:r>
              <a:rPr lang="en-US" altLang="zh-CN" sz="1599" dirty="0">
                <a:solidFill>
                  <a:srgbClr val="FF0000"/>
                </a:solidFill>
              </a:rPr>
              <a:t>Reuse existing reference signals for communication (e.g., SRS, CSI-RS) to support sensing.</a:t>
            </a:r>
            <a:endParaRPr lang="zh-CN" altLang="en-US" sz="1599" dirty="0">
              <a:solidFill>
                <a:srgbClr val="FF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73EC5DE-E2FD-4C31-BF66-0B5652A0B021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123977"/>
            <a:ext cx="12192000" cy="9793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906D0B1-AF03-495B-8980-ECC4AC56CBC7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387898" y="452548"/>
            <a:ext cx="1415848" cy="373378"/>
          </a:xfrm>
          <a:prstGeom prst="rect">
            <a:avLst/>
          </a:prstGeom>
        </p:spPr>
      </p:pic>
      <p:sp>
        <p:nvSpPr>
          <p:cNvPr id="14" name="标题 5">
            <a:extLst>
              <a:ext uri="{FF2B5EF4-FFF2-40B4-BE49-F238E27FC236}">
                <a16:creationId xmlns:a16="http://schemas.microsoft.com/office/drawing/2014/main" id="{8BCAD931-6D87-4211-A159-22A23F391F66}"/>
              </a:ext>
            </a:extLst>
          </p:cNvPr>
          <p:cNvSpPr txBox="1"/>
          <p:nvPr/>
        </p:nvSpPr>
        <p:spPr>
          <a:xfrm>
            <a:off x="474982" y="322731"/>
            <a:ext cx="8779678" cy="814254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Use cases for UE involved sensing (</a:t>
            </a:r>
            <a:r>
              <a:rPr lang="en-US" altLang="zh-CN" sz="2400" b="1" kern="0" dirty="0" err="1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Uu</a:t>
            </a:r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interface sensing)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D141BE6-6952-408C-A3BA-BA506BB851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534" y="1659897"/>
            <a:ext cx="3720877" cy="225902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AD17A79-67F4-4754-9CE6-DE62D86D674A}"/>
              </a:ext>
            </a:extLst>
          </p:cNvPr>
          <p:cNvSpPr/>
          <p:nvPr/>
        </p:nvSpPr>
        <p:spPr>
          <a:xfrm>
            <a:off x="1233082" y="6178978"/>
            <a:ext cx="88368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Youwei Zeng et. al., "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Farsense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Pushing the range limit of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-based respiration sensing with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csi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ratio of two antennas"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O. Kaltiokallio and M. Bocca, "Real-Time Intrusion Detection and Tracking in Indoor Environment through Distributed RSSI Processing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S. Li, X. Li, Q.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Lv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G. Tian and D. Zhang, "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WiFit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Ubiquitous Bodyweight Exercise Monitoring with Commodity Wi-Fi Devices"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104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F2A1711-47A1-46EF-8C14-B852D551D565}"/>
              </a:ext>
            </a:extLst>
          </p:cNvPr>
          <p:cNvSpPr txBox="1"/>
          <p:nvPr/>
        </p:nvSpPr>
        <p:spPr>
          <a:xfrm>
            <a:off x="8695142" y="4413132"/>
            <a:ext cx="3041056" cy="169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Case6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Environment Mapping </a:t>
            </a:r>
            <a:r>
              <a:rPr lang="en-US" altLang="zh-CN" sz="1399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6: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Exploit the multipath component information for simultaneous localization and mapping.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F08976-DD41-4481-85EB-1D481E1E1957}"/>
              </a:ext>
            </a:extLst>
          </p:cNvPr>
          <p:cNvSpPr txBox="1"/>
          <p:nvPr/>
        </p:nvSpPr>
        <p:spPr>
          <a:xfrm>
            <a:off x="800260" y="4413132"/>
            <a:ext cx="2991564" cy="1476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Case4</a:t>
            </a:r>
            <a:r>
              <a:rPr lang="en-US" altLang="zh-CN" sz="1599" dirty="0">
                <a:solidFill>
                  <a:srgbClr val="99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Hand gesture recognition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1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Requirement 4: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Recognize dynamic hand gestures for human-computer interaction</a:t>
            </a:r>
            <a:r>
              <a:rPr lang="en-US" altLang="zh-CN" sz="1399" dirty="0"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.</a:t>
            </a:r>
            <a:endParaRPr lang="en-US" altLang="zh-CN" sz="13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C1B26F-21BC-4318-B661-A7F168D3D3FF}"/>
              </a:ext>
            </a:extLst>
          </p:cNvPr>
          <p:cNvSpPr txBox="1"/>
          <p:nvPr/>
        </p:nvSpPr>
        <p:spPr>
          <a:xfrm>
            <a:off x="4740957" y="4410326"/>
            <a:ext cx="2710087" cy="1476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Case5: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Weather Monitoring </a:t>
            </a:r>
            <a:r>
              <a:rPr lang="en-US" altLang="zh-CN" sz="1399" baseline="30000" dirty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2</a:t>
            </a:r>
            <a:endParaRPr lang="en-US" altLang="zh-CN" sz="1399" dirty="0">
              <a:solidFill>
                <a:srgbClr val="0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en-US" altLang="zh-CN" sz="1599" dirty="0">
              <a:solidFill>
                <a:srgbClr val="C00000"/>
              </a:solidFill>
              <a:latin typeface="Arial" panose="020B0604020202020204" pitchFamily="34" charset="0"/>
              <a:ea typeface="宋体" charset="-122"/>
              <a:cs typeface="Arial" panose="020B0604020202020204" pitchFamily="34" charset="0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99" dirty="0">
                <a:solidFill>
                  <a:srgbClr val="C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rPr>
              <a:t>Requirement 5: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399" dirty="0">
                <a:latin typeface="Arial" panose="020B0604020202020204" pitchFamily="34" charset="0"/>
                <a:cs typeface="Arial" panose="020B0604020202020204" pitchFamily="34" charset="0"/>
              </a:rPr>
              <a:t>Use Communication links for real-­time rainfall monitoring.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5EDA17F-6FA2-4069-84FA-6BEFB3668EE5}"/>
              </a:ext>
            </a:extLst>
          </p:cNvPr>
          <p:cNvSpPr/>
          <p:nvPr/>
        </p:nvSpPr>
        <p:spPr>
          <a:xfrm>
            <a:off x="667263" y="1283743"/>
            <a:ext cx="11050399" cy="31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577">
              <a:lnSpc>
                <a:spcPct val="90000"/>
              </a:lnSpc>
              <a:spcBef>
                <a:spcPts val="1000"/>
              </a:spcBef>
            </a:pPr>
            <a:r>
              <a:rPr lang="en-US" altLang="zh-CN" sz="1599" dirty="0">
                <a:solidFill>
                  <a:srgbClr val="FF0000"/>
                </a:solidFill>
              </a:rPr>
              <a:t>Reuse existing reference signals for communication (e.g., SRS, CSI-RS) to support sensing.</a:t>
            </a:r>
            <a:endParaRPr lang="zh-CN" altLang="en-US" sz="1599" dirty="0">
              <a:solidFill>
                <a:srgbClr val="FF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73EC5DE-E2FD-4C31-BF66-0B5652A0B021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23977"/>
            <a:ext cx="12192000" cy="9793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906D0B1-AF03-495B-8980-ECC4AC56CBC7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87898" y="452548"/>
            <a:ext cx="1415848" cy="373378"/>
          </a:xfrm>
          <a:prstGeom prst="rect">
            <a:avLst/>
          </a:prstGeom>
        </p:spPr>
      </p:pic>
      <p:sp>
        <p:nvSpPr>
          <p:cNvPr id="14" name="标题 5">
            <a:extLst>
              <a:ext uri="{FF2B5EF4-FFF2-40B4-BE49-F238E27FC236}">
                <a16:creationId xmlns:a16="http://schemas.microsoft.com/office/drawing/2014/main" id="{8BCAD931-6D87-4211-A159-22A23F391F66}"/>
              </a:ext>
            </a:extLst>
          </p:cNvPr>
          <p:cNvSpPr txBox="1"/>
          <p:nvPr/>
        </p:nvSpPr>
        <p:spPr>
          <a:xfrm>
            <a:off x="474982" y="322731"/>
            <a:ext cx="8779678" cy="814254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Use cases for UE involved sensing (</a:t>
            </a:r>
            <a:r>
              <a:rPr lang="en-US" altLang="zh-CN" sz="2400" b="1" kern="0" dirty="0" err="1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Uu</a:t>
            </a:r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interface sensing)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AD17A79-67F4-4754-9CE6-DE62D86D674A}"/>
              </a:ext>
            </a:extLst>
          </p:cNvPr>
          <p:cNvSpPr/>
          <p:nvPr/>
        </p:nvSpPr>
        <p:spPr>
          <a:xfrm>
            <a:off x="1233082" y="6178978"/>
            <a:ext cx="88368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W. Chen et al., "Robust Dynamic Hand Gesture Interaction using LTE Terminals"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Messer H ,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Gazit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 ., "From cellular networks to the garden hose: Advances in rainfall monitoring via cellular power measurements"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Source</a:t>
            </a:r>
            <a:r>
              <a:rPr lang="en-US" altLang="zh-CN" sz="9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C. B.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Barneto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E.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Rastorgueva-Foi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et al., "Millimeter-wave Mobile Sensing and Environment Mapping: Models, Algorithms and Validation"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t="5899" r="2410" b="3396"/>
          <a:stretch/>
        </p:blipFill>
        <p:spPr>
          <a:xfrm>
            <a:off x="667263" y="1744305"/>
            <a:ext cx="3351064" cy="2016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355" y="2067445"/>
            <a:ext cx="3477074" cy="15654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8581" y="2001899"/>
            <a:ext cx="3615165" cy="197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95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副标题 1"/>
          <p:cNvSpPr txBox="1">
            <a:spLocks/>
          </p:cNvSpPr>
          <p:nvPr/>
        </p:nvSpPr>
        <p:spPr>
          <a:xfrm>
            <a:off x="367607" y="133715"/>
            <a:ext cx="11524524" cy="54821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799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405775" y="1379066"/>
            <a:ext cx="4777766" cy="2199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2D201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>
              <a:spcBef>
                <a:spcPts val="600"/>
              </a:spcBef>
              <a:defRPr/>
            </a:pPr>
            <a:r>
              <a:rPr lang="en-US" altLang="zh-CN" sz="1399" b="1" kern="0" dirty="0">
                <a:latin typeface="Arial" panose="020B0604020202020204" pitchFamily="34" charset="0"/>
                <a:cs typeface="Arial" panose="020B0604020202020204" pitchFamily="34" charset="0"/>
              </a:rPr>
              <a:t>Sensing procedure: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Acquire channel frequency response data based on the received reference signal (CSI-RS)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Preprocess the data(e.g., denoising, outliers removing, filtering) and execute measurement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Report measurements to the core network 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latin typeface="Arial" panose="020B0604020202020204" pitchFamily="34" charset="0"/>
                <a:cs typeface="Arial" panose="020B0604020202020204" pitchFamily="34" charset="0"/>
              </a:rPr>
              <a:t>Calculate sensing results</a:t>
            </a:r>
          </a:p>
          <a:p>
            <a:pPr defTabSz="914034">
              <a:spcBef>
                <a:spcPts val="600"/>
              </a:spcBef>
              <a:defRPr/>
            </a:pPr>
            <a:endParaRPr lang="en-US" altLang="zh-CN" sz="1399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D9DF40F-7EEC-44E4-9B30-A3FECDEDB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343" y="1507617"/>
            <a:ext cx="5393528" cy="4445632"/>
          </a:xfrm>
          <a:prstGeom prst="rect">
            <a:avLst/>
          </a:prstGeom>
        </p:spPr>
      </p:pic>
      <p:sp>
        <p:nvSpPr>
          <p:cNvPr id="229" name="文本框 228">
            <a:extLst>
              <a:ext uri="{FF2B5EF4-FFF2-40B4-BE49-F238E27FC236}">
                <a16:creationId xmlns:a16="http://schemas.microsoft.com/office/drawing/2014/main" id="{D4E42E33-D6D6-458C-B07E-95B84CBA2365}"/>
              </a:ext>
            </a:extLst>
          </p:cNvPr>
          <p:cNvSpPr txBox="1"/>
          <p:nvPr/>
        </p:nvSpPr>
        <p:spPr>
          <a:xfrm>
            <a:off x="405776" y="3766600"/>
            <a:ext cx="5227399" cy="30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1399" b="1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Trial (sensing for respiration monitoring) setup: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E8144670-E526-4280-A257-756DAFB36C2B}"/>
              </a:ext>
            </a:extLst>
          </p:cNvPr>
          <p:cNvSpPr txBox="1"/>
          <p:nvPr/>
        </p:nvSpPr>
        <p:spPr>
          <a:xfrm>
            <a:off x="367607" y="4012496"/>
            <a:ext cx="5390513" cy="169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System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5G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NR, Central frequency 3.63GHz, bandwidth 100MHz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Scenario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indoor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 err="1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-UE distance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meters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Person-UE distance</a:t>
            </a:r>
            <a:r>
              <a:rPr lang="zh-CN" altLang="en-US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 </a:t>
            </a: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0.5 meter</a:t>
            </a:r>
          </a:p>
          <a:p>
            <a:pPr indent="-285636" defTabSz="914034">
              <a:spcBef>
                <a:spcPts val="600"/>
              </a:spcBef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altLang="zh-CN" sz="1399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CSI-RS periodicity: 20 </a:t>
            </a:r>
            <a:r>
              <a:rPr lang="en-US" altLang="zh-CN" sz="1399" kern="0" dirty="0" err="1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ms</a:t>
            </a:r>
            <a:endParaRPr lang="en-US" altLang="zh-CN" sz="1399" kern="0" dirty="0">
              <a:solidFill>
                <a:srgbClr val="2D201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id="{0ED11827-A021-4670-AA36-AE9392694301}"/>
              </a:ext>
            </a:extLst>
          </p:cNvPr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trial based on NR: trial setup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28619C-08DA-44BA-A22B-C577CDD2963B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48690"/>
            <a:ext cx="12192000" cy="9793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B860A6-2737-431D-8337-7420B4375D7F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387898" y="452548"/>
            <a:ext cx="1415848" cy="373378"/>
          </a:xfrm>
          <a:prstGeom prst="rect">
            <a:avLst/>
          </a:prstGeom>
        </p:spPr>
      </p:pic>
      <p:sp>
        <p:nvSpPr>
          <p:cNvPr id="13" name="标题 5">
            <a:extLst>
              <a:ext uri="{FF2B5EF4-FFF2-40B4-BE49-F238E27FC236}">
                <a16:creationId xmlns:a16="http://schemas.microsoft.com/office/drawing/2014/main" id="{5E6D4450-28C8-4897-AED6-315F1854A21E}"/>
              </a:ext>
            </a:extLst>
          </p:cNvPr>
          <p:cNvSpPr txBox="1"/>
          <p:nvPr/>
        </p:nvSpPr>
        <p:spPr>
          <a:xfrm>
            <a:off x="457509" y="367789"/>
            <a:ext cx="9777060" cy="760259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Sensing trial based on </a:t>
            </a:r>
            <a:r>
              <a:rPr lang="en-US" altLang="zh-CN" sz="2400" b="1" kern="0" dirty="0" err="1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Uu</a:t>
            </a:r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interface: Respiration monitoring based on DL existing reference signals</a:t>
            </a:r>
          </a:p>
        </p:txBody>
      </p:sp>
    </p:spTree>
    <p:extLst>
      <p:ext uri="{BB962C8B-B14F-4D97-AF65-F5344CB8AC3E}">
        <p14:creationId xmlns:p14="http://schemas.microsoft.com/office/powerpoint/2010/main" val="140887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97603D5-8017-4DFA-9C34-8C7EA0B98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r="7617"/>
          <a:stretch/>
        </p:blipFill>
        <p:spPr>
          <a:xfrm>
            <a:off x="658598" y="2272431"/>
            <a:ext cx="5303157" cy="4369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7729434-486D-4352-8C84-D8F1E5657555}"/>
              </a:ext>
            </a:extLst>
          </p:cNvPr>
          <p:cNvSpPr txBox="1"/>
          <p:nvPr/>
        </p:nvSpPr>
        <p:spPr>
          <a:xfrm>
            <a:off x="6282070" y="6388583"/>
            <a:ext cx="555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Breathing rate:~0.268Hz</a:t>
            </a:r>
            <a:r>
              <a:rPr lang="zh-CN" altLang="en-US" dirty="0"/>
              <a:t> </a:t>
            </a:r>
            <a:r>
              <a:rPr lang="en-US" altLang="zh-CN" dirty="0"/>
              <a:t>(16 breaths per minute)</a:t>
            </a:r>
            <a:endParaRPr lang="zh-CN" altLang="en-US" dirty="0"/>
          </a:p>
        </p:txBody>
      </p:sp>
      <p:sp>
        <p:nvSpPr>
          <p:cNvPr id="19" name="标题 5">
            <a:extLst>
              <a:ext uri="{FF2B5EF4-FFF2-40B4-BE49-F238E27FC236}">
                <a16:creationId xmlns:a16="http://schemas.microsoft.com/office/drawing/2014/main" id="{E842AB8E-937E-4D0D-8FCF-75CB437F1FD5}"/>
              </a:ext>
            </a:extLst>
          </p:cNvPr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trial based on </a:t>
            </a:r>
            <a:r>
              <a:rPr lang="en-US" altLang="zh-CN" sz="28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interface: trial results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22C0FE7-E974-4AFA-8113-37526DE74C25}"/>
              </a:ext>
            </a:extLst>
          </p:cNvPr>
          <p:cNvCxnSpPr>
            <a:cxnSpLocks/>
          </p:cNvCxnSpPr>
          <p:nvPr/>
        </p:nvCxnSpPr>
        <p:spPr>
          <a:xfrm>
            <a:off x="5457360" y="5550653"/>
            <a:ext cx="182863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AF92037-6BEA-44DF-ADA3-95798249977C}"/>
              </a:ext>
            </a:extLst>
          </p:cNvPr>
          <p:cNvSpPr txBox="1"/>
          <p:nvPr/>
        </p:nvSpPr>
        <p:spPr>
          <a:xfrm>
            <a:off x="1919122" y="1742778"/>
            <a:ext cx="446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Target person for breathing monitoring</a:t>
            </a:r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BCAC046-51FF-4258-B70B-760A4033C4D0}"/>
              </a:ext>
            </a:extLst>
          </p:cNvPr>
          <p:cNvSpPr/>
          <p:nvPr/>
        </p:nvSpPr>
        <p:spPr>
          <a:xfrm>
            <a:off x="4339988" y="4960267"/>
            <a:ext cx="1200712" cy="837085"/>
          </a:xfrm>
          <a:prstGeom prst="ellipse">
            <a:avLst/>
          </a:pr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1A311D57-202E-4814-BBD2-AD4A729E3B2B}"/>
              </a:ext>
            </a:extLst>
          </p:cNvPr>
          <p:cNvCxnSpPr>
            <a:cxnSpLocks/>
          </p:cNvCxnSpPr>
          <p:nvPr/>
        </p:nvCxnSpPr>
        <p:spPr>
          <a:xfrm flipV="1">
            <a:off x="5647101" y="3775615"/>
            <a:ext cx="1477999" cy="1111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131361E7-2529-4D3A-A63D-89BF1D4C2866}"/>
              </a:ext>
            </a:extLst>
          </p:cNvPr>
          <p:cNvCxnSpPr>
            <a:cxnSpLocks/>
            <a:endCxn id="35" idx="1"/>
          </p:cNvCxnSpPr>
          <p:nvPr/>
        </p:nvCxnSpPr>
        <p:spPr>
          <a:xfrm flipV="1">
            <a:off x="5358744" y="4207415"/>
            <a:ext cx="1766356" cy="4437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1E63E53A-1DD6-41B1-81A0-0E1F930775DB}"/>
              </a:ext>
            </a:extLst>
          </p:cNvPr>
          <p:cNvCxnSpPr>
            <a:cxnSpLocks/>
          </p:cNvCxnSpPr>
          <p:nvPr/>
        </p:nvCxnSpPr>
        <p:spPr>
          <a:xfrm flipV="1">
            <a:off x="3435841" y="2053124"/>
            <a:ext cx="0" cy="7742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2BD2C2C7-312C-4487-BF38-21F9FB9708D5}"/>
              </a:ext>
            </a:extLst>
          </p:cNvPr>
          <p:cNvSpPr/>
          <p:nvPr/>
        </p:nvSpPr>
        <p:spPr>
          <a:xfrm>
            <a:off x="7071920" y="3581019"/>
            <a:ext cx="41639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Amplitude of channel frequency response</a:t>
            </a:r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1115517-2C4F-412F-B9A9-3301ADA3D3F5}"/>
              </a:ext>
            </a:extLst>
          </p:cNvPr>
          <p:cNvSpPr/>
          <p:nvPr/>
        </p:nvSpPr>
        <p:spPr>
          <a:xfrm>
            <a:off x="7125100" y="4022749"/>
            <a:ext cx="3686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Phase of channel frequency response</a:t>
            </a:r>
            <a:endParaRPr lang="zh-CN" altLang="en-US" dirty="0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21B232B6-F1E8-42DD-A295-C5D964BF00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553" y="4488926"/>
            <a:ext cx="2392756" cy="1830737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6528923" y="1967715"/>
            <a:ext cx="5303157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/>
              <a:t>Step 1: channel estimation on 1 PRB based on CSI-RS</a:t>
            </a:r>
          </a:p>
          <a:p>
            <a:r>
              <a:rPr lang="en-US" altLang="zh-CN" dirty="0"/>
              <a:t>Step 2: channel frequency response of Rx 1 ./</a:t>
            </a:r>
            <a:r>
              <a:rPr lang="zh-CN" altLang="en-US" dirty="0"/>
              <a:t> </a:t>
            </a:r>
            <a:r>
              <a:rPr lang="en-US" altLang="zh-CN" dirty="0"/>
              <a:t>channel frequency response of Rx 2 </a:t>
            </a:r>
          </a:p>
          <a:p>
            <a:r>
              <a:rPr lang="en-US" altLang="zh-CN" dirty="0"/>
              <a:t>Step 3: do FFT on the data from Step 2, and get the breathing rate of the target people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A1E4D3A-2FA7-4339-8B45-044C156B15D2}"/>
              </a:ext>
            </a:extLst>
          </p:cNvPr>
          <p:cNvSpPr txBox="1"/>
          <p:nvPr/>
        </p:nvSpPr>
        <p:spPr>
          <a:xfrm>
            <a:off x="1162266" y="1062262"/>
            <a:ext cx="896966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/>
              <a:t>Utilizing the channel frequency response of existing reference signal (e.g., CSI-RS for DL and SRS for UL), the receiver can monitor the breathing rate of the target people.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0806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3174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9" name="标题 5">
            <a:extLst>
              <a:ext uri="{FF2B5EF4-FFF2-40B4-BE49-F238E27FC236}">
                <a16:creationId xmlns:a16="http://schemas.microsoft.com/office/drawing/2014/main" id="{E842AB8E-937E-4D0D-8FCF-75CB437F1FD5}"/>
              </a:ext>
            </a:extLst>
          </p:cNvPr>
          <p:cNvSpPr txBox="1"/>
          <p:nvPr/>
        </p:nvSpPr>
        <p:spPr>
          <a:xfrm>
            <a:off x="415770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Observations and Proposals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415770" y="1006238"/>
            <a:ext cx="11013579" cy="32762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Observation: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/>
              <a:t>In addition to sensing based on BS echo detecting, </a:t>
            </a:r>
            <a:r>
              <a:rPr lang="en-US" altLang="zh-CN" sz="2000" dirty="0" err="1"/>
              <a:t>Uu</a:t>
            </a:r>
            <a:r>
              <a:rPr lang="en-US" altLang="zh-CN" sz="2000" dirty="0"/>
              <a:t> interface sensing is also meaningful and has some practical use cases.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/>
              <a:t>It is feasible to perform </a:t>
            </a:r>
            <a:r>
              <a:rPr lang="en-US" altLang="zh-CN" sz="2000" dirty="0" err="1"/>
              <a:t>Uu</a:t>
            </a:r>
            <a:r>
              <a:rPr lang="en-US" altLang="zh-CN" sz="2000" dirty="0"/>
              <a:t> interface sensing by utilizing existing downlink reference signals in some use cases. 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/>
              <a:t>Similar to </a:t>
            </a:r>
            <a:r>
              <a:rPr lang="en-US" altLang="zh-CN" sz="2000" dirty="0" err="1"/>
              <a:t>Uu</a:t>
            </a:r>
            <a:r>
              <a:rPr lang="en-US" altLang="zh-CN" sz="2000" dirty="0"/>
              <a:t> interface sensing based on downlink  reference signals, </a:t>
            </a:r>
            <a:r>
              <a:rPr lang="en-US" altLang="zh-CN" sz="2000" dirty="0" err="1"/>
              <a:t>Uu</a:t>
            </a:r>
            <a:r>
              <a:rPr lang="en-US" altLang="zh-CN" sz="2000" dirty="0"/>
              <a:t> interface sensing based on uplink reference signals  is also feasible in principle 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415770" y="4265829"/>
            <a:ext cx="11013579" cy="23529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Proposal :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/>
              <a:t>Study how to provide network based sensing service in 3GPP network, which includes sensing based on BS echo detecting </a:t>
            </a:r>
            <a:r>
              <a:rPr lang="en-US" altLang="zh-CN" sz="2000" dirty="0">
                <a:solidFill>
                  <a:srgbClr val="FF0000"/>
                </a:solidFill>
              </a:rPr>
              <a:t>and </a:t>
            </a:r>
            <a:r>
              <a:rPr lang="en-US" altLang="zh-CN" sz="2000" dirty="0" err="1">
                <a:solidFill>
                  <a:srgbClr val="FF0000"/>
                </a:solidFill>
              </a:rPr>
              <a:t>Uu</a:t>
            </a:r>
            <a:r>
              <a:rPr lang="en-US" altLang="zh-CN" sz="2000" dirty="0">
                <a:solidFill>
                  <a:srgbClr val="FF0000"/>
                </a:solidFill>
              </a:rPr>
              <a:t> interface based sensing</a:t>
            </a:r>
            <a:r>
              <a:rPr lang="en-US" altLang="zh-CN" sz="2000" dirty="0"/>
              <a:t>. 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/>
              <a:t>Study </a:t>
            </a:r>
            <a:r>
              <a:rPr lang="en-US" altLang="zh-CN" sz="2000" dirty="0" err="1"/>
              <a:t>Uu</a:t>
            </a:r>
            <a:r>
              <a:rPr lang="en-US" altLang="zh-CN" sz="2000" dirty="0"/>
              <a:t> interface sensing service based on existing uplink/downlink reference signals (</a:t>
            </a:r>
            <a:r>
              <a:rPr lang="en-US" altLang="zh-CN" sz="2000" dirty="0">
                <a:solidFill>
                  <a:srgbClr val="FF0000"/>
                </a:solidFill>
              </a:rPr>
              <a:t>preferred in R18).</a:t>
            </a:r>
          </a:p>
        </p:txBody>
      </p:sp>
    </p:spTree>
    <p:extLst>
      <p:ext uri="{BB962C8B-B14F-4D97-AF65-F5344CB8AC3E}">
        <p14:creationId xmlns:p14="http://schemas.microsoft.com/office/powerpoint/2010/main" val="2056243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121811</TotalTime>
  <Words>1723</Words>
  <Application>Microsoft Office PowerPoint</Application>
  <PresentationFormat>宽屏</PresentationFormat>
  <Paragraphs>227</Paragraphs>
  <Slides>13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vivo Bold</vt:lpstr>
      <vt:lpstr>vivo type CN简 Bold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姚健</dc:creator>
  <cp:lastModifiedBy>xiaobo</cp:lastModifiedBy>
  <cp:revision>1456</cp:revision>
  <dcterms:created xsi:type="dcterms:W3CDTF">2019-03-21T01:16:59Z</dcterms:created>
  <dcterms:modified xsi:type="dcterms:W3CDTF">2021-11-08T12:53:24Z</dcterms:modified>
</cp:coreProperties>
</file>