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1" r:id="rId4"/>
    <p:sldId id="257" r:id="rId5"/>
    <p:sldId id="258" r:id="rId6"/>
    <p:sldId id="264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5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3DD7-46F1-4728-A96A-75DB7EB2BC6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E0F9B-5BEA-4F54-8BB9-1760A6B2C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030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E0F9B-5BEA-4F54-8BB9-1760A6B2C3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8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02F217-9638-4F4D-ACE8-76098E32E9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60B3599-593F-415C-AE22-BC4BCC5C30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78C061-E564-434B-913F-CC1AFA50F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54AED3-768C-4152-9A8F-AB0B217E5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9BA02B-1F7D-44F3-8282-770F7E715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5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A7F71E-F285-472E-9BAD-D6F6927D4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0F26D2-BF3D-4783-9030-19AFD44DC5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D3578-AF2E-4022-995A-E09C74021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F1736F-6341-4FDA-96E6-96337CBB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85F9B-C06F-47DE-B9B7-BC5009BC8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726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C56232-A5E0-492F-85E8-2F9DB44C7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5E23141-F241-4014-8D89-571EF3EFD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C1FC6C-4BFE-44A1-9D5D-8D2974272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E5B2D1-E788-4090-9806-7CE3542CD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FC082B-22E5-47A4-8158-7D6B086BA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297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DD16E-6CC9-4527-A9B8-5B34C37C0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28448D-FD50-4C79-BE0E-300EEFE2D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08F7B2-1DD2-41FB-A966-425AED043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0015C3-A346-4F16-AF30-0CA24166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6393FD-98F8-447B-B457-03DC3032A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72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6B9EDD-44B8-46C2-BF00-BE4D71AB2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066786-0D2B-4108-A7FB-397DD3A1B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5B2ED2-7B5B-4AD6-A00C-5EE8A9ADF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3A4296-6F81-469B-ACC0-29BF54417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C2E337-16B2-4527-93BE-7046623B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435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419632-9DC1-4E2A-9E22-95BEFE5C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83BF3C-C21D-431B-B16B-47976CDBD2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E0E01C-3BB6-47F5-86FA-952C191FE8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1E792E-66DE-4275-8935-78A648087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15643B-4B46-4396-96A1-86561DAA3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569905-46F0-4BCF-9904-39623ABF0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447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CD8F12-E3C1-452B-9E0B-FDBCDA7B6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41BEC4-C02E-4899-A896-0A7C37E0E8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DB2EF9-1CC4-4DC4-BBC1-879C9D41DF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79F4D76-B76A-4CA9-BD9D-3286D451A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FA372F9-93BB-4AE9-83F7-896D04B657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270ADF3-75A1-453C-B560-DAF49648D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C3E50F-C1FF-46F1-B7DE-914CFD4E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F811D85-0E12-43E2-8949-222E5C27D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00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47C54A-BDD7-430D-ACBF-9BAF1849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FF5606A-0D63-476F-A765-E2CA7CC4E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96785A-9171-4D4F-8A05-842B125E1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C803F2F-5F0E-4349-A669-98C49940D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0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A5A7E1D-E399-412B-A12D-399FEB65A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9D13E6-67D6-4D40-AEBC-B92A33F1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00AF5AB-65E3-4E7F-BB16-FE232B51F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89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1639EA-5A36-4916-B74A-49DD8CF3B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060F8E-74E3-4206-9360-BBA6F85DF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DEF7B9-FA99-4071-9C11-03E936F9A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5158BA-101A-4836-97BE-180F2B53A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C3CE05-A154-47EE-83D7-AEA16AAC8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C10FA0-B119-41E2-A7A6-89BA6387B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57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55553C-563E-4EB4-9CB7-2CC3CF0EF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40CB88-D9AD-4E64-B1D0-9485049257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2CA968-1397-428B-9C31-EAC3A4AD2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B592B3-5A84-451A-9E9A-F55E54B52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AA405D-B6E3-4542-9DE4-7DEA33381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E801D5-A61E-43F4-A86B-36FA7DE8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0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01C442F-2BFC-48E8-86EA-BF5105CD2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F6C9B7-6531-4B33-986A-CD3FC71CC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51D37D-A211-4DB5-B081-FF7A25672C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5C58E-E43D-462D-BC44-2DEC312F572A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11B62C-353F-4569-AF4D-A64FC9101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CADD83-E0B0-4826-8C04-871F70758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9EA8E-26B5-4D16-848E-0E22D4BDE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0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E:\3GPP%20SA\SA2\SA2#147e\external\Docs\S2-2108170.zip" TargetMode="External"/><Relationship Id="rId2" Type="http://schemas.openxmlformats.org/officeDocument/2006/relationships/hyperlink" Target="https://www.3gpp.org/ftp/tsg_sa/WG2_Arch/TSGS2_147E_Electronic_2021-10/Docs/S2-210817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Docs/RP-212708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Docs/RP-212708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3e/Docs/RP-21164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ran/TSG_RAN/TSGR_94e/Docs/RP-21270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TSG_RAN/TSGR_94e/Docs/RP-212708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38698B-8BA6-44F9-BB1E-028DE19A45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Discussion for AI based positioning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C4B900-E676-46E1-8DBA-761C61E3CAE6}"/>
              </a:ext>
            </a:extLst>
          </p:cNvPr>
          <p:cNvSpPr txBox="1"/>
          <p:nvPr/>
        </p:nvSpPr>
        <p:spPr>
          <a:xfrm>
            <a:off x="4094168" y="4282489"/>
            <a:ext cx="4453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vivo</a:t>
            </a:r>
          </a:p>
        </p:txBody>
      </p:sp>
    </p:spTree>
    <p:extLst>
      <p:ext uri="{BB962C8B-B14F-4D97-AF65-F5344CB8AC3E}">
        <p14:creationId xmlns:p14="http://schemas.microsoft.com/office/powerpoint/2010/main" val="412707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E49E6-75AC-4098-8F2F-DD724227C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933" y="1767342"/>
            <a:ext cx="10143068" cy="2271258"/>
          </a:xfrm>
        </p:spPr>
        <p:txBody>
          <a:bodyPr>
            <a:normAutofit/>
          </a:bodyPr>
          <a:lstStyle/>
          <a:p>
            <a:endParaRPr lang="en-US" altLang="zh-CN" sz="3300" dirty="0"/>
          </a:p>
          <a:p>
            <a:endParaRPr lang="en-US" altLang="zh-CN" sz="3300" dirty="0"/>
          </a:p>
          <a:p>
            <a:endParaRPr lang="en-US" altLang="zh-CN" sz="3300" dirty="0"/>
          </a:p>
          <a:p>
            <a:pPr lvl="1"/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61566-2269-4007-8B11-FA92D810AA56}"/>
              </a:ext>
            </a:extLst>
          </p:cNvPr>
          <p:cNvSpPr txBox="1"/>
          <p:nvPr/>
        </p:nvSpPr>
        <p:spPr>
          <a:xfrm>
            <a:off x="982134" y="1598523"/>
            <a:ext cx="1022773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400" dirty="0"/>
              <a:t>AI based positioning is to investigate how to leverage AI to enhance Positioning Accuracy. </a:t>
            </a:r>
            <a:r>
              <a:rPr lang="en-US" altLang="zh-CN" sz="2400" dirty="0"/>
              <a:t>Based on the discussion in SA2#147e and RAN#94e, it looks promising that AI based positioning will be studied in 3GPP.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i="1" dirty="0"/>
              <a:t>    Note: current status in SA2 and RAN plenary is summarized in next three slides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/>
              <a:t>The source companies are supportive of the work. However due to the strong dependence between SA2 and RAN1, it looks necessary to discuss how to coordinate between SA2 and RAN1.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4408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SA2 discussion status after SA2#147e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C2027B-D42C-4FA8-920A-914C22CFBC20}"/>
              </a:ext>
            </a:extLst>
          </p:cNvPr>
          <p:cNvSpPr/>
          <p:nvPr/>
        </p:nvSpPr>
        <p:spPr>
          <a:xfrm>
            <a:off x="838200" y="1753278"/>
            <a:ext cx="106510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S2-2108170.zip</a:t>
            </a:r>
            <a:r>
              <a:rPr lang="en-GB" u="sng" dirty="0">
                <a:hlinkClick r:id="rId3"/>
              </a:rPr>
              <a:t> </a:t>
            </a:r>
            <a:r>
              <a:rPr lang="en-GB" dirty="0"/>
              <a:t>New SID on Enhancement to the 5GC Location Services Phase 3 is technically endorsed in SA#147e with AI based positioning: 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WT#2.2 In collaboration with RAN, study the interactions between the NWDAF and the LCS NF(s) to support AI/ML based positioning.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Note 1: For objective WT#2.1 and WT#2.2, coordinated activities between the study FS_eNA_PH3 and this study are needed.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Note 2: Objective WT#2.2 depends on RAN progress.</a:t>
            </a:r>
          </a:p>
          <a:p>
            <a:pPr lvl="1"/>
            <a:endParaRPr lang="en-US" altLang="zh-CN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It is clearly indicated in Note2 that AI based positioning has strong dependence with RAN.</a:t>
            </a:r>
            <a:endParaRPr lang="en-US" dirty="0"/>
          </a:p>
          <a:p>
            <a:pPr lvl="1"/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07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 discussion status after RAN#94e (1/2)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E49E6-75AC-4098-8F2F-DD724227C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3545"/>
            <a:ext cx="10803467" cy="435133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In latest round of RAN#94e R18 preparation discussion, AI based positioning use case are expected to be included in </a:t>
            </a:r>
            <a:r>
              <a:rPr lang="en-GB" b="1" dirty="0"/>
              <a:t>AI/ML for NR Air Interface</a:t>
            </a:r>
            <a:r>
              <a:rPr lang="en-GB" b="1" i="1" dirty="0"/>
              <a:t> </a:t>
            </a:r>
            <a:r>
              <a:rPr lang="en-US" altLang="zh-CN" b="1" dirty="0"/>
              <a:t>latest draft SID in </a:t>
            </a:r>
            <a:r>
              <a:rPr lang="en-US" dirty="0">
                <a:hlinkClick r:id="rId2"/>
              </a:rPr>
              <a:t>RP-212708.zip </a:t>
            </a:r>
            <a:r>
              <a:rPr lang="en-US" altLang="zh-CN" dirty="0"/>
              <a:t>.</a:t>
            </a:r>
          </a:p>
          <a:p>
            <a:pPr lvl="1" hangingPunct="0"/>
            <a:r>
              <a:rPr lang="en-GB" altLang="zh-CN" dirty="0"/>
              <a:t>Initial set of use cases includes: </a:t>
            </a:r>
            <a:endParaRPr lang="zh-CN" altLang="zh-CN" dirty="0"/>
          </a:p>
          <a:p>
            <a:pPr lvl="2" hangingPunct="0"/>
            <a:r>
              <a:rPr lang="en-GB" altLang="zh-CN" dirty="0"/>
              <a:t>CSI feedback enhancement, e.g., overhead reduction, improved accuracy, prediction [RAN1]</a:t>
            </a:r>
            <a:endParaRPr lang="zh-CN" altLang="zh-CN" dirty="0"/>
          </a:p>
          <a:p>
            <a:pPr lvl="2" hangingPunct="0"/>
            <a:r>
              <a:rPr lang="en-GB" altLang="zh-CN" dirty="0"/>
              <a:t>Beam management, e.g., beam prediction in time, and/or spatial domain for overhead and latency reduction, beam selection accuracy improvement [RAN1]</a:t>
            </a:r>
            <a:endParaRPr lang="zh-CN" altLang="zh-CN" dirty="0"/>
          </a:p>
          <a:p>
            <a:pPr lvl="2" hangingPunct="0"/>
            <a:r>
              <a:rPr lang="en-GB" altLang="zh-CN" dirty="0">
                <a:solidFill>
                  <a:srgbClr val="FF0000"/>
                </a:solidFill>
              </a:rPr>
              <a:t>Positioning accuracy enhancements for different scenarios including, e.g., those with heavy NLOS conditions [RAN1] </a:t>
            </a:r>
            <a:endParaRPr lang="zh-CN" altLang="zh-CN" dirty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/>
              <a:t>RS overhead reduction [RAN1]</a:t>
            </a:r>
            <a:endParaRPr lang="zh-CN" altLang="zh-CN" dirty="0"/>
          </a:p>
          <a:p>
            <a:pPr lvl="2" hangingPunct="0"/>
            <a:r>
              <a:rPr lang="en-GB" altLang="zh-CN" dirty="0"/>
              <a:t>RRM Mobility, e.g., prediction in time or frequency for robustness, interruption and overhead reduction [RAN2]</a:t>
            </a:r>
            <a:endParaRPr lang="zh-CN" altLang="zh-CN" dirty="0"/>
          </a:p>
          <a:p>
            <a:pPr lvl="1" hangingPunct="0"/>
            <a:r>
              <a:rPr lang="en-GB" altLang="zh-CN" dirty="0"/>
              <a:t>Finalize representative set of use cases (reduced from the initial set and minimizing sub use cases) for characterization and baseline performance evaluations</a:t>
            </a:r>
            <a:endParaRPr lang="zh-CN" altLang="zh-CN" dirty="0"/>
          </a:p>
          <a:p>
            <a:pPr lvl="2"/>
            <a:endParaRPr lang="en-US" altLang="zh-CN" dirty="0"/>
          </a:p>
          <a:p>
            <a:r>
              <a:rPr lang="en-US" altLang="zh-CN" dirty="0"/>
              <a:t>The observation is that the level of support for AI based positioning use case is higher than or equal to other use cases.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198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 discussion status after RAN#94e (2/2)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E49E6-75AC-4098-8F2F-DD724227C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354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Based on </a:t>
            </a:r>
            <a:r>
              <a:rPr lang="en-GB" b="1" dirty="0"/>
              <a:t>AI/ML for NR Air Interface</a:t>
            </a:r>
            <a:r>
              <a:rPr lang="en-GB" b="1" i="1" dirty="0"/>
              <a:t> </a:t>
            </a:r>
            <a:r>
              <a:rPr lang="en-US" altLang="zh-CN" b="1" dirty="0"/>
              <a:t>latest draft </a:t>
            </a:r>
            <a:r>
              <a:rPr lang="en-US" altLang="zh-CN" dirty="0"/>
              <a:t>SID discussion </a:t>
            </a:r>
            <a:r>
              <a:rPr lang="en-US" dirty="0">
                <a:hlinkClick r:id="rId2"/>
              </a:rPr>
              <a:t>RP-212708.zip</a:t>
            </a:r>
            <a:r>
              <a:rPr lang="en-US" altLang="zh-CN" dirty="0"/>
              <a:t>, it is expected that in Rel-18 WG discussion for AI/ML for air interface: </a:t>
            </a:r>
          </a:p>
          <a:p>
            <a:pPr lvl="1"/>
            <a:r>
              <a:rPr lang="en-US" altLang="zh-CN" dirty="0"/>
              <a:t>Evaluations(including methodology and performance evaluation) for each use case would be conducted;</a:t>
            </a:r>
          </a:p>
          <a:p>
            <a:pPr lvl="1"/>
            <a:r>
              <a:rPr lang="en-US" altLang="zh-CN" dirty="0"/>
              <a:t>AI/ML framework for enabling of each use case would be studied:</a:t>
            </a:r>
          </a:p>
          <a:p>
            <a:pPr lvl="2"/>
            <a:r>
              <a:rPr lang="en-US" altLang="zh-CN" dirty="0"/>
              <a:t>Characterize the defining stages of AI/ML related algorithms:</a:t>
            </a:r>
          </a:p>
          <a:p>
            <a:pPr lvl="2"/>
            <a:r>
              <a:rPr lang="en-US" altLang="zh-CN" dirty="0"/>
              <a:t>Identify various levels of collaboration between UE and </a:t>
            </a:r>
            <a:r>
              <a:rPr lang="en-US" altLang="zh-CN" dirty="0" err="1"/>
              <a:t>gNB</a:t>
            </a:r>
            <a:endParaRPr lang="en-US" altLang="zh-CN" dirty="0"/>
          </a:p>
          <a:p>
            <a:pPr lvl="2"/>
            <a:r>
              <a:rPr lang="en-US" altLang="zh-CN" dirty="0"/>
              <a:t>Identify lifecycle management of AI/ML model: e.g., data collection,  model deployment, model monitoring, model updating, and model transfer</a:t>
            </a:r>
          </a:p>
          <a:p>
            <a:pPr lvl="2"/>
            <a:r>
              <a:rPr lang="en-US" altLang="zh-CN" dirty="0"/>
              <a:t>Data set for training/validation</a:t>
            </a:r>
          </a:p>
          <a:p>
            <a:pPr lvl="1"/>
            <a:r>
              <a:rPr lang="en-US" altLang="zh-CN" dirty="0"/>
              <a:t>PHY/Protocol impact would be studied.</a:t>
            </a:r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The evaluation and AI/ML framework study are expected to last through the whole release in RAN.</a:t>
            </a:r>
          </a:p>
          <a:p>
            <a:pPr marL="0" indent="0">
              <a:buNone/>
            </a:pP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947511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E49E6-75AC-4098-8F2F-DD724227C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212"/>
            <a:ext cx="10168468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Observation 1: </a:t>
            </a:r>
          </a:p>
          <a:p>
            <a:pPr lvl="1"/>
            <a:r>
              <a:rPr lang="en-US" altLang="zh-CN" sz="2000" dirty="0"/>
              <a:t>The details of AI based positioning would not be clear until RAN1 finish the evaluation and corresponding AI/ML framework e.g. </a:t>
            </a:r>
            <a:r>
              <a:rPr lang="en-US" altLang="zh-CN" sz="1900" dirty="0"/>
              <a:t>which method/scenario have gains and which part of AI/ML framework need to be specified</a:t>
            </a:r>
          </a:p>
          <a:p>
            <a:pPr lvl="1"/>
            <a:r>
              <a:rPr lang="en-US" sz="1900" dirty="0"/>
              <a:t>RAN1 is expected to make progress e.g. at the earliest by 3Q’22 or 4</a:t>
            </a:r>
            <a:r>
              <a:rPr lang="en-US" altLang="zh-CN" sz="1900" dirty="0"/>
              <a:t>Q’22 </a:t>
            </a:r>
            <a:r>
              <a:rPr lang="en-US" altLang="zh-CN" sz="1800" dirty="0"/>
              <a:t>as </a:t>
            </a:r>
            <a:r>
              <a:rPr lang="en-US" sz="1900" dirty="0"/>
              <a:t>Rel-18 starts in 2Q’22 for RAN1 as indicated in </a:t>
            </a:r>
            <a:r>
              <a:rPr lang="en-US" sz="19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RP-211642.zip</a:t>
            </a:r>
            <a:r>
              <a:rPr lang="en-US" sz="1900" dirty="0"/>
              <a:t>  (RAN chair's input for joint CT/RAN/SA </a:t>
            </a:r>
            <a:br>
              <a:rPr lang="en-US" sz="1900" dirty="0"/>
            </a:br>
            <a:r>
              <a:rPr lang="en-US" sz="1900" dirty="0"/>
              <a:t>session about Rel-18)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Observation 2: </a:t>
            </a:r>
            <a:endParaRPr lang="en-US" altLang="zh-CN" sz="2000" dirty="0"/>
          </a:p>
          <a:p>
            <a:pPr lvl="1"/>
            <a:r>
              <a:rPr lang="en-US" altLang="zh-CN" sz="2000" dirty="0"/>
              <a:t>It looks feasible AI based positioning should be investigated in </a:t>
            </a:r>
            <a:r>
              <a:rPr lang="en-US" altLang="zh-CN" sz="2000" b="1" dirty="0"/>
              <a:t>RAN1 </a:t>
            </a:r>
            <a:r>
              <a:rPr lang="en-GB" sz="2000" b="1" dirty="0"/>
              <a:t>AI/ML for NR Air Interface</a:t>
            </a:r>
            <a:r>
              <a:rPr lang="en-GB" sz="2000" b="1" i="1" dirty="0"/>
              <a:t> </a:t>
            </a:r>
            <a:r>
              <a:rPr lang="en-US" altLang="zh-CN" sz="2000" b="1" dirty="0"/>
              <a:t>latest draft SID </a:t>
            </a:r>
            <a:r>
              <a:rPr lang="en-US" sz="2000" dirty="0">
                <a:hlinkClick r:id="rId4"/>
              </a:rPr>
              <a:t>RP-212708.zip </a:t>
            </a:r>
            <a:r>
              <a:rPr lang="en-US" sz="2000" dirty="0"/>
              <a:t>and </a:t>
            </a:r>
            <a:r>
              <a:rPr lang="en-US" altLang="zh-CN" sz="2000" dirty="0"/>
              <a:t>SA2 could only start the discussion after RAN1 make progress and identify potential impact on SA2 e.g. </a:t>
            </a:r>
            <a:r>
              <a:rPr lang="en-US" sz="2000" dirty="0"/>
              <a:t>at the earliest by 3Q’22 or 4</a:t>
            </a:r>
            <a:r>
              <a:rPr lang="en-US" altLang="zh-CN" sz="2000" dirty="0"/>
              <a:t>Q’22 </a:t>
            </a:r>
          </a:p>
        </p:txBody>
      </p:sp>
    </p:spTree>
    <p:extLst>
      <p:ext uri="{BB962C8B-B14F-4D97-AF65-F5344CB8AC3E}">
        <p14:creationId xmlns:p14="http://schemas.microsoft.com/office/powerpoint/2010/main" val="3286528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09DE6-B24A-49A5-B137-D1B271FC8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E49E6-75AC-4098-8F2F-DD724227C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24212"/>
            <a:ext cx="10185401" cy="467338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/>
              <a:t>As indicated, the source companies are supportive of the work, the motivation here is to discuss how to manage the study efficiently</a:t>
            </a:r>
            <a:r>
              <a:rPr lang="zh-CN" altLang="en-US" sz="2400" dirty="0"/>
              <a:t>，</a:t>
            </a:r>
            <a:r>
              <a:rPr lang="en-US" altLang="zh-CN" sz="2400" dirty="0"/>
              <a:t>therefore two alternatives are proposed to gather comments and find a reasonable way forward</a:t>
            </a:r>
          </a:p>
          <a:p>
            <a:r>
              <a:rPr lang="en-US" altLang="zh-CN" sz="2400" b="1" dirty="0"/>
              <a:t>Alternative 1: </a:t>
            </a:r>
          </a:p>
          <a:p>
            <a:pPr lvl="1"/>
            <a:r>
              <a:rPr lang="en-US" altLang="zh-CN" sz="2000" dirty="0"/>
              <a:t>Update WT#2.2 to reflect the studying area and increase reasonable TU(s) e.g. from (1 to 3 for study phase , 0.5 to 1.5 for normative phase) and clarify that the dependency with RAN1 </a:t>
            </a:r>
            <a:r>
              <a:rPr lang="en-GB" sz="2000" b="1" dirty="0"/>
              <a:t>AI/ML for NR Air Interface</a:t>
            </a:r>
            <a:r>
              <a:rPr lang="en-GB" sz="2000" b="1" i="1" dirty="0"/>
              <a:t> </a:t>
            </a:r>
            <a:r>
              <a:rPr lang="en-GB" sz="2000" b="1" dirty="0"/>
              <a:t>latest draft </a:t>
            </a:r>
            <a:r>
              <a:rPr lang="en-US" altLang="zh-CN" sz="2000" b="1" dirty="0"/>
              <a:t>SID in </a:t>
            </a:r>
            <a:r>
              <a:rPr lang="en-US" sz="2000" dirty="0">
                <a:hlinkClick r:id="rId2"/>
              </a:rPr>
              <a:t>RP-212708.zip </a:t>
            </a:r>
            <a:r>
              <a:rPr lang="en-US" sz="2000" dirty="0"/>
              <a:t>and coordination is needed</a:t>
            </a:r>
            <a:r>
              <a:rPr lang="en-US" altLang="zh-CN" sz="2000" dirty="0"/>
              <a:t>, for example: </a:t>
            </a:r>
          </a:p>
          <a:p>
            <a:pPr marL="457200" lvl="1" indent="0">
              <a:buNone/>
            </a:pP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en-US" altLang="zh-CN" sz="2400" b="1" dirty="0"/>
              <a:t>Alternative 2:</a:t>
            </a:r>
          </a:p>
          <a:p>
            <a:pPr lvl="1"/>
            <a:r>
              <a:rPr lang="en-US" altLang="zh-CN" sz="2000" dirty="0"/>
              <a:t>Tentatively take out WT#2.2 and perform alignment with RAN1 once RAN1 identify potential impact on SA2 and make progress </a:t>
            </a:r>
            <a:r>
              <a:rPr lang="en-GB" sz="2000" b="1" dirty="0"/>
              <a:t>AI/ML for NR Air Interface</a:t>
            </a:r>
            <a:r>
              <a:rPr lang="en-GB" sz="2000" b="1" i="1" dirty="0"/>
              <a:t> </a:t>
            </a:r>
            <a:r>
              <a:rPr lang="en-GB" sz="2000" b="1" dirty="0"/>
              <a:t>latest draft </a:t>
            </a:r>
            <a:r>
              <a:rPr lang="en-US" altLang="zh-CN" sz="2000" b="1" dirty="0"/>
              <a:t>SID</a:t>
            </a:r>
            <a:r>
              <a:rPr lang="en-US" altLang="zh-CN" sz="2000" dirty="0"/>
              <a:t> </a:t>
            </a:r>
            <a:r>
              <a:rPr lang="en-US" altLang="zh-CN" sz="2000" b="1" dirty="0"/>
              <a:t>in </a:t>
            </a:r>
            <a:r>
              <a:rPr lang="en-US" sz="2000" dirty="0">
                <a:hlinkClick r:id="rId2"/>
              </a:rPr>
              <a:t>RP-212708.zip </a:t>
            </a:r>
            <a:r>
              <a:rPr lang="en-US" sz="2000" dirty="0"/>
              <a:t>in terms of AI based positioning</a:t>
            </a:r>
            <a:endParaRPr lang="en-US" altLang="zh-CN" sz="20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96AB11-0171-491B-8F83-983C156C8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9" y="3162188"/>
            <a:ext cx="9698173" cy="193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382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870</Words>
  <Application>Microsoft Office PowerPoint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Calibri</vt:lpstr>
      <vt:lpstr>Office 主题​​</vt:lpstr>
      <vt:lpstr>Discussion for AI based positioning</vt:lpstr>
      <vt:lpstr>Introduction</vt:lpstr>
      <vt:lpstr>SA2 discussion status after SA2#147e</vt:lpstr>
      <vt:lpstr>RAN discussion status after RAN#94e (1/2)</vt:lpstr>
      <vt:lpstr>RAN discussion status after RAN#94e (2/2)</vt:lpstr>
      <vt:lpstr>Observations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 progress for AI+positioning</dc:title>
  <dc:creator>Peng Sun(vivo)</dc:creator>
  <cp:lastModifiedBy>vivo1</cp:lastModifiedBy>
  <cp:revision>102</cp:revision>
  <dcterms:created xsi:type="dcterms:W3CDTF">2021-10-29T02:35:15Z</dcterms:created>
  <dcterms:modified xsi:type="dcterms:W3CDTF">2021-11-08T12:24:14Z</dcterms:modified>
</cp:coreProperties>
</file>