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814" r:id="rId6"/>
    <p:sldId id="821" r:id="rId7"/>
    <p:sldId id="820" r:id="rId8"/>
    <p:sldId id="818" r:id="rId9"/>
    <p:sldId id="823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137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11/8/2021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11/8/2021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2614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17791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668290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211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S2-2108610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148E </a:t>
            </a:r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Nov. 15-19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2021,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WG2#148E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Nov 15-19,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2021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 smtClean="0"/>
              <a:t>eNS_Ph2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</a:t>
            </a:r>
            <a:r>
              <a:rPr lang="en-GB" altLang="zh-CN" sz="3600" b="1" dirty="0" smtClean="0"/>
              <a:t>SA2#148E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:a16="http://schemas.microsoft.com/office/drawing/2014/main" xmlns="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:a16="http://schemas.microsoft.com/office/drawing/2014/main" xmlns="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:a16="http://schemas.microsoft.com/office/drawing/2014/main" xmlns="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xmlns="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xmlns="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xmlns="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xmlns="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xmlns="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xmlns="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xmlns="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xmlns="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xmlns="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xmlns="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xmlns="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xmlns="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xmlns="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:a16="http://schemas.microsoft.com/office/drawing/2014/main" xmlns="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:a16="http://schemas.microsoft.com/office/drawing/2014/main" xmlns="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:a16="http://schemas.microsoft.com/office/drawing/2014/main" xmlns="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xmlns="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xmlns="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xmlns="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:a16="http://schemas.microsoft.com/office/drawing/2014/main" xmlns="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:a16="http://schemas.microsoft.com/office/drawing/2014/main" xmlns="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xmlns="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b="1" dirty="0"/>
              <a:t> </a:t>
            </a:r>
            <a:r>
              <a:rPr lang="en-US" altLang="zh-CN" b="1" dirty="0"/>
              <a:t>eNS_Ph2</a:t>
            </a:r>
            <a:r>
              <a:rPr lang="en-US" altLang="de-DE" b="1" dirty="0"/>
              <a:t> status after </a:t>
            </a:r>
            <a:r>
              <a:rPr lang="en-US" altLang="de-DE" b="1" dirty="0" smtClean="0"/>
              <a:t>SA2#146</a:t>
            </a:r>
            <a:r>
              <a:rPr lang="en-US" altLang="zh-CN" b="1" dirty="0" smtClean="0"/>
              <a:t>e</a:t>
            </a:r>
            <a:r>
              <a:rPr lang="en-US" altLang="de-DE" b="1" dirty="0" smtClean="0"/>
              <a:t> (1/4)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94600121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18812" y="2301843"/>
            <a:ext cx="8705300" cy="430689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The exception for all key issues are progressed well. 40 </a:t>
            </a:r>
            <a:r>
              <a:rPr lang="en-US" altLang="zh-CN" sz="1800" dirty="0"/>
              <a:t>CRs are approved</a:t>
            </a:r>
            <a:r>
              <a:rPr lang="en-US" altLang="zh-CN" sz="18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The completion for KI#7 depends on RAN3 feedback</a:t>
            </a:r>
          </a:p>
          <a:p>
            <a:pPr lvl="0"/>
            <a:r>
              <a:rPr lang="en-GB" altLang="zh-CN" sz="2000" b="1" dirty="0" smtClean="0"/>
              <a:t>Exception tasks for KI#1 and KI#2. Status: Closed</a:t>
            </a:r>
            <a:endParaRPr lang="zh-CN" altLang="zh-CN" sz="2000" b="1" dirty="0" smtClean="0"/>
          </a:p>
          <a:p>
            <a:pPr lvl="1"/>
            <a:r>
              <a:rPr lang="en-GB" altLang="zh-CN" sz="2000" dirty="0" smtClean="0"/>
              <a:t>Finalise NSAC control due to the UE mobility between AMFs/SMFs, and UE mobility between EPC and 5GC </a:t>
            </a:r>
          </a:p>
          <a:p>
            <a:pPr lvl="2"/>
            <a:r>
              <a:rPr lang="en-US" altLang="zh-CN" sz="1600" dirty="0" smtClean="0"/>
              <a:t>Status: CRs are approved. This item can be closed. Further explanations/clarifications on small open issues via Cat F CRs.</a:t>
            </a:r>
            <a:endParaRPr lang="zh-CN" altLang="zh-CN" sz="1600" dirty="0" smtClean="0"/>
          </a:p>
          <a:p>
            <a:pPr lvl="1"/>
            <a:r>
              <a:rPr lang="en-GB" altLang="zh-CN" sz="2000" dirty="0" smtClean="0"/>
              <a:t>How to trigger the notification and how to identify the AMF in EAC procedure</a:t>
            </a:r>
          </a:p>
          <a:p>
            <a:pPr lvl="2"/>
            <a:r>
              <a:rPr lang="en-US" altLang="zh-CN" sz="1600" dirty="0" smtClean="0"/>
              <a:t>Status: CRs are approved. This item can be closed. No further work</a:t>
            </a:r>
            <a:r>
              <a:rPr lang="en-GB" altLang="zh-CN" sz="1600" dirty="0" smtClean="0"/>
              <a:t> is expected</a:t>
            </a:r>
          </a:p>
          <a:p>
            <a:pPr lvl="1"/>
            <a:r>
              <a:rPr lang="en-GB" altLang="zh-CN" sz="2000" dirty="0"/>
              <a:t>Continue in next </a:t>
            </a:r>
            <a:r>
              <a:rPr lang="en-GB" altLang="zh-CN" sz="2000" dirty="0" smtClean="0"/>
              <a:t>slide</a:t>
            </a:r>
            <a:endParaRPr lang="zh-CN" altLang="zh-CN" sz="2000" dirty="0"/>
          </a:p>
          <a:p>
            <a:pPr lvl="2"/>
            <a:endParaRPr lang="zh-CN" altLang="zh-CN" sz="1100" dirty="0" smtClean="0"/>
          </a:p>
        </p:txBody>
      </p:sp>
    </p:spTree>
    <p:extLst>
      <p:ext uri="{BB962C8B-B14F-4D97-AF65-F5344CB8AC3E}">
        <p14:creationId xmlns:p14="http://schemas.microsoft.com/office/powerpoint/2010/main" val="41092565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b="1" dirty="0"/>
              <a:t> </a:t>
            </a:r>
            <a:r>
              <a:rPr lang="en-US" altLang="zh-CN" b="1" dirty="0"/>
              <a:t>eNS_Ph2</a:t>
            </a:r>
            <a:r>
              <a:rPr lang="en-US" altLang="de-DE" b="1" dirty="0"/>
              <a:t> status after </a:t>
            </a:r>
            <a:r>
              <a:rPr lang="en-US" altLang="de-DE" b="1" dirty="0" smtClean="0"/>
              <a:t>SA2#146</a:t>
            </a:r>
            <a:r>
              <a:rPr lang="en-US" altLang="zh-CN" b="1" dirty="0" smtClean="0"/>
              <a:t>e</a:t>
            </a:r>
            <a:r>
              <a:rPr lang="en-US" altLang="de-DE" b="1" dirty="0" smtClean="0"/>
              <a:t> (2/4)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70967" y="2474901"/>
            <a:ext cx="8705300" cy="4306899"/>
          </a:xfrm>
        </p:spPr>
        <p:txBody>
          <a:bodyPr/>
          <a:lstStyle/>
          <a:p>
            <a:pPr lvl="0"/>
            <a:r>
              <a:rPr lang="en-US" altLang="zh-CN" sz="2000" b="1" dirty="0" smtClean="0"/>
              <a:t>(continue)</a:t>
            </a:r>
            <a:r>
              <a:rPr lang="en-GB" altLang="zh-CN" sz="2000" b="1" dirty="0" smtClean="0"/>
              <a:t>Exception </a:t>
            </a:r>
            <a:r>
              <a:rPr lang="en-GB" altLang="zh-CN" sz="2000" b="1" dirty="0"/>
              <a:t>tasks for KI#1 and </a:t>
            </a:r>
            <a:r>
              <a:rPr lang="en-GB" altLang="zh-CN" sz="2000" b="1" dirty="0" smtClean="0"/>
              <a:t>KI#2: Closed</a:t>
            </a:r>
            <a:endParaRPr lang="zh-CN" altLang="zh-CN" sz="2000" b="1" dirty="0" smtClean="0"/>
          </a:p>
          <a:p>
            <a:pPr lvl="1"/>
            <a:r>
              <a:rPr lang="en-GB" altLang="zh-CN" sz="2000" dirty="0" smtClean="0"/>
              <a:t>Finalize the support EPC interworking</a:t>
            </a:r>
          </a:p>
          <a:p>
            <a:pPr lvl="2"/>
            <a:r>
              <a:rPr lang="en-US" altLang="zh-CN" sz="1600" dirty="0" smtClean="0"/>
              <a:t>Status: CRs are approved, This item can be closed.  </a:t>
            </a:r>
            <a:r>
              <a:rPr lang="en-US" altLang="zh-CN" sz="1600" dirty="0"/>
              <a:t>Further explanations/clarifications on small open issues via </a:t>
            </a:r>
            <a:r>
              <a:rPr lang="en-US" altLang="zh-CN" sz="1600" dirty="0" smtClean="0"/>
              <a:t>Cat. </a:t>
            </a:r>
            <a:r>
              <a:rPr lang="en-US" altLang="zh-CN" sz="1600" dirty="0"/>
              <a:t>F CRs</a:t>
            </a:r>
            <a:r>
              <a:rPr lang="en-US" altLang="zh-CN" sz="1600" dirty="0" smtClean="0"/>
              <a:t>.</a:t>
            </a:r>
            <a:endParaRPr lang="zh-CN" altLang="zh-CN" sz="1600" dirty="0" smtClean="0"/>
          </a:p>
          <a:p>
            <a:pPr lvl="1"/>
            <a:r>
              <a:rPr lang="en-GB" altLang="zh-CN" sz="2000" dirty="0" smtClean="0"/>
              <a:t>Finalize the support roaming scenarios</a:t>
            </a:r>
          </a:p>
          <a:p>
            <a:pPr lvl="2"/>
            <a:r>
              <a:rPr lang="en-GB" altLang="zh-CN" sz="1600" dirty="0" smtClean="0"/>
              <a:t>Status: Interaction between V-NSACF and H-NSACF is not agreed. No further work is expected in this release. </a:t>
            </a:r>
            <a:r>
              <a:rPr lang="en-US" altLang="zh-CN" sz="1600" dirty="0" smtClean="0"/>
              <a:t>This </a:t>
            </a:r>
            <a:r>
              <a:rPr lang="en-US" altLang="zh-CN" sz="1600" dirty="0"/>
              <a:t>item can be closed. </a:t>
            </a:r>
            <a:endParaRPr lang="en-GB" altLang="zh-CN" sz="1600" dirty="0" smtClean="0"/>
          </a:p>
          <a:p>
            <a:pPr lvl="0"/>
            <a:r>
              <a:rPr lang="en-GB" altLang="zh-CN" sz="2000" b="1" dirty="0"/>
              <a:t>Exception task for </a:t>
            </a:r>
            <a:r>
              <a:rPr lang="en-GB" altLang="zh-CN" sz="2000" b="1" dirty="0" smtClean="0"/>
              <a:t>KI#4</a:t>
            </a:r>
            <a:r>
              <a:rPr lang="en-GB" altLang="zh-CN" sz="2000" b="1" dirty="0"/>
              <a:t>. Status: </a:t>
            </a:r>
            <a:r>
              <a:rPr lang="en-US" altLang="zh-CN" sz="2000" b="1" dirty="0" smtClean="0"/>
              <a:t>Closed</a:t>
            </a:r>
            <a:endParaRPr lang="zh-CN" altLang="zh-CN" sz="2000" b="1" dirty="0"/>
          </a:p>
          <a:p>
            <a:pPr lvl="1"/>
            <a:r>
              <a:rPr lang="en-GB" altLang="zh-CN" sz="2000" dirty="0"/>
              <a:t>Finalise how to specify the event exposure for multiple NSACFs</a:t>
            </a:r>
          </a:p>
          <a:p>
            <a:pPr lvl="2"/>
            <a:r>
              <a:rPr lang="en-US" altLang="zh-CN" sz="1600" dirty="0"/>
              <a:t>Status: CRs are </a:t>
            </a:r>
            <a:r>
              <a:rPr lang="en-US" altLang="zh-CN" sz="1600" dirty="0" smtClean="0"/>
              <a:t>approved. The Sub/Notify model for NSACF event exposure is open and is to be resolved via Cat. F CRs.</a:t>
            </a: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9496868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 </a:t>
            </a:r>
            <a:r>
              <a:rPr lang="en-US" altLang="zh-CN" b="1" dirty="0"/>
              <a:t>eNS_Ph2</a:t>
            </a:r>
            <a:r>
              <a:rPr lang="en-US" altLang="de-DE" b="1" dirty="0"/>
              <a:t> status after </a:t>
            </a:r>
            <a:r>
              <a:rPr lang="en-US" altLang="de-DE" b="1" dirty="0" smtClean="0"/>
              <a:t>SA2#146</a:t>
            </a:r>
            <a:r>
              <a:rPr lang="en-US" altLang="zh-CN" b="1" dirty="0" smtClean="0"/>
              <a:t>e</a:t>
            </a:r>
            <a:r>
              <a:rPr lang="en-US" altLang="de-DE" b="1" dirty="0" smtClean="0"/>
              <a:t> (3/4)</a:t>
            </a:r>
            <a:endParaRPr lang="zh-CN" altLang="en-US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160867" y="2506133"/>
            <a:ext cx="8890000" cy="3742070"/>
          </a:xfrm>
        </p:spPr>
        <p:txBody>
          <a:bodyPr/>
          <a:lstStyle/>
          <a:p>
            <a:pPr lvl="0"/>
            <a:r>
              <a:rPr lang="en-US" altLang="zh-CN" sz="2000" b="1" dirty="0" smtClean="0"/>
              <a:t>Exception sheet for </a:t>
            </a:r>
            <a:r>
              <a:rPr lang="en-GB" altLang="zh-CN" sz="2000" b="1" dirty="0" smtClean="0"/>
              <a:t>KI#5. Status: Closed</a:t>
            </a:r>
            <a:endParaRPr lang="zh-CN" altLang="zh-CN" sz="2000" b="1" dirty="0"/>
          </a:p>
          <a:p>
            <a:pPr lvl="1"/>
            <a:r>
              <a:rPr lang="en-GB" altLang="zh-CN" sz="1800" dirty="0"/>
              <a:t>Accurate enforcement of the Total Maximum Data Rate per S-NSSAI when multiple PCFs per S-NSSAI are deployed is </a:t>
            </a:r>
            <a:r>
              <a:rPr lang="en-GB" altLang="zh-CN" sz="1800" dirty="0" smtClean="0"/>
              <a:t>FFS</a:t>
            </a:r>
          </a:p>
          <a:p>
            <a:pPr lvl="2"/>
            <a:r>
              <a:rPr lang="en-US" altLang="zh-CN" sz="1600" dirty="0"/>
              <a:t>Status: CRs are </a:t>
            </a:r>
            <a:r>
              <a:rPr lang="en-US" altLang="zh-CN" sz="1600" dirty="0" smtClean="0"/>
              <a:t>approved. This </a:t>
            </a:r>
            <a:r>
              <a:rPr lang="en-US" altLang="zh-CN" sz="1600" dirty="0"/>
              <a:t>item can be closed</a:t>
            </a:r>
            <a:endParaRPr lang="zh-CN" altLang="zh-CN" sz="1600" dirty="0"/>
          </a:p>
          <a:p>
            <a:pPr lvl="1"/>
            <a:r>
              <a:rPr lang="en-GB" altLang="zh-CN" sz="1800" dirty="0"/>
              <a:t>Finalize the NWDAF based </a:t>
            </a:r>
            <a:r>
              <a:rPr lang="en-GB" altLang="zh-CN" sz="1800" dirty="0" smtClean="0"/>
              <a:t>solution</a:t>
            </a:r>
          </a:p>
          <a:p>
            <a:pPr lvl="2"/>
            <a:r>
              <a:rPr lang="en-US" altLang="zh-CN" sz="1600" dirty="0"/>
              <a:t>Status: CRs are </a:t>
            </a:r>
            <a:r>
              <a:rPr lang="en-US" altLang="zh-CN" sz="1600" dirty="0" smtClean="0"/>
              <a:t>approved. This </a:t>
            </a:r>
            <a:r>
              <a:rPr lang="en-US" altLang="zh-CN" sz="1600" dirty="0"/>
              <a:t>item can be </a:t>
            </a:r>
            <a:r>
              <a:rPr lang="en-US" altLang="zh-CN" sz="1600" dirty="0" smtClean="0"/>
              <a:t>closed</a:t>
            </a:r>
            <a:r>
              <a:rPr lang="en-GB" altLang="zh-CN" sz="1600" dirty="0"/>
              <a:t> </a:t>
            </a:r>
            <a:endParaRPr lang="zh-CN" altLang="zh-CN" sz="1600" dirty="0"/>
          </a:p>
          <a:p>
            <a:pPr lvl="0"/>
            <a:r>
              <a:rPr lang="en-US" altLang="zh-CN" sz="2000" b="1" dirty="0"/>
              <a:t>Exception sheet for </a:t>
            </a:r>
            <a:r>
              <a:rPr lang="en-GB" altLang="zh-CN" sz="2000" b="1" dirty="0" smtClean="0"/>
              <a:t>KI#7. </a:t>
            </a:r>
            <a:r>
              <a:rPr lang="en-GB" altLang="zh-CN" sz="2000" b="1" dirty="0"/>
              <a:t>Status: </a:t>
            </a:r>
            <a:r>
              <a:rPr lang="en-US" altLang="zh-CN" sz="2000" b="1" dirty="0" smtClean="0"/>
              <a:t>Closed</a:t>
            </a:r>
            <a:endParaRPr lang="zh-CN" altLang="zh-CN" sz="2000" b="1" dirty="0"/>
          </a:p>
          <a:p>
            <a:pPr lvl="1"/>
            <a:r>
              <a:rPr lang="en-GB" altLang="zh-CN" sz="1800" dirty="0" smtClean="0"/>
              <a:t>Whether </a:t>
            </a:r>
            <a:r>
              <a:rPr lang="en-GB" altLang="zh-CN" sz="1800" dirty="0"/>
              <a:t>to provide additional information to NG-RAN depends on RAN2/RAN3 </a:t>
            </a:r>
            <a:r>
              <a:rPr lang="en-GB" altLang="zh-CN" sz="1800" dirty="0" smtClean="0"/>
              <a:t>input</a:t>
            </a:r>
          </a:p>
          <a:p>
            <a:pPr lvl="2"/>
            <a:r>
              <a:rPr lang="en-US" altLang="zh-CN" sz="1600" dirty="0" smtClean="0"/>
              <a:t>Status: We have received RAN2/RAN3 feedback.  The remaining Editor Note will be removed via Cat. F CR. </a:t>
            </a:r>
            <a:endParaRPr lang="zh-CN" altLang="zh-CN" sz="1600" dirty="0"/>
          </a:p>
          <a:p>
            <a:pPr lvl="0"/>
            <a:endParaRPr lang="zh-CN" altLang="zh-CN" sz="2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71661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zh-CN" sz="2800" b="1" dirty="0" smtClean="0"/>
              <a:t>eNS_Ph2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(4/4)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2404532"/>
            <a:ext cx="8554481" cy="356649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 smtClean="0">
                <a:ea typeface="+mn-ea"/>
                <a:cs typeface="+mn-cs"/>
              </a:rPr>
              <a:t>RAN </a:t>
            </a:r>
            <a:r>
              <a:rPr lang="en-US" sz="2000" b="1" dirty="0">
                <a:ea typeface="+mn-ea"/>
                <a:cs typeface="+mn-cs"/>
              </a:rPr>
              <a:t>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None</a:t>
            </a: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</a:t>
            </a:r>
            <a:r>
              <a:rPr lang="de-DE" sz="2000" b="1" dirty="0" smtClean="0"/>
              <a:t>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Focus </a:t>
            </a:r>
            <a:r>
              <a:rPr lang="de-DE" sz="2000" b="1" dirty="0"/>
              <a:t>for the Next Meeting (SA2#147</a:t>
            </a:r>
            <a:r>
              <a:rPr lang="en-US" altLang="zh-CN" sz="2000" b="1" dirty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Maintenance and alignment via coordination with RAN2 and </a:t>
            </a:r>
            <a:r>
              <a:rPr lang="en-US" altLang="zh-CN" sz="1600" dirty="0" smtClean="0"/>
              <a:t>RAN3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Maintenance on remaining open items </a:t>
            </a:r>
            <a:r>
              <a:rPr lang="en-US" altLang="zh-CN" sz="1600" dirty="0"/>
              <a:t>via </a:t>
            </a:r>
            <a:r>
              <a:rPr lang="en-US" altLang="zh-CN" sz="1600" dirty="0" err="1"/>
              <a:t>Cat.F</a:t>
            </a:r>
            <a:r>
              <a:rPr lang="en-US" altLang="zh-CN" sz="1600" dirty="0"/>
              <a:t> CR</a:t>
            </a: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 smtClean="0"/>
              <a:t>Risk:</a:t>
            </a:r>
            <a:endParaRPr lang="en-US" altLang="zh-CN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None.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21402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 smtClean="0"/>
              <a:t>2.4</a:t>
            </a:r>
            <a:r>
              <a:rPr lang="en-GB" altLang="en-US" b="1" dirty="0"/>
              <a:t>) Rel-17 Study/Work (7/16</a:t>
            </a:r>
            <a:r>
              <a:rPr lang="en-GB" altLang="en-US" b="1" dirty="0" smtClean="0"/>
              <a:t>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98247379"/>
              </p:ext>
            </p:extLst>
          </p:nvPr>
        </p:nvGraphicFramePr>
        <p:xfrm>
          <a:off x="179388" y="1367219"/>
          <a:ext cx="8810067" cy="109458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SP-190931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2021 -&gt;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lang="en-US" altLang="zh-CN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8077590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6577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WI Exception tasks </a:t>
            </a:r>
            <a:r>
              <a:rPr lang="en-US" altLang="zh-CN" sz="1400" dirty="0"/>
              <a:t>on KI #1, #2, #4, #5 and #7 </a:t>
            </a:r>
            <a:r>
              <a:rPr lang="en-US" altLang="zh-CN" sz="1400" dirty="0" smtClean="0"/>
              <a:t>are resolved. 40 </a:t>
            </a:r>
            <a:r>
              <a:rPr lang="en-US" altLang="zh-CN" sz="1400" dirty="0"/>
              <a:t>CRs are approved</a:t>
            </a:r>
            <a:r>
              <a:rPr lang="en-US" altLang="zh-CN" sz="1400" dirty="0" smtClean="0"/>
              <a:t>.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Further clarification/explanations are expected on PDN </a:t>
            </a:r>
            <a:r>
              <a:rPr lang="en-US" altLang="zh-CN" sz="1400" dirty="0"/>
              <a:t>connection rejection because of </a:t>
            </a:r>
            <a:r>
              <a:rPr lang="en-US" altLang="zh-CN" sz="1400" dirty="0" smtClean="0"/>
              <a:t>NSAC, service </a:t>
            </a:r>
            <a:r>
              <a:rPr lang="en-US" altLang="zh-CN" sz="1400" dirty="0"/>
              <a:t>continuity for EPC </a:t>
            </a:r>
            <a:r>
              <a:rPr lang="en-US" altLang="zh-CN" sz="1400" dirty="0" smtClean="0"/>
              <a:t>interworking, AMF removal and </a:t>
            </a:r>
            <a:r>
              <a:rPr lang="en-US" altLang="zh-CN" sz="1400" dirty="0"/>
              <a:t>Sub/Notify model for NSACF event </a:t>
            </a:r>
            <a:r>
              <a:rPr lang="en-US" altLang="zh-CN" sz="1400" dirty="0" smtClean="0"/>
              <a:t>exposure, etc</a:t>
            </a:r>
            <a:r>
              <a:rPr lang="en-US" altLang="zh-CN" sz="1400" dirty="0"/>
              <a:t>.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b="1" dirty="0" smtClean="0"/>
              <a:t>Contentious </a:t>
            </a:r>
            <a:r>
              <a:rPr lang="en-US" altLang="zh-CN" sz="1400" b="1" dirty="0"/>
              <a:t>Issue </a:t>
            </a:r>
            <a:r>
              <a:rPr lang="en-US" altLang="zh-CN" sz="1400" dirty="0"/>
              <a:t>- </a:t>
            </a:r>
            <a:r>
              <a:rPr lang="en-US" altLang="zh-CN" sz="1400" dirty="0" smtClean="0"/>
              <a:t>None. </a:t>
            </a:r>
            <a:endParaRPr lang="en-US" altLang="zh-CN" sz="1400" dirty="0"/>
          </a:p>
          <a:p>
            <a:pPr marL="457200" lvl="1" indent="0">
              <a:lnSpc>
                <a:spcPts val="1600"/>
              </a:lnSpc>
              <a:spcBef>
                <a:spcPts val="0"/>
              </a:spcBef>
              <a:buNone/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None.</a:t>
            </a:r>
            <a:endParaRPr lang="en-US" altLang="zh-CN" sz="14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Maintenance and alignment </a:t>
            </a:r>
            <a:r>
              <a:rPr lang="en-US" altLang="zh-CN" sz="1400" dirty="0"/>
              <a:t>via coordination with RAN2 and RAN3.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Finalize the remaining </a:t>
            </a:r>
            <a:r>
              <a:rPr lang="en-US" altLang="zh-CN" sz="1400" dirty="0" smtClean="0"/>
              <a:t>open items via Cat F </a:t>
            </a:r>
            <a:r>
              <a:rPr lang="en-US" altLang="zh-CN" sz="1400" dirty="0"/>
              <a:t>CRs. </a:t>
            </a:r>
          </a:p>
        </p:txBody>
      </p:sp>
    </p:spTree>
    <p:extLst>
      <p:ext uri="{BB962C8B-B14F-4D97-AF65-F5344CB8AC3E}">
        <p14:creationId xmlns:p14="http://schemas.microsoft.com/office/powerpoint/2010/main" val="154272140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29216</TotalTime>
  <Words>531</Words>
  <Application>Microsoft Office PowerPoint</Application>
  <PresentationFormat>全屏显示(4:3)</PresentationFormat>
  <Paragraphs>114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eNS_Ph2 Status Report after SA2#148E</vt:lpstr>
      <vt:lpstr> eNS_Ph2 status after SA2#146e (1/4)</vt:lpstr>
      <vt:lpstr> eNS_Ph2 status after SA2#146e (2/4)</vt:lpstr>
      <vt:lpstr> eNS_Ph2 status after SA2#146e (3/4)</vt:lpstr>
      <vt:lpstr> eNS_Ph2 status after SA2#146e (4/4)</vt:lpstr>
      <vt:lpstr>2.4) Rel-17 Study/Work (7/16)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ZTE04</cp:lastModifiedBy>
  <cp:revision>1336</cp:revision>
  <dcterms:created xsi:type="dcterms:W3CDTF">2008-08-30T09:32:10Z</dcterms:created>
  <dcterms:modified xsi:type="dcterms:W3CDTF">2021-11-08T11:36:50Z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