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5"/>
  </p:notesMasterIdLst>
  <p:handoutMasterIdLst>
    <p:handoutMasterId r:id="rId16"/>
  </p:handoutMasterIdLst>
  <p:sldIdLst>
    <p:sldId id="303" r:id="rId5"/>
    <p:sldId id="789" r:id="rId6"/>
    <p:sldId id="795" r:id="rId7"/>
    <p:sldId id="793" r:id="rId8"/>
    <p:sldId id="791" r:id="rId9"/>
    <p:sldId id="794" r:id="rId10"/>
    <p:sldId id="796" r:id="rId11"/>
    <p:sldId id="797" r:id="rId12"/>
    <p:sldId id="798" r:id="rId13"/>
    <p:sldId id="799" r:id="rId1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p:scale>
          <a:sx n="125" d="100"/>
          <a:sy n="125" d="100"/>
        </p:scale>
        <p:origin x="84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Hedman" userId="9d7636b6-4faa-495a-bb5d-794ad338fcd7" providerId="ADAL" clId="{E25B1606-04A7-48D0-8636-1FF9A42B510E}"/>
    <pc:docChg chg="modSld">
      <pc:chgData name="Peter Hedman" userId="9d7636b6-4faa-495a-bb5d-794ad338fcd7" providerId="ADAL" clId="{E25B1606-04A7-48D0-8636-1FF9A42B510E}" dt="2021-11-08T17:31:18.435" v="3" actId="729"/>
      <pc:docMkLst>
        <pc:docMk/>
      </pc:docMkLst>
      <pc:sldChg chg="mod modShow">
        <pc:chgData name="Peter Hedman" userId="9d7636b6-4faa-495a-bb5d-794ad338fcd7" providerId="ADAL" clId="{E25B1606-04A7-48D0-8636-1FF9A42B510E}" dt="2021-11-08T17:31:12.086" v="0" actId="729"/>
        <pc:sldMkLst>
          <pc:docMk/>
          <pc:sldMk cId="910214781" sldId="796"/>
        </pc:sldMkLst>
      </pc:sldChg>
      <pc:sldChg chg="mod modShow">
        <pc:chgData name="Peter Hedman" userId="9d7636b6-4faa-495a-bb5d-794ad338fcd7" providerId="ADAL" clId="{E25B1606-04A7-48D0-8636-1FF9A42B510E}" dt="2021-11-08T17:31:14.375" v="1" actId="729"/>
        <pc:sldMkLst>
          <pc:docMk/>
          <pc:sldMk cId="2503212980" sldId="797"/>
        </pc:sldMkLst>
      </pc:sldChg>
      <pc:sldChg chg="mod modShow">
        <pc:chgData name="Peter Hedman" userId="9d7636b6-4faa-495a-bb5d-794ad338fcd7" providerId="ADAL" clId="{E25B1606-04A7-48D0-8636-1FF9A42B510E}" dt="2021-11-08T17:31:16.401" v="2" actId="729"/>
        <pc:sldMkLst>
          <pc:docMk/>
          <pc:sldMk cId="1688216206" sldId="798"/>
        </pc:sldMkLst>
      </pc:sldChg>
      <pc:sldChg chg="mod modShow">
        <pc:chgData name="Peter Hedman" userId="9d7636b6-4faa-495a-bb5d-794ad338fcd7" providerId="ADAL" clId="{E25B1606-04A7-48D0-8636-1FF9A42B510E}" dt="2021-11-08T17:31:18.435" v="3" actId="729"/>
        <pc:sldMkLst>
          <pc:docMk/>
          <pc:sldMk cId="325360065" sldId="79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11/8/2021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#148E</a:t>
            </a:r>
          </a:p>
          <a:p>
            <a:r>
              <a:rPr lang="de-DE" altLang="ko-KR" sz="1200" b="1" kern="1200" dirty="0">
                <a:solidFill>
                  <a:schemeClr val="tx1"/>
                </a:solidFill>
                <a:latin typeface="Arial "/>
                <a:ea typeface="+mn-ea"/>
                <a:cs typeface="Arial" panose="020B0604020202020204" pitchFamily="34" charset="0"/>
              </a:rPr>
              <a:t>Electronic meeting, 15 – 22 November</a:t>
            </a:r>
            <a:r>
              <a:rPr lang="de-DE" sz="1200" b="1" kern="1200" dirty="0">
                <a:solidFill>
                  <a:schemeClr val="tx1"/>
                </a:solidFill>
                <a:latin typeface="Arial "/>
                <a:ea typeface="+mn-ea"/>
                <a:cs typeface="Arial" panose="020B0604020202020204" pitchFamily="34" charset="0"/>
              </a:rPr>
              <a:t>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S2-2108464</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WG2#148E</a:t>
            </a:r>
            <a:r>
              <a:rPr lang="en-GB" altLang="de-DE" sz="1200" baseline="0" dirty="0">
                <a:solidFill>
                  <a:schemeClr val="bg1"/>
                </a:solidFill>
              </a:rPr>
              <a:t> Electronic meeting, 15 – 22 November, 2021</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eNPN Status </a:t>
            </a:r>
            <a:r>
              <a:rPr lang="en-GB" altLang="zh-CN" sz="3600" b="1" dirty="0"/>
              <a:t>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t>Peter Hedman</a:t>
            </a:r>
          </a:p>
          <a:p>
            <a:pPr>
              <a:lnSpc>
                <a:spcPct val="80000"/>
              </a:lnSpc>
            </a:pPr>
            <a:r>
              <a:rPr lang="en-US" altLang="en-US" sz="1800" dirty="0">
                <a:latin typeface="Arial" panose="020B0604020202020204" pitchFamily="34" charset="0"/>
              </a:rPr>
              <a:t>Ericsson (Rapporteur)</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eNPN status after SA2#147E (4/4)</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As per agreed CRs the RAN impacts are SIB related for changes related to Key issues 1, 3 and 4; </a:t>
            </a:r>
            <a:br>
              <a:rPr lang="en-US" sz="1050" dirty="0"/>
            </a:br>
            <a:r>
              <a:rPr lang="en-US" sz="1050" dirty="0"/>
              <a:t>new RRC indication for solutions related to Key issues 4</a:t>
            </a:r>
            <a:endParaRPr lang="en-US" sz="1050" strike="sngStrike" dirty="0"/>
          </a:p>
          <a:p>
            <a:pPr lvl="0">
              <a:spcBef>
                <a:spcPts val="0"/>
              </a:spcBef>
              <a:spcAft>
                <a:spcPts val="300"/>
              </a:spcAft>
            </a:pPr>
            <a:r>
              <a:rPr lang="de-DE" sz="1200" b="1" dirty="0"/>
              <a:t>SA3 dependencies</a:t>
            </a:r>
          </a:p>
          <a:p>
            <a:pPr lvl="1">
              <a:spcBef>
                <a:spcPts val="0"/>
              </a:spcBef>
              <a:spcAft>
                <a:spcPts val="300"/>
              </a:spcAft>
            </a:pPr>
            <a:r>
              <a:rPr lang="de-DE" sz="1050" dirty="0"/>
              <a:t>SA3 dependencies identified functionality related to support of Credentials Holder, support of IMS voice and emergency, and support for UE onboarding. </a:t>
            </a:r>
          </a:p>
          <a:p>
            <a:pPr lvl="1">
              <a:spcBef>
                <a:spcPts val="0"/>
              </a:spcBef>
              <a:spcAft>
                <a:spcPts val="300"/>
              </a:spcAft>
            </a:pPr>
            <a:r>
              <a:rPr lang="sv-SE" sz="1050" dirty="0"/>
              <a:t>SA3 feedback expected on e.g. Onboarding architrecture related to DCS and CP provisioning </a:t>
            </a:r>
            <a:r>
              <a:rPr lang="en-US" sz="1050" dirty="0"/>
              <a:t>of credentials for NSSAA and/or secondary authentication</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a:t>
            </a:r>
          </a:p>
          <a:p>
            <a:pPr>
              <a:spcBef>
                <a:spcPts val="0"/>
              </a:spcBef>
              <a:spcAft>
                <a:spcPts val="300"/>
              </a:spcAft>
            </a:pPr>
            <a:r>
              <a:rPr lang="de-DE" sz="1200" b="1" dirty="0"/>
              <a:t>Focus for the Next Meeting (SA2#148E)</a:t>
            </a:r>
            <a:r>
              <a:rPr lang="de-DE" sz="1200" dirty="0"/>
              <a:t>:</a:t>
            </a:r>
          </a:p>
          <a:p>
            <a:pPr lvl="1">
              <a:spcBef>
                <a:spcPts val="0"/>
              </a:spcBef>
              <a:spcAft>
                <a:spcPts val="300"/>
              </a:spcAft>
            </a:pPr>
            <a:r>
              <a:rPr lang="en-US" altLang="zh-CN" sz="1050" dirty="0"/>
              <a:t>Maintenance including changes required to support input from other WGs e.g. SNPN support for network slicing features, and limited-service logic</a:t>
            </a:r>
            <a:endParaRPr lang="en-US" altLang="zh-CN" sz="1000" dirty="0">
              <a:highlight>
                <a:srgbClr val="FFFF00"/>
              </a:highlight>
            </a:endParaRP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Maintenance</a:t>
            </a:r>
          </a:p>
          <a:p>
            <a:pPr>
              <a:spcBef>
                <a:spcPts val="0"/>
              </a:spcBef>
              <a:spcAft>
                <a:spcPts val="300"/>
              </a:spcAft>
            </a:pPr>
            <a:r>
              <a:rPr lang="en-US" altLang="zh-CN" sz="1200" b="1" dirty="0"/>
              <a:t>Risks:</a:t>
            </a:r>
          </a:p>
          <a:p>
            <a:pPr lvl="1">
              <a:spcBef>
                <a:spcPts val="0"/>
              </a:spcBef>
              <a:spcAft>
                <a:spcPts val="300"/>
              </a:spcAft>
            </a:pPr>
            <a:r>
              <a:rPr lang="en-US" altLang="zh-CN" sz="1050" dirty="0"/>
              <a:t>Completion of the work dependent on progress in SA3 (KI#4)</a:t>
            </a:r>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32536006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SA2#148E (1/4)</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200" kern="0" dirty="0"/>
              <a:t>…</a:t>
            </a:r>
          </a:p>
          <a:p>
            <a:pPr lvl="1">
              <a:spcBef>
                <a:spcPts val="0"/>
              </a:spcBef>
              <a:spcAft>
                <a:spcPts val="0"/>
              </a:spcAft>
            </a:pPr>
            <a:endParaRPr lang="en-US" altLang="de-DE" sz="1200" kern="0" dirty="0"/>
          </a:p>
          <a:p>
            <a:pPr>
              <a:spcBef>
                <a:spcPts val="0"/>
              </a:spcBef>
              <a:spcAft>
                <a:spcPts val="0"/>
              </a:spcAft>
            </a:pPr>
            <a:r>
              <a:rPr lang="de-DE" altLang="de-DE" sz="1600" b="1" kern="0" dirty="0"/>
              <a:t>Related to Key Issue 1 (</a:t>
            </a:r>
            <a:r>
              <a:rPr lang="en-US" altLang="de-DE" sz="1600" b="1" kern="0" dirty="0"/>
              <a:t>Enhancements to Support SNPN along with credentials owned by an entity separate from the SNPN</a:t>
            </a:r>
            <a:r>
              <a:rPr lang="de-DE" altLang="de-DE" sz="1600" b="1" kern="0" dirty="0"/>
              <a:t>):</a:t>
            </a:r>
          </a:p>
          <a:p>
            <a:pPr lvl="1">
              <a:spcBef>
                <a:spcPts val="0"/>
              </a:spcBef>
              <a:spcAft>
                <a:spcPts val="0"/>
              </a:spcAft>
            </a:pPr>
            <a:r>
              <a:rPr lang="en-US" altLang="de-DE" sz="1200" kern="0" dirty="0"/>
              <a:t>…</a:t>
            </a:r>
          </a:p>
          <a:p>
            <a:pPr lvl="1">
              <a:spcBef>
                <a:spcPts val="0"/>
              </a:spcBef>
              <a:spcAft>
                <a:spcPts val="0"/>
              </a:spcAft>
            </a:pPr>
            <a:r>
              <a:rPr lang="en-US" altLang="zh-CN" sz="1200" b="1" kern="0" dirty="0"/>
              <a:t>Next Steps</a:t>
            </a:r>
            <a:r>
              <a:rPr lang="en-US" altLang="zh-CN" sz="1200" kern="0" dirty="0"/>
              <a:t>: maintenance</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4012458261"/>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97% &gt; xx%</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SA2#148E (2/4)</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Related to Key Issue 2 (</a:t>
            </a:r>
            <a:r>
              <a:rPr lang="en-US" altLang="de-DE" sz="1600" b="1" kern="0" dirty="0"/>
              <a:t>NPN support for Video, Imaging and Audio for Professional Applications (VIAPA)</a:t>
            </a:r>
            <a:r>
              <a:rPr lang="de-DE" altLang="de-DE" sz="1600" b="1" kern="0" dirty="0"/>
              <a:t>)</a:t>
            </a:r>
          </a:p>
          <a:p>
            <a:pPr lvl="1">
              <a:spcBef>
                <a:spcPts val="0"/>
              </a:spcBef>
              <a:spcAft>
                <a:spcPts val="0"/>
              </a:spcAft>
            </a:pPr>
            <a:r>
              <a:rPr lang="en-US" altLang="de-DE" sz="1200" kern="0" dirty="0"/>
              <a:t>…</a:t>
            </a:r>
          </a:p>
          <a:p>
            <a:pPr lvl="1">
              <a:spcBef>
                <a:spcPts val="0"/>
              </a:spcBef>
              <a:spcAft>
                <a:spcPts val="0"/>
              </a:spcAft>
            </a:pPr>
            <a:r>
              <a:rPr lang="en-US" altLang="zh-CN" sz="1200" b="1" kern="0" dirty="0"/>
              <a:t>Next Steps</a:t>
            </a:r>
            <a:r>
              <a:rPr lang="en-US" altLang="zh-CN" sz="1200" kern="0" dirty="0"/>
              <a:t>: maintenance</a:t>
            </a:r>
          </a:p>
          <a:p>
            <a:pPr>
              <a:spcBef>
                <a:spcPts val="0"/>
              </a:spcBef>
              <a:spcAft>
                <a:spcPts val="0"/>
              </a:spcAft>
            </a:pPr>
            <a:endParaRPr lang="de-DE" altLang="de-DE" sz="1600" b="1" kern="0" dirty="0"/>
          </a:p>
          <a:p>
            <a:pPr>
              <a:spcBef>
                <a:spcPts val="0"/>
              </a:spcBef>
              <a:spcAft>
                <a:spcPts val="0"/>
              </a:spcAft>
            </a:pPr>
            <a:r>
              <a:rPr lang="de-DE" altLang="de-DE" sz="1600" b="1" kern="0" dirty="0"/>
              <a:t>Related to Key Issue 3 (</a:t>
            </a:r>
            <a:r>
              <a:rPr lang="en-US" altLang="de-DE" sz="1600" b="1" kern="0" dirty="0"/>
              <a:t>Support of IMS voice and emergency services for SNPN</a:t>
            </a:r>
            <a:r>
              <a:rPr lang="de-DE" altLang="de-DE" sz="1600" b="1" kern="0" dirty="0"/>
              <a:t>)</a:t>
            </a:r>
          </a:p>
          <a:p>
            <a:pPr lvl="1">
              <a:spcBef>
                <a:spcPts val="0"/>
              </a:spcBef>
              <a:spcAft>
                <a:spcPts val="0"/>
              </a:spcAft>
            </a:pPr>
            <a:r>
              <a:rPr lang="en-US" altLang="de-DE" sz="1200" kern="0" dirty="0"/>
              <a:t>…</a:t>
            </a:r>
          </a:p>
          <a:p>
            <a:pPr lvl="1">
              <a:spcBef>
                <a:spcPts val="0"/>
              </a:spcBef>
              <a:spcAft>
                <a:spcPts val="0"/>
              </a:spcAft>
            </a:pPr>
            <a:r>
              <a:rPr lang="en-US" altLang="zh-CN" sz="1200" b="1" kern="0" dirty="0"/>
              <a:t>Next Steps</a:t>
            </a:r>
            <a:r>
              <a:rPr lang="en-US" altLang="zh-CN" sz="1200" kern="0" dirty="0"/>
              <a:t>: maintenance</a:t>
            </a:r>
          </a:p>
          <a:p>
            <a:pPr>
              <a:spcBef>
                <a:spcPts val="0"/>
              </a:spcBef>
              <a:spcAft>
                <a:spcPts val="0"/>
              </a:spcAft>
            </a:pPr>
            <a:endParaRPr lang="en-US" altLang="zh-CN" sz="1600" kern="0"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81454616"/>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97% &gt; xx%</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0890573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SA2#148E (3/4)</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Related to Key Issue 4 (</a:t>
            </a:r>
            <a:r>
              <a:rPr lang="en-US" altLang="de-DE" sz="1600" b="1" kern="0" dirty="0"/>
              <a:t>UE Onboarding and remote provisioning</a:t>
            </a:r>
            <a:r>
              <a:rPr lang="de-DE" altLang="de-DE" sz="1600" b="1" kern="0" dirty="0"/>
              <a:t>)</a:t>
            </a:r>
          </a:p>
          <a:p>
            <a:pPr lvl="1">
              <a:spcBef>
                <a:spcPts val="0"/>
              </a:spcBef>
              <a:spcAft>
                <a:spcPts val="0"/>
              </a:spcAft>
            </a:pPr>
            <a:r>
              <a:rPr lang="en-US" altLang="de-DE" sz="1200" kern="0" dirty="0"/>
              <a:t>…</a:t>
            </a:r>
          </a:p>
          <a:p>
            <a:pPr lvl="1">
              <a:spcBef>
                <a:spcPts val="0"/>
              </a:spcBef>
              <a:spcAft>
                <a:spcPts val="0"/>
              </a:spcAft>
            </a:pPr>
            <a:r>
              <a:rPr lang="en-US" altLang="zh-CN" sz="1200" b="1" kern="0" dirty="0"/>
              <a:t>Next Steps</a:t>
            </a:r>
            <a:r>
              <a:rPr lang="en-US" altLang="zh-CN" sz="1200" kern="0" dirty="0"/>
              <a:t>: maintenance </a:t>
            </a:r>
          </a:p>
          <a:p>
            <a:pPr lvl="1">
              <a:spcBef>
                <a:spcPts val="0"/>
              </a:spcBef>
              <a:spcAft>
                <a:spcPts val="0"/>
              </a:spcAft>
            </a:pPr>
            <a:endParaRPr lang="de-DE" altLang="de-DE" sz="1600" b="1" kern="0" dirty="0"/>
          </a:p>
        </p:txBody>
      </p:sp>
      <p:graphicFrame>
        <p:nvGraphicFramePr>
          <p:cNvPr id="7" name="Content Placeholder 8">
            <a:extLst>
              <a:ext uri="{FF2B5EF4-FFF2-40B4-BE49-F238E27FC236}">
                <a16:creationId xmlns:a16="http://schemas.microsoft.com/office/drawing/2014/main" id="{EAC7D0DA-0530-407D-BA61-7389498E9386}"/>
              </a:ext>
            </a:extLst>
          </p:cNvPr>
          <p:cNvGraphicFramePr>
            <a:graphicFrameLocks/>
          </p:cNvGraphicFramePr>
          <p:nvPr>
            <p:extLst>
              <p:ext uri="{D42A27DB-BD31-4B8C-83A1-F6EECF244321}">
                <p14:modId xmlns:p14="http://schemas.microsoft.com/office/powerpoint/2010/main" val="2432099613"/>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97% &gt; xx%</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8522257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eNPN status after SA2#148E (4/4)</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 new RAN impacts or dependencies</a:t>
            </a:r>
            <a:endParaRPr lang="en-US" sz="1050" strike="sngStrike" dirty="0"/>
          </a:p>
          <a:p>
            <a:pPr lvl="0">
              <a:spcBef>
                <a:spcPts val="0"/>
              </a:spcBef>
              <a:spcAft>
                <a:spcPts val="300"/>
              </a:spcAft>
            </a:pPr>
            <a:r>
              <a:rPr lang="de-DE" sz="1200" b="1" dirty="0"/>
              <a:t>SA3 dependencies</a:t>
            </a:r>
          </a:p>
          <a:p>
            <a:pPr lvl="1">
              <a:spcBef>
                <a:spcPts val="0"/>
              </a:spcBef>
              <a:spcAft>
                <a:spcPts val="300"/>
              </a:spcAft>
            </a:pPr>
            <a:r>
              <a:rPr lang="en-US" sz="1050" dirty="0"/>
              <a:t>No new SA3 dependencies</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a:t>
            </a:r>
          </a:p>
          <a:p>
            <a:pPr>
              <a:spcBef>
                <a:spcPts val="0"/>
              </a:spcBef>
              <a:spcAft>
                <a:spcPts val="300"/>
              </a:spcAft>
            </a:pPr>
            <a:r>
              <a:rPr lang="de-DE" sz="1200" b="1" dirty="0"/>
              <a:t>Focus for the Next Meeting (SA2#149E)</a:t>
            </a:r>
            <a:r>
              <a:rPr lang="de-DE" sz="1200" dirty="0"/>
              <a:t>:</a:t>
            </a:r>
          </a:p>
          <a:p>
            <a:pPr lvl="1">
              <a:spcBef>
                <a:spcPts val="0"/>
              </a:spcBef>
              <a:spcAft>
                <a:spcPts val="300"/>
              </a:spcAft>
            </a:pPr>
            <a:r>
              <a:rPr lang="en-US" altLang="zh-CN" sz="1050" dirty="0"/>
              <a:t>Maintenance including changes required to support input from other WGs</a:t>
            </a:r>
            <a:endParaRPr lang="en-US" altLang="zh-CN" sz="1000" dirty="0">
              <a:highlight>
                <a:srgbClr val="FFFF00"/>
              </a:highlight>
            </a:endParaRP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Maintenance</a:t>
            </a:r>
          </a:p>
          <a:p>
            <a:pPr>
              <a:spcBef>
                <a:spcPts val="0"/>
              </a:spcBef>
              <a:spcAft>
                <a:spcPts val="300"/>
              </a:spcAft>
            </a:pPr>
            <a:r>
              <a:rPr lang="en-US" altLang="zh-CN" sz="1200" b="1" dirty="0"/>
              <a:t>Risks:</a:t>
            </a:r>
          </a:p>
          <a:p>
            <a:pPr lvl="1">
              <a:spcBef>
                <a:spcPts val="0"/>
              </a:spcBef>
              <a:spcAft>
                <a:spcPts val="300"/>
              </a:spcAft>
            </a:pPr>
            <a:r>
              <a:rPr lang="en-US" altLang="zh-CN" sz="1050" dirty="0"/>
              <a:t>Completion of the work dependent on progress in SA3 (KI#4)</a:t>
            </a:r>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130453061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223137" y="101010"/>
            <a:ext cx="6827838" cy="632637"/>
          </a:xfrm>
        </p:spPr>
        <p:txBody>
          <a:bodyPr/>
          <a:lstStyle/>
          <a:p>
            <a:r>
              <a:rPr lang="en-US" altLang="de-DE" b="1" dirty="0"/>
              <a:t>eNPN Status at SA#94e</a:t>
            </a:r>
            <a:endParaRPr lang="en-US" dirty="0"/>
          </a:p>
        </p:txBody>
      </p:sp>
      <p:sp>
        <p:nvSpPr>
          <p:cNvPr id="5" name="Content Placeholder 7">
            <a:extLst>
              <a:ext uri="{FF2B5EF4-FFF2-40B4-BE49-F238E27FC236}">
                <a16:creationId xmlns:a16="http://schemas.microsoft.com/office/drawing/2014/main" id="{88DB0DF5-3773-4C51-A7A1-AB98B0519144}"/>
              </a:ext>
            </a:extLst>
          </p:cNvPr>
          <p:cNvSpPr txBox="1">
            <a:spLocks/>
          </p:cNvSpPr>
          <p:nvPr/>
        </p:nvSpPr>
        <p:spPr>
          <a:xfrm>
            <a:off x="294759" y="2436155"/>
            <a:ext cx="8733881" cy="383401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kern="0" dirty="0"/>
              <a:t>Progress since SA#92-e:</a:t>
            </a:r>
          </a:p>
          <a:p>
            <a:pPr lvl="1">
              <a:spcBef>
                <a:spcPts val="0"/>
              </a:spcBef>
              <a:spcAft>
                <a:spcPts val="0"/>
              </a:spcAft>
            </a:pPr>
            <a:r>
              <a:rPr lang="en-US" altLang="de-DE" sz="1200" kern="0" dirty="0"/>
              <a:t>To be added</a:t>
            </a:r>
          </a:p>
          <a:p>
            <a:pPr lvl="1">
              <a:spcBef>
                <a:spcPts val="0"/>
              </a:spcBef>
              <a:spcAft>
                <a:spcPts val="0"/>
              </a:spcAft>
            </a:pPr>
            <a:endParaRPr lang="en-US" altLang="zh-CN" sz="1200" kern="0" dirty="0"/>
          </a:p>
          <a:p>
            <a:pPr marL="457200" lvl="1" indent="-457200">
              <a:spcBef>
                <a:spcPts val="0"/>
              </a:spcBef>
              <a:spcAft>
                <a:spcPts val="0"/>
              </a:spcAft>
              <a:buFont typeface="Arial" panose="020B0604020202020204" pitchFamily="34" charset="0"/>
              <a:buBlip>
                <a:blip r:embed="rId2"/>
              </a:buBlip>
            </a:pPr>
            <a:r>
              <a:rPr lang="en-US" sz="1800" kern="0" dirty="0">
                <a:ea typeface="+mn-ea"/>
                <a:cs typeface="+mn-cs"/>
              </a:rPr>
              <a:t>RAN impacts and dependencies:</a:t>
            </a:r>
            <a:endParaRPr lang="de-DE" sz="1800" kern="0" dirty="0">
              <a:ea typeface="+mn-ea"/>
              <a:cs typeface="+mn-cs"/>
            </a:endParaRPr>
          </a:p>
          <a:p>
            <a:pPr lvl="1">
              <a:spcBef>
                <a:spcPts val="0"/>
              </a:spcBef>
              <a:spcAft>
                <a:spcPts val="300"/>
              </a:spcAft>
            </a:pPr>
            <a:r>
              <a:rPr lang="en-US" sz="1200" kern="0" dirty="0"/>
              <a:t>RAN impacts as per agreed CRs:</a:t>
            </a:r>
          </a:p>
          <a:p>
            <a:pPr lvl="2">
              <a:spcBef>
                <a:spcPts val="0"/>
              </a:spcBef>
              <a:spcAft>
                <a:spcPts val="300"/>
              </a:spcAft>
            </a:pPr>
            <a:r>
              <a:rPr lang="en-US" sz="1100" kern="0" dirty="0"/>
              <a:t>Impacts are SIB related for changes related to Key issues 1, 3 and 4; new RRC indication for solutions related to Key issues 4</a:t>
            </a:r>
            <a:endParaRPr lang="en-US" sz="1100" strike="sngStrike" kern="0" dirty="0"/>
          </a:p>
          <a:p>
            <a:pPr>
              <a:spcBef>
                <a:spcPts val="0"/>
              </a:spcBef>
              <a:spcAft>
                <a:spcPts val="0"/>
              </a:spcAft>
            </a:pPr>
            <a:r>
              <a:rPr lang="de-DE" sz="1800" kern="0" dirty="0"/>
              <a:t>Next steps:</a:t>
            </a:r>
          </a:p>
          <a:p>
            <a:pPr lvl="1">
              <a:spcBef>
                <a:spcPts val="0"/>
              </a:spcBef>
              <a:spcAft>
                <a:spcPts val="0"/>
              </a:spcAft>
            </a:pPr>
            <a:r>
              <a:rPr lang="en-US" sz="1200" kern="0" dirty="0"/>
              <a:t>Corrections, and alignments with other WGs</a:t>
            </a:r>
          </a:p>
          <a:p>
            <a:pPr lvl="1">
              <a:spcBef>
                <a:spcPts val="0"/>
              </a:spcBef>
              <a:spcAft>
                <a:spcPts val="0"/>
              </a:spcAft>
            </a:pPr>
            <a:endParaRPr lang="en-US" sz="1200" kern="0" dirty="0"/>
          </a:p>
          <a:p>
            <a:pPr marL="457200" lvl="1" indent="0">
              <a:buFont typeface="Arial" panose="020B0604020202020204" pitchFamily="34" charset="0"/>
              <a:buNone/>
            </a:pPr>
            <a:r>
              <a:rPr lang="en-US" altLang="zh-CN" sz="1200" kern="0" dirty="0"/>
              <a:t> </a:t>
            </a:r>
          </a:p>
        </p:txBody>
      </p:sp>
      <p:graphicFrame>
        <p:nvGraphicFramePr>
          <p:cNvPr id="7" name="Content Placeholder 8">
            <a:extLst>
              <a:ext uri="{FF2B5EF4-FFF2-40B4-BE49-F238E27FC236}">
                <a16:creationId xmlns:a16="http://schemas.microsoft.com/office/drawing/2014/main" id="{D2970AFE-B232-4D1A-9858-C354F5BDD7C2}"/>
              </a:ext>
            </a:extLst>
          </p:cNvPr>
          <p:cNvGraphicFramePr>
            <a:graphicFrameLocks/>
          </p:cNvGraphicFramePr>
          <p:nvPr>
            <p:extLst>
              <p:ext uri="{D42A27DB-BD31-4B8C-83A1-F6EECF244321}">
                <p14:modId xmlns:p14="http://schemas.microsoft.com/office/powerpoint/2010/main" val="4204353457"/>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95% &gt; xx%</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3" name="TextBox 2">
            <a:extLst>
              <a:ext uri="{FF2B5EF4-FFF2-40B4-BE49-F238E27FC236}">
                <a16:creationId xmlns:a16="http://schemas.microsoft.com/office/drawing/2014/main" id="{BE3FB9BA-BDE1-4DDE-A2D0-51403D15C101}"/>
              </a:ext>
            </a:extLst>
          </p:cNvPr>
          <p:cNvSpPr txBox="1"/>
          <p:nvPr/>
        </p:nvSpPr>
        <p:spPr>
          <a:xfrm rot="1558843">
            <a:off x="3301389" y="4399776"/>
            <a:ext cx="4266580" cy="646331"/>
          </a:xfrm>
          <a:prstGeom prst="rect">
            <a:avLst/>
          </a:prstGeom>
          <a:noFill/>
        </p:spPr>
        <p:txBody>
          <a:bodyPr wrap="square" rtlCol="0">
            <a:spAutoFit/>
          </a:bodyPr>
          <a:lstStyle/>
          <a:p>
            <a:r>
              <a:rPr lang="en-US" sz="3600" b="1" dirty="0">
                <a:solidFill>
                  <a:srgbClr val="FF0000"/>
                </a:solidFill>
              </a:rPr>
              <a:t>NOT UPDATED</a:t>
            </a:r>
          </a:p>
        </p:txBody>
      </p:sp>
    </p:spTree>
    <p:extLst>
      <p:ext uri="{BB962C8B-B14F-4D97-AF65-F5344CB8AC3E}">
        <p14:creationId xmlns:p14="http://schemas.microsoft.com/office/powerpoint/2010/main" val="13465237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SA2#147E (1/4)</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200" kern="0" dirty="0"/>
              <a:t>2 editorial cleanup CRs agreed (23.501, 23.502)</a:t>
            </a:r>
          </a:p>
          <a:p>
            <a:pPr lvl="1">
              <a:spcBef>
                <a:spcPts val="0"/>
              </a:spcBef>
              <a:spcAft>
                <a:spcPts val="0"/>
              </a:spcAft>
            </a:pPr>
            <a:r>
              <a:rPr lang="en-US" altLang="de-DE" sz="1200" kern="0" dirty="0"/>
              <a:t>No consensus whether SNPN can support network slicing features defined in Rel-16/17 (e.g. NSSAA, NSAC, NSSRG) (LS from CT1 postponed)</a:t>
            </a:r>
          </a:p>
          <a:p>
            <a:pPr lvl="1">
              <a:spcBef>
                <a:spcPts val="0"/>
              </a:spcBef>
              <a:spcAft>
                <a:spcPts val="0"/>
              </a:spcAft>
            </a:pPr>
            <a:r>
              <a:rPr lang="en-US" altLang="de-DE" sz="1200" kern="0" dirty="0"/>
              <a:t>No agreement whether NSAC needs to be possible for slice(s) used for onboarding (topic postponed including LS from CT1, replies and CR)</a:t>
            </a:r>
          </a:p>
          <a:p>
            <a:pPr lvl="1">
              <a:spcBef>
                <a:spcPts val="0"/>
              </a:spcBef>
              <a:spcAft>
                <a:spcPts val="0"/>
              </a:spcAft>
            </a:pPr>
            <a:r>
              <a:rPr lang="en-US" altLang="de-DE" sz="1200" kern="0" dirty="0"/>
              <a:t>LS reply sent to </a:t>
            </a:r>
            <a:r>
              <a:rPr lang="en-US" altLang="de-DE" sz="1200" kern="0" dirty="0" err="1"/>
              <a:t>to</a:t>
            </a:r>
            <a:r>
              <a:rPr lang="en-US" altLang="de-DE" sz="1200" kern="0" dirty="0"/>
              <a:t> RAN2 (cc: CT1) on limited-service availability of an SNPN, but no consensus whether R17 SNPN-capable UEs that are not in SNPN Access Mode can or cannot camp on an SNPN cell supporting emergency services to obtain emergency services via any SNPN. CR in S2-2107315 postponed</a:t>
            </a:r>
          </a:p>
          <a:p>
            <a:pPr lvl="1">
              <a:spcBef>
                <a:spcPts val="0"/>
              </a:spcBef>
              <a:spcAft>
                <a:spcPts val="0"/>
              </a:spcAft>
            </a:pPr>
            <a:r>
              <a:rPr lang="en-US" altLang="de-DE" sz="1200" kern="0" dirty="0"/>
              <a:t>LS sent to GSMA TSG asking whether a device is required to have/signal separate IMEI for each simultaneous registration towards separate network (PLMN and SNPN)</a:t>
            </a:r>
          </a:p>
          <a:p>
            <a:pPr>
              <a:spcBef>
                <a:spcPts val="0"/>
              </a:spcBef>
              <a:spcAft>
                <a:spcPts val="0"/>
              </a:spcAft>
            </a:pPr>
            <a:r>
              <a:rPr lang="de-DE" altLang="de-DE" sz="1600" b="1" kern="0" dirty="0"/>
              <a:t>Related to Key Issue 1 (</a:t>
            </a:r>
            <a:r>
              <a:rPr lang="en-US" altLang="de-DE" sz="1600" b="1" kern="0" dirty="0"/>
              <a:t>Enhancements to Support SNPN along with credentials owned by an entity separate from the SNPN</a:t>
            </a:r>
            <a:r>
              <a:rPr lang="de-DE" altLang="de-DE" sz="1600" b="1" kern="0" dirty="0"/>
              <a:t>):</a:t>
            </a:r>
          </a:p>
          <a:p>
            <a:pPr lvl="1">
              <a:spcBef>
                <a:spcPts val="0"/>
              </a:spcBef>
              <a:spcAft>
                <a:spcPts val="0"/>
              </a:spcAft>
            </a:pPr>
            <a:r>
              <a:rPr lang="en-US" altLang="de-DE" sz="1200" kern="0" dirty="0"/>
              <a:t>1 CR agreed to 23.501 clarifying that updating CH controlled lists via </a:t>
            </a:r>
            <a:r>
              <a:rPr lang="en-US" altLang="de-DE" sz="1200" kern="0" dirty="0" err="1"/>
              <a:t>SoR</a:t>
            </a:r>
            <a:r>
              <a:rPr lang="en-US" altLang="de-DE" sz="1200" kern="0" dirty="0"/>
              <a:t> is not applicable for CH with AAA server</a:t>
            </a:r>
            <a:endParaRPr lang="en-US" altLang="de-DE" sz="1200" kern="0" dirty="0">
              <a:highlight>
                <a:srgbClr val="FFFF00"/>
              </a:highlight>
            </a:endParaRPr>
          </a:p>
          <a:p>
            <a:pPr lvl="1">
              <a:spcBef>
                <a:spcPts val="0"/>
              </a:spcBef>
              <a:spcAft>
                <a:spcPts val="0"/>
              </a:spcAft>
            </a:pPr>
            <a:r>
              <a:rPr lang="en-US" altLang="de-DE" sz="1200" kern="0" dirty="0"/>
              <a:t>1 CR agreed to 23.501 clarifying that while roaming is not supported it is possible for a UE to access an SNPN with credentials from a CH</a:t>
            </a:r>
          </a:p>
          <a:p>
            <a:pPr lvl="1">
              <a:spcBef>
                <a:spcPts val="0"/>
              </a:spcBef>
              <a:spcAft>
                <a:spcPts val="0"/>
              </a:spcAft>
            </a:pPr>
            <a:r>
              <a:rPr lang="en-US" altLang="zh-CN" sz="1200" b="1" kern="0" dirty="0"/>
              <a:t>Next Steps</a:t>
            </a:r>
            <a:r>
              <a:rPr lang="en-US" altLang="zh-CN" sz="1200" kern="0" dirty="0"/>
              <a:t>: maintenance</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95% &gt; 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1021478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SA2#147E (2/4)</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Related to Key Issue 2 (</a:t>
            </a:r>
            <a:r>
              <a:rPr lang="en-US" altLang="de-DE" sz="1600" b="1" kern="0" dirty="0"/>
              <a:t>NPN support for Video, Imaging and Audio for Professional Applications (VIAPA)</a:t>
            </a:r>
            <a:r>
              <a:rPr lang="de-DE" altLang="de-DE" sz="1600" b="1" kern="0" dirty="0"/>
              <a:t>)</a:t>
            </a:r>
          </a:p>
          <a:p>
            <a:pPr lvl="1">
              <a:spcBef>
                <a:spcPts val="0"/>
              </a:spcBef>
              <a:spcAft>
                <a:spcPts val="0"/>
              </a:spcAft>
            </a:pPr>
            <a:r>
              <a:rPr lang="en-US" altLang="de-DE" sz="1200" kern="0" dirty="0"/>
              <a:t>No CRs submitted</a:t>
            </a:r>
          </a:p>
          <a:p>
            <a:pPr lvl="1">
              <a:spcBef>
                <a:spcPts val="0"/>
              </a:spcBef>
              <a:spcAft>
                <a:spcPts val="0"/>
              </a:spcAft>
            </a:pPr>
            <a:r>
              <a:rPr lang="en-US" altLang="zh-CN" sz="1200" b="1" kern="0" dirty="0"/>
              <a:t>Next Steps</a:t>
            </a:r>
            <a:r>
              <a:rPr lang="en-US" altLang="zh-CN" sz="1200" kern="0" dirty="0"/>
              <a:t>: maintenance</a:t>
            </a:r>
          </a:p>
          <a:p>
            <a:pPr>
              <a:spcBef>
                <a:spcPts val="0"/>
              </a:spcBef>
              <a:spcAft>
                <a:spcPts val="0"/>
              </a:spcAft>
            </a:pPr>
            <a:endParaRPr lang="de-DE" altLang="de-DE" sz="1600" b="1" kern="0" dirty="0"/>
          </a:p>
          <a:p>
            <a:pPr>
              <a:spcBef>
                <a:spcPts val="0"/>
              </a:spcBef>
              <a:spcAft>
                <a:spcPts val="0"/>
              </a:spcAft>
            </a:pPr>
            <a:r>
              <a:rPr lang="de-DE" altLang="de-DE" sz="1600" b="1" kern="0" dirty="0"/>
              <a:t>Related to Key Issue 3 (</a:t>
            </a:r>
            <a:r>
              <a:rPr lang="en-US" altLang="de-DE" sz="1600" b="1" kern="0" dirty="0"/>
              <a:t>Support of IMS voice and emergency services for SNPN</a:t>
            </a:r>
            <a:r>
              <a:rPr lang="de-DE" altLang="de-DE" sz="1600" b="1" kern="0" dirty="0"/>
              <a:t>)</a:t>
            </a:r>
          </a:p>
          <a:p>
            <a:pPr lvl="1">
              <a:spcBef>
                <a:spcPts val="0"/>
              </a:spcBef>
              <a:spcAft>
                <a:spcPts val="0"/>
              </a:spcAft>
            </a:pPr>
            <a:r>
              <a:rPr lang="en-US" altLang="de-DE" sz="1200" kern="0" dirty="0"/>
              <a:t>No CRs agreed</a:t>
            </a:r>
          </a:p>
          <a:p>
            <a:pPr lvl="1">
              <a:spcBef>
                <a:spcPts val="0"/>
              </a:spcBef>
              <a:spcAft>
                <a:spcPts val="0"/>
              </a:spcAft>
            </a:pPr>
            <a:r>
              <a:rPr lang="en-US" altLang="de-DE" sz="1200" kern="0" dirty="0"/>
              <a:t>Discussion without conclusion on possible need to update IMC definition in 21.905</a:t>
            </a:r>
          </a:p>
          <a:p>
            <a:pPr lvl="1">
              <a:spcBef>
                <a:spcPts val="0"/>
              </a:spcBef>
              <a:spcAft>
                <a:spcPts val="0"/>
              </a:spcAft>
            </a:pPr>
            <a:r>
              <a:rPr lang="en-US" altLang="zh-CN" sz="1200" b="1" kern="0" dirty="0"/>
              <a:t>Next Steps</a:t>
            </a:r>
            <a:r>
              <a:rPr lang="en-US" altLang="zh-CN" sz="1200" kern="0" dirty="0"/>
              <a:t>: maintenance</a:t>
            </a:r>
          </a:p>
          <a:p>
            <a:pPr>
              <a:spcBef>
                <a:spcPts val="0"/>
              </a:spcBef>
              <a:spcAft>
                <a:spcPts val="0"/>
              </a:spcAft>
            </a:pPr>
            <a:endParaRPr lang="en-US" altLang="zh-CN" sz="1600" kern="0"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95% &gt; 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0321298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SA2#147E (3/4)</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Related to Key Issue 4 (</a:t>
            </a:r>
            <a:r>
              <a:rPr lang="en-US" altLang="de-DE" sz="1600" b="1" kern="0" dirty="0"/>
              <a:t>UE Onboarding and remote provisioning</a:t>
            </a:r>
            <a:r>
              <a:rPr lang="de-DE" altLang="de-DE" sz="1600" b="1" kern="0" dirty="0"/>
              <a:t>)</a:t>
            </a:r>
          </a:p>
          <a:p>
            <a:pPr lvl="1">
              <a:spcBef>
                <a:spcPts val="0"/>
              </a:spcBef>
              <a:spcAft>
                <a:spcPts val="0"/>
              </a:spcAft>
            </a:pPr>
            <a:r>
              <a:rPr lang="en-US" altLang="de-DE" sz="1200" kern="0" dirty="0"/>
              <a:t>1 CR agreed to 23.501 clarifying the onboarding architecture with two DCS options (with AAA or AUSF/UDM)</a:t>
            </a:r>
            <a:endParaRPr lang="en-US" altLang="de-DE" sz="1200" kern="0" dirty="0">
              <a:highlight>
                <a:srgbClr val="FFFF00"/>
              </a:highlight>
            </a:endParaRPr>
          </a:p>
          <a:p>
            <a:pPr lvl="1">
              <a:spcBef>
                <a:spcPts val="0"/>
              </a:spcBef>
              <a:spcAft>
                <a:spcPts val="0"/>
              </a:spcAft>
            </a:pPr>
            <a:r>
              <a:rPr lang="en-US" altLang="de-DE" sz="1200" kern="0" dirty="0"/>
              <a:t>2 CRs agreed to 23.501 and 23.502 updating NF discovery and selection for SNPN Onboarding</a:t>
            </a:r>
          </a:p>
          <a:p>
            <a:pPr lvl="1">
              <a:spcBef>
                <a:spcPts val="0"/>
              </a:spcBef>
              <a:spcAft>
                <a:spcPts val="0"/>
              </a:spcAft>
            </a:pPr>
            <a:r>
              <a:rPr lang="en-US" altLang="de-DE" sz="1200" kern="0" dirty="0"/>
              <a:t>1 CR agreed to 23.501 clarifying the network selection for ON-SNPN</a:t>
            </a:r>
          </a:p>
          <a:p>
            <a:pPr lvl="1">
              <a:spcBef>
                <a:spcPts val="0"/>
              </a:spcBef>
              <a:spcAft>
                <a:spcPts val="0"/>
              </a:spcAft>
            </a:pPr>
            <a:r>
              <a:rPr lang="en-US" altLang="de-DE" sz="1200" kern="0" dirty="0"/>
              <a:t>1 CR agreed to 23.501 clarifying when UE triggers procedure to be provisioned with credentials used for NSSAA or secondary authentication/authorization over UP remote provisioning</a:t>
            </a:r>
          </a:p>
          <a:p>
            <a:pPr lvl="1">
              <a:spcBef>
                <a:spcPts val="0"/>
              </a:spcBef>
              <a:spcAft>
                <a:spcPts val="0"/>
              </a:spcAft>
            </a:pPr>
            <a:r>
              <a:rPr lang="en-US" altLang="de-DE" sz="1200" kern="0" dirty="0"/>
              <a:t>1 CR agreed to 23.501 updating ON-SNPN to ONN, in order to include both SNPN and PLMN as the Onboarding Network to provide UP Remote Provision related info to UE</a:t>
            </a:r>
          </a:p>
          <a:p>
            <a:pPr lvl="1">
              <a:spcBef>
                <a:spcPts val="0"/>
              </a:spcBef>
              <a:spcAft>
                <a:spcPts val="0"/>
              </a:spcAft>
            </a:pPr>
            <a:r>
              <a:rPr lang="en-US" altLang="de-DE" sz="1200" kern="0" dirty="0"/>
              <a:t>1 CR agreed to 23.501 clarifying that for PLMNs it is assumed that DNN and S-NSSAI used for onboarding are only used in the context of UE onboarding</a:t>
            </a:r>
          </a:p>
          <a:p>
            <a:pPr lvl="1">
              <a:spcBef>
                <a:spcPts val="0"/>
              </a:spcBef>
              <a:spcAft>
                <a:spcPts val="0"/>
              </a:spcAft>
            </a:pPr>
            <a:r>
              <a:rPr lang="en-US" altLang="de-DE" sz="1200" kern="0" dirty="0"/>
              <a:t>1 CR agreed to 23.501 clarifying that for remote provisioning of credentials for NSSAA or secondary authentication SMF sends PVS address information to the UE via PCO based on the UE’s subscribed DNN(s)/S-NSSAI(s)</a:t>
            </a:r>
          </a:p>
          <a:p>
            <a:pPr lvl="1">
              <a:spcBef>
                <a:spcPts val="0"/>
              </a:spcBef>
              <a:spcAft>
                <a:spcPts val="0"/>
              </a:spcAft>
            </a:pPr>
            <a:r>
              <a:rPr lang="en-US" altLang="de-DE" sz="1200" kern="0" dirty="0"/>
              <a:t>1 CR agreed to 23.502 correcting the NF/NF service discovery between SNPN and DCS </a:t>
            </a:r>
          </a:p>
          <a:p>
            <a:pPr lvl="1">
              <a:spcBef>
                <a:spcPts val="0"/>
              </a:spcBef>
              <a:spcAft>
                <a:spcPts val="0"/>
              </a:spcAft>
            </a:pPr>
            <a:r>
              <a:rPr lang="en-US" altLang="de-DE" sz="1200" kern="0" dirty="0"/>
              <a:t>1 CR agreed to 23.501 clarifying that based on operator policy, PCC rules can be configured to restrict traffic other than provisioning traffic between PVS/DNS server(s) and UE(s)</a:t>
            </a:r>
          </a:p>
          <a:p>
            <a:pPr lvl="1">
              <a:spcBef>
                <a:spcPts val="0"/>
              </a:spcBef>
              <a:spcAft>
                <a:spcPts val="0"/>
              </a:spcAft>
            </a:pPr>
            <a:r>
              <a:rPr lang="en-US" altLang="de-DE" sz="1200" kern="0" dirty="0"/>
              <a:t>1 CR agreed to 23.501 clarifying UE Configuration Data and PVS address(es) handling</a:t>
            </a:r>
          </a:p>
          <a:p>
            <a:pPr lvl="1">
              <a:spcBef>
                <a:spcPts val="0"/>
              </a:spcBef>
              <a:spcAft>
                <a:spcPts val="0"/>
              </a:spcAft>
            </a:pPr>
            <a:r>
              <a:rPr lang="en-US" altLang="de-DE" sz="1200" kern="0" dirty="0"/>
              <a:t>1 CR agreed to 23.503 clarifying the PVS address(es), and that DNS address(es) are locally configured at the PCF</a:t>
            </a:r>
          </a:p>
          <a:p>
            <a:pPr lvl="1">
              <a:spcBef>
                <a:spcPts val="0"/>
              </a:spcBef>
              <a:spcAft>
                <a:spcPts val="0"/>
              </a:spcAft>
            </a:pPr>
            <a:r>
              <a:rPr lang="en-US" altLang="zh-CN" sz="1200" b="1" kern="0" dirty="0"/>
              <a:t>Next Steps</a:t>
            </a:r>
            <a:r>
              <a:rPr lang="en-US" altLang="zh-CN" sz="1200" kern="0" dirty="0"/>
              <a:t>: maintenance </a:t>
            </a:r>
          </a:p>
          <a:p>
            <a:pPr lvl="1">
              <a:spcBef>
                <a:spcPts val="0"/>
              </a:spcBef>
              <a:spcAft>
                <a:spcPts val="0"/>
              </a:spcAft>
            </a:pPr>
            <a:endParaRPr lang="de-DE" altLang="de-DE" sz="1600" b="1" kern="0" dirty="0"/>
          </a:p>
        </p:txBody>
      </p:sp>
      <p:graphicFrame>
        <p:nvGraphicFramePr>
          <p:cNvPr id="7" name="Content Placeholder 8">
            <a:extLst>
              <a:ext uri="{FF2B5EF4-FFF2-40B4-BE49-F238E27FC236}">
                <a16:creationId xmlns:a16="http://schemas.microsoft.com/office/drawing/2014/main" id="{EAC7D0DA-0530-407D-BA61-7389498E9386}"/>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95% &gt; 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8821620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2.xml><?xml version="1.0" encoding="utf-8"?>
<ds:datastoreItem xmlns:ds="http://schemas.openxmlformats.org/officeDocument/2006/customXml" ds:itemID="{31BC2693-EFE0-4665-A210-754F25DC63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82E10A3-DB35-414F-83C1-BF5FB8647349}">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41714</TotalTime>
  <Words>1177</Words>
  <Application>Microsoft Office PowerPoint</Application>
  <PresentationFormat>On-screen Show (4:3)</PresentationFormat>
  <Paragraphs>166</Paragraphs>
  <Slides>10</Slides>
  <Notes>1</Notes>
  <HiddenSlides>4</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Arial </vt:lpstr>
      <vt:lpstr>Calibri</vt:lpstr>
      <vt:lpstr>Times New Roman</vt:lpstr>
      <vt:lpstr>Office Theme</vt:lpstr>
      <vt:lpstr>eNPN Status Report</vt:lpstr>
      <vt:lpstr>eNPN status after SA2#148E (1/4)</vt:lpstr>
      <vt:lpstr>eNPN status after SA2#148E (2/4)</vt:lpstr>
      <vt:lpstr>eNPN status after SA2#148E (3/4)</vt:lpstr>
      <vt:lpstr>eNPN status after SA2#148E (4/4)</vt:lpstr>
      <vt:lpstr>eNPN Status at SA#94e</vt:lpstr>
      <vt:lpstr>eNPN status after SA2#147E (1/4)</vt:lpstr>
      <vt:lpstr>eNPN status after SA2#147E (2/4)</vt:lpstr>
      <vt:lpstr>eNPN status after SA2#147E (3/4)</vt:lpstr>
      <vt:lpstr>eNPN status after SA2#147E (4/4)</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Ericsson User</cp:lastModifiedBy>
  <cp:revision>1768</cp:revision>
  <dcterms:created xsi:type="dcterms:W3CDTF">2008-08-30T09:32:10Z</dcterms:created>
  <dcterms:modified xsi:type="dcterms:W3CDTF">2021-11-08T17:31:20Z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