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08" r:id="rId2"/>
    <p:sldMasterId id="2147483796" r:id="rId3"/>
    <p:sldMasterId id="2147483784" r:id="rId4"/>
    <p:sldMasterId id="2147483772" r:id="rId5"/>
  </p:sldMasterIdLst>
  <p:notesMasterIdLst>
    <p:notesMasterId r:id="rId12"/>
  </p:notesMasterIdLst>
  <p:handoutMasterIdLst>
    <p:handoutMasterId r:id="rId13"/>
  </p:handoutMasterIdLst>
  <p:sldIdLst>
    <p:sldId id="303" r:id="rId6"/>
    <p:sldId id="15049" r:id="rId7"/>
    <p:sldId id="15054" r:id="rId8"/>
    <p:sldId id="15059" r:id="rId9"/>
    <p:sldId id="15058" r:id="rId10"/>
    <p:sldId id="749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968E7"/>
    <a:srgbClr val="FFE181"/>
    <a:srgbClr val="62A14D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2673" autoAdjust="0"/>
  </p:normalViewPr>
  <p:slideViewPr>
    <p:cSldViewPr snapToGrid="0">
      <p:cViewPr varScale="1">
        <p:scale>
          <a:sx n="68" d="100"/>
          <a:sy n="68" d="100"/>
        </p:scale>
        <p:origin x="72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1640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16653" y="297019"/>
            <a:ext cx="7747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#148E (e-meeting)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 15 – 22, 2021</a:t>
            </a:r>
            <a:endParaRPr lang="sv-SE" altLang="en-US" sz="16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62EC9-BD25-4680-ACE1-1D3D6472C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3C249-1FC6-4200-B3E3-A7194736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CF5CEE-2DE8-4AE7-A00E-F5FD917D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2E322-5D54-46B3-A330-71139029A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3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FA6533-1FFF-4E2A-B039-608CB894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B8B3E9-8798-4748-8FBC-27A3E6F0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D5BBF-BFA8-42F8-8B3C-5F457844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660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4B68-CC36-4F24-94DE-64B5B56A7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50843-11BB-4F42-9C2D-51C6A6924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B3599-DF4D-4BCE-9850-E8D6A0DD5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BC667-DDE7-41E2-B28D-FA225C969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3E78C-4BAC-4AF9-B693-87FC86031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21F88-36AE-4337-87CE-31035951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0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023DD-F41B-4D7F-BC85-B696972A6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F0D179-47CA-49DA-8BF3-1F09120E3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57715-E18D-4BBD-B76E-AA8050C43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0195D-9E3E-4782-A40F-38172418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CBE2A9-EE60-4218-A2F8-4823078FD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327DB9-3BF7-45FE-9017-3934CBB1C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0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5E1F-14D9-49D4-99E6-768C00172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5B8564-C983-4BA6-8B14-0C5B8E4CE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87337-1AA6-47E1-BFCA-9F50014AF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237A2-D069-42A9-84FB-5A340B041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DEA2B-4DA8-4171-8BA8-02401A8CE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37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7E2AA8-7E3C-4FA4-9708-CF86A12922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C10FDE-A969-4F8A-8FCB-A62FCE558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C2D98-F7BA-4E3D-BC56-58E3183F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C7A31-C8FC-491F-A8EB-8808871C1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56056-9F81-49A7-B18F-B3DC4E99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89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78522-9BB2-4BF3-BB31-D234E166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E34B1B-AB0B-4F71-A1FA-C41B87A82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A2C0-5FED-4937-9991-57ADE36CA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A0353-F507-40AF-B055-77402575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E979F-3E35-4A45-BADD-C980E8F2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85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B4F29-EAE3-4465-ACCB-E59EB759C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F1381-22D7-46F4-A565-51147EB39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F6B265-BBA9-4ABA-AB25-B3E2057CA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535CD-9B90-4E1E-A67D-730692E1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5FD98-1907-4DBF-83C6-840FA297C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09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C1DA2-1B24-4EAC-A861-C4227923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7A125-43D9-4631-ABCB-EDED932E5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43CE8-061C-4618-9C95-FF8C4FEB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A529F-D8AC-4C98-A91A-EDC5BCCEC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BA490-9A34-4D76-8120-9210BDBDE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69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0814B-D7B8-45C9-8F87-92ABF6EB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39B1-DAB5-4968-A3BB-5D0B2714DA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910FAF-9143-400E-8E34-0D04EB3E3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CC788-389A-4CD3-A216-F6126E3A0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8C29A2-EAC0-4C5B-B83B-BE5059E33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C5D7F4-87A7-497E-B673-6032E685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5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F9700-C205-473F-8168-CBEEA6313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F9C92-FE5D-4D91-A13E-E2DBC6138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773CF2-9056-4312-8EE8-A6A6A40FE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077B7D-ABF0-4468-A44F-33D3CDE5B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A15CDF-6C3C-4582-B580-0E315310C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8BE5B2-480B-4504-BFB6-65CFFA803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C6B746-E861-4B36-9304-5981A5AB4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AE349A-1879-48CB-B114-2D64DFFE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92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F4C3F-1672-4650-BD97-B1AEB6459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8B4F8E-F302-43A8-9060-BDA172522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E08C9C-8D7B-47D6-9164-956B8EF6C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1D60E6-576B-4F96-B5C9-3FA57E766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68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479B5F-AE09-4BC3-8C15-F1A47FF35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D028E8-B995-4034-A4B9-4C3A9C0DA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A4CE6-EB1A-41D3-A4CA-C6A78EB0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113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68CD0-B19C-41EE-B65B-49F57511A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852AE-A38F-400F-8513-77FE71943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94603A-D1FE-40F7-98F4-B124D8573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C84D97-1B31-4FC1-A545-89082771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3ED90D-1BCE-437D-87DA-504ECA3AB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72007-850E-4253-8B02-C68D34B30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64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E6FFE-8F4D-4996-851D-354B27FB1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C00B58-849F-4B6F-B2B9-BA369860C6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89A530-E8D2-47AD-9D14-4C270B918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71DF2-F5BB-4EE1-BA36-A89CD47BD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004A7-DCD8-4E8F-B61F-2F9B214E0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4B4D6F-C362-4430-9E0F-097FDD2B5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4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1A147-2353-4453-B935-2052ECFF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F18C60-4508-40AC-84A2-16C4CAB6D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8D814-3052-4EA7-A55B-579DB3D1D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222A7-D025-41BE-8D16-AA133BF0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DC380-7805-4E69-A41A-42403C7C4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860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736C13-50A6-4234-950B-CA3FEB827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31BBB0-49E8-4F2A-A028-5C32C78E8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DBC10-0953-441A-BB3D-6693DDD6A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32E05-8038-4FFE-9D32-3A6E0B155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76DE9-4CAE-481E-9125-1D13C2D87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0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30CEF-1C4C-40FF-AA4C-9695CCDDD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BC455-16BA-4EE7-9CA5-83DA7694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B92FC-BCF3-4BD7-9E0F-C404BEE9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EBF75-91B7-4208-B7B7-63B99CEB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EFC75-76A3-4397-9409-7FBCC2F47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69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16195-4236-442D-B97E-ED7BF7717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909F6-CCD4-4189-B234-3E0A71F30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3AFFB-93CF-4C38-9C1E-D42794979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00542-022B-4B9E-900B-8F36CE93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C1468-573E-49C3-A4C4-2C17D0D1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04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E83E5-4D64-4952-ABD5-6A24A1F07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EF3BF-73B8-40B7-B825-45B6165CC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C2375-D7F1-4AAC-963E-CB7B3422B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AE93-6F59-491B-A5C2-7E6C2D56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AE0D4-39E7-4564-8A6E-CBDD7CBF8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1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AF457-DD7A-401F-B6E1-053C7B091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E27C8-58AA-49B5-889D-668C3770C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740CFF-FA28-4CBD-A06D-98C798FC4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5B09B-F2F2-4A41-B931-62C7D966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257C0-6FCE-4C2A-9E9A-8FC44EB7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371FF-F599-4AC4-97B3-D2CC0B24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0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4F5BD-132A-40A5-ABD9-4EDBA50D2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DDB14-59F9-4408-8605-AF8050ED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B87D0-8539-4327-A419-AD1155B1E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FAA31D-8C39-4141-B0AC-CAF51F67E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F4177A-EA57-4EC4-BA13-8BDEBB6C3F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748EEC-8212-467D-BC04-0D67A195D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D1D4B-6D73-407B-BD1F-F07272E4B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BE83E-BA3C-4694-A536-0AD0A88F2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64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5B24-95AA-4692-8653-2F0C8A483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FEFD55-565D-4FB3-A716-36B4062C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71F947-EF0C-4F7A-8D09-3A38BCAA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119551-76BE-40F3-A81F-3766B953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5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62D69-1FD5-4E65-AE88-B5037B8E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FB9CA1-C5C5-4426-93AB-23C09981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0C5F19-F525-4719-9324-6495A91FD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390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8E4B-7A14-42A7-B3F6-405491E6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F7DF6-39A8-4C75-BB93-38BFFD383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0ECC41-FCA0-47D7-B87E-8BF25444D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D96CC-CDE9-454C-BBB1-02EE8B13A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6348-98FD-4844-9004-432C97B36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2D93AC-5315-4C2E-AE7F-551F5F0D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358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50CA7-92E9-4CF3-B5A0-3A98C59A2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67DCB9-E72F-45DA-93F6-6EDCCADFB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0ED52-5D07-4A4F-9778-BA6EE20DB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8679F-2CE6-4515-95D9-342EE934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EA2B8-7563-418F-9F2E-0B0410281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F5449-4210-40E9-8483-348B29F2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0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96659-B61F-4212-8664-CB96C5086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1B2362-1798-4130-912E-6B4FF75CF7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C1CF0-E0A2-4D62-952A-1E582056F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020C9-8FED-4373-8C59-4D045D887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BC312-4885-42A0-B5EC-151688BB7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279C01-1B5B-4E18-85B1-9791503171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61228-5694-4696-8B6B-35B4769D4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E9D06-3E4D-47F3-A543-21ADB72B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DD088-FA1D-4EB9-9CA9-4C06C3B77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56C38-FA1D-4825-AF8F-83AA0A28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0220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3282D-2A5F-48CE-A68B-7247AFF48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9F559-25E4-402C-81E4-A5937B16E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31A28-47EB-48ED-B1A7-197D2FD0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DC357-1F9D-4380-9293-4A19CD694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C44B-9446-4EC5-9ED6-2D2C5DB07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891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7244B-7C72-412B-A692-699D90C01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E3E68-EAE3-4D7D-AB36-B6B328980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E8348-C455-4658-B5E5-D85915398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38964-7760-4DA4-BD63-9797797BE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9268A-6A77-4EDE-B533-61DB99C8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20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406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4172-D09D-4A40-8B4E-6447E3F9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72DCCC-E5F4-4859-A203-3EB4FB640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F30E9-CD68-4A2F-982B-ABBB93A2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9BEA6-9609-462A-B3C1-D8C745C95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6539B-6212-4B79-82A9-69F3AFBB6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96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6DBEE-0B3B-4249-BFED-0D0924B3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C2927-42C5-491C-886C-96B57DED60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F24EA-CAC7-4EDF-A08D-6B0FFF761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3671D-2CE8-44B4-BDE1-1C7B2EB6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BA793F-991C-4779-B4DE-568449A69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E1726-6121-4C45-948F-55D46A286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753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B359-1653-48D2-B1E2-31A09AA0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38F80-BC10-499E-96DA-1AFA36937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DFBC9-576A-41F2-A5D3-5AF7EC86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B5DA7F-AB98-4B76-9D70-253BC2E213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A5053A-DD1A-400A-93E5-B094D4BBAC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870437-FB07-4903-ADE9-F56CA31B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89CEB9-0797-46AC-B5C5-3CFD3838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7154E3-B5F0-4A3C-9593-38D55B00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902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7DC07-B3D6-4856-B59F-833C2E1B8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4D2227-7949-4334-AC01-C6D4EEBA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5F3158-8B56-4979-BECB-44E17B71A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2B60D6-659A-4709-BBEF-AC9B963C1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259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4D1DAE-077A-4799-BCE8-EEB5152F1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52FC72-07F6-4016-A0AC-CB85B200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5C5B14-988D-4D04-9DCC-38DBA5B2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355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1B9A4-284F-4D92-B9AA-D011AD789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4FB95-38DE-4AB6-AFD0-CE16BB2BF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F5900-8AD4-4D27-8482-1571E658B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96719-CA6D-4F04-B136-A8986C67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B1C11-D3C3-4062-A639-ADBC7D19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A6CE9-6380-4E9C-9A76-EA4ECEFB7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83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0E567-AEEE-4437-A39C-E9B61703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A97910-D132-4A89-96CC-67BB7F4BE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82495-91B9-4239-8D35-1FB4903E6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D963F-3AEA-4669-9EB1-C10D62EF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5103E-056D-4C34-8CF8-7E5B1872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242A9-BA6B-4E20-A842-24A8832F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478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D6377-B3BD-4735-8990-049594A32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1A72B5-6326-48F6-AA88-496477205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354E4-3A4A-43D3-83D1-0D35BE08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FF39F-E697-4049-9D41-9B08EF23A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DB606-9E9A-4EF2-9666-7FD53D90C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777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CF0E4C-B3B7-4A76-9D2D-A1411BF5BE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9F90CE-DD6A-4B1C-A139-3A9932FBA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21FBC-BB70-4C3F-8CAB-98F8E05D6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427FC-B4CC-475F-A308-21063C6E4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D5FD8-805E-4F87-86F7-F92C4792E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6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6F11-0B99-4E85-9CC0-419D8A6E8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C7B241-8AFA-4620-BDAF-1CC078358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779F6D-2709-455B-83DC-C06E5953C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CF677-5F9D-4AD1-81F1-E26E348E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995A8-6237-455C-A6DB-7B69F45F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4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0D0F-C7CC-4BF9-A054-223975180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4F9BA-1EB5-46B1-9BE5-09E82FC8B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3B1E6-4C96-4CB7-826D-8FCB63D8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B7220-B5A7-4C21-BC64-FB79529F1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4070C-EAA9-4214-9EA6-9DF42DFE0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05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D5E59-8A81-40E6-980F-36BC0B9A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EFFF8-02B9-4252-9A70-010390431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2103E-3779-4835-9FC7-AE522936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ABDF6-4AE9-4D22-8F0C-12C44083A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7A0DA-85F4-470A-868E-BCAC50B86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2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E9D5-9DD1-4E42-8AF3-4064CDAD9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FE509-5964-4B37-A2E3-8B21F2D3D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0A551-FAAE-4903-A7A0-F1CBBBA28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8E082-6B4D-4B29-AF4E-C69C2A2C0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469544-68A6-4CCC-AD54-CFC16061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44E05-5BDD-4130-8D88-12682FBC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0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5049-C529-411D-82E9-E208C682F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A5B74-02C9-4CBA-8319-D461269CD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E00F18-E031-4BBC-BB24-01B3A02D8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205FA-24A8-4E2D-B109-30628E921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FA208E-E789-40AC-9214-79BD48100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DB3469-33D3-4F19-9865-04452F1210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10311"/>
            <a:ext cx="2743200" cy="365125"/>
          </a:xfrm>
        </p:spPr>
        <p:txBody>
          <a:bodyPr/>
          <a:lstStyle/>
          <a:p>
            <a:fld id="{C6748C86-030F-4F43-A478-D12E6AEFF8D3}" type="datetimeFigureOut">
              <a:rPr lang="en-US" smtClean="0"/>
              <a:t>11/8/2021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80A31-67CA-43A2-B7CF-D2A00CA92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7DB4AE-7526-40EE-8BE1-78FC6703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2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76463" y="6533833"/>
            <a:ext cx="8225367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25476" y="6454459"/>
            <a:ext cx="7297560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SA2#145E</a:t>
            </a:r>
            <a:r>
              <a:rPr lang="en-US" altLang="de-DE" sz="1200" dirty="0">
                <a:solidFill>
                  <a:schemeClr val="bg1"/>
                </a:solidFill>
              </a:rPr>
              <a:t> (e-meeting), M</a:t>
            </a:r>
            <a:r>
              <a:rPr lang="en-US" altLang="zh-CN" sz="1200" dirty="0">
                <a:solidFill>
                  <a:schemeClr val="bg1"/>
                </a:solidFill>
              </a:rPr>
              <a:t>ay</a:t>
            </a:r>
            <a:r>
              <a:rPr lang="en-US" altLang="de-DE" sz="1200" dirty="0">
                <a:solidFill>
                  <a:schemeClr val="bg1"/>
                </a:solidFill>
              </a:rPr>
              <a:t> 17 – 28,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45445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533833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227" y="26986"/>
            <a:ext cx="13428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811FE6-D3DF-4315-ACAA-3E3CC20E6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C48E5-00D9-4325-B199-EA4DCC015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84601-1F95-438A-9FB4-A9AC750E4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48C86-030F-4F43-A478-D12E6AEFF8D3}" type="datetimeFigureOut">
              <a:rPr lang="en-US" smtClean="0"/>
              <a:pPr/>
              <a:t>11/8/2021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1AEA2-8304-4EB9-B459-2EBBFD9ADF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63B77-7D1D-49CC-B8D2-002838112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1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499BDA-7A1E-4662-89E4-86AF727D8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D9EB5-2FAE-433E-8916-00D5391EA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04BF5-F7AF-4CF3-BAF8-B1F77EDFDA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A202C-DF3B-4AF6-A4EB-1CACB965A9D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86779-4A68-48A3-A98D-0D85A44C0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EFB7B-396F-4D53-A5CF-8B7721FD4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E7E6B-2100-4CB2-8DAF-68EB9E6FE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F0D49-74B4-4263-94E4-A9C5CD9DB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D2AEA-D9C5-420B-B209-498F6FD68B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CA75F-C908-41C9-A4F8-D4DF6DE72F0C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5F8A4-9A89-4F54-8623-E083D8876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86C79-342A-4AFE-8262-70BA082D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D5B7E3-255C-4BA2-A29E-10E97B3A6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498D9-3964-45ED-9D43-CBE74F5A8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09E91-89F8-4D94-91E9-BB533E048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59A6-7D8A-42ED-8BFF-9A6223E2DB5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866E6-AB09-49E4-AE6C-7BE740EA5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3E76B-1E9D-40F8-A618-12F41CE3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8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449499" y="1694234"/>
            <a:ext cx="11624987" cy="2411601"/>
          </a:xfrm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/>
              <a:t>SA2#148E</a:t>
            </a:r>
            <a:endParaRPr lang="en-GB" sz="3600" dirty="0"/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600" dirty="0"/>
              <a:t>Discussion on UE ID of SNPN UE used for accessing emergency services in PLMN</a:t>
            </a:r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/>
              <a:t>vivo</a:t>
            </a:r>
            <a:endParaRPr lang="en-GB" sz="36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258644" y="692459"/>
            <a:ext cx="11494085" cy="56186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181818"/>
              </a:buClr>
              <a:defRPr/>
            </a:pPr>
            <a:r>
              <a:rPr lang="en-US" altLang="zh-CN" sz="2400" b="1" dirty="0"/>
              <a:t>A SNPN subscribed UE in limited states can access to a PLMN for emergency services</a:t>
            </a:r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A PLMN may authenticate a UE during emergency registration </a:t>
            </a:r>
            <a:r>
              <a:rPr lang="en-US" altLang="zh-CN" sz="2400" b="1" dirty="0"/>
              <a:t>or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not</a:t>
            </a:r>
            <a:endParaRPr lang="en-GB" altLang="zh-CN" sz="2400" b="1" dirty="0"/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During the emergency registration, in case of authentication failure, the network may still accept the UE access or not, depend on operators’ policy</a:t>
            </a:r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A PLMN doesn’t support NID and doesn’t support NSI based SUCI with NID</a:t>
            </a:r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A SNPN’s MCC and MNC may not be unique</a:t>
            </a:r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725964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/>
              <a:t>Issues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345545" y="776908"/>
            <a:ext cx="11324837" cy="338973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rgbClr val="181818"/>
              </a:buClr>
              <a:buNone/>
              <a:defRPr/>
            </a:pPr>
            <a:r>
              <a:rPr lang="en-GB" sz="2400" b="1" dirty="0"/>
              <a:t>Scenario1: </a:t>
            </a:r>
            <a:r>
              <a:rPr lang="en-GB" altLang="zh-CN" sz="2400" b="1" dirty="0"/>
              <a:t>the MCC and MNC of </a:t>
            </a:r>
            <a:r>
              <a:rPr lang="en-GB" altLang="zh-CN" sz="2400" b="1" dirty="0" err="1"/>
              <a:t>of</a:t>
            </a:r>
            <a:r>
              <a:rPr lang="en-GB" altLang="zh-CN" sz="2400" b="1" dirty="0"/>
              <a:t> the subscribed SNPN is unique</a:t>
            </a:r>
          </a:p>
          <a:p>
            <a:pPr>
              <a:buClr>
                <a:srgbClr val="181818"/>
              </a:buClr>
              <a:buFontTx/>
              <a:buChar char="-"/>
              <a:defRPr/>
            </a:pPr>
            <a:r>
              <a:rPr lang="en-GB" altLang="zh-CN" sz="2400" b="1" dirty="0"/>
              <a:t>NSI based SUPI shall not be used since the serving PLMN doesn’t support the </a:t>
            </a:r>
            <a:r>
              <a:rPr lang="en-US" altLang="zh-CN" sz="2400" b="1" dirty="0"/>
              <a:t>NID nor use it to select </a:t>
            </a:r>
            <a:r>
              <a:rPr lang="en-GB" altLang="zh-CN" sz="2400" b="1" dirty="0"/>
              <a:t>AUSF. So the authentication cannot be performed. If authentication is required by the PLMN, the SNPN subscribed UE may be rejected by the PLMN</a:t>
            </a:r>
            <a:r>
              <a:rPr lang="en-GB" altLang="zh-CN" dirty="0"/>
              <a:t>.</a:t>
            </a:r>
            <a:endParaRPr lang="en-GB" altLang="zh-CN" sz="2400" b="1" dirty="0"/>
          </a:p>
          <a:p>
            <a:pPr>
              <a:buClr>
                <a:srgbClr val="181818"/>
              </a:buClr>
              <a:buFontTx/>
              <a:buChar char="-"/>
              <a:defRPr/>
            </a:pPr>
            <a:r>
              <a:rPr lang="en-GB" altLang="zh-CN" sz="2400" b="1" dirty="0"/>
              <a:t>IMSI based SUPI shall be used in order to support the possible authentication by the serving PLMN.</a:t>
            </a:r>
          </a:p>
          <a:p>
            <a:pPr marL="0" indent="0">
              <a:buClr>
                <a:srgbClr val="181818"/>
              </a:buClr>
              <a:buNone/>
              <a:defRPr/>
            </a:pPr>
            <a:r>
              <a:rPr lang="en-GB" altLang="zh-CN" sz="2400" b="1" dirty="0"/>
              <a:t>Proposal1</a:t>
            </a:r>
            <a:r>
              <a:rPr lang="en-US" altLang="zh-CN" sz="2400" b="1" dirty="0"/>
              <a:t>: for scenario1, IMSI shall be used,</a:t>
            </a:r>
            <a:r>
              <a:rPr lang="en-GB" altLang="zh-CN" sz="2400" b="1" dirty="0"/>
              <a:t> NSI based SUPI shall not be used. </a:t>
            </a:r>
          </a:p>
          <a:p>
            <a:pPr marL="0" indent="0">
              <a:buClr>
                <a:srgbClr val="181818"/>
              </a:buClr>
              <a:buNone/>
              <a:defRPr/>
            </a:pPr>
            <a:r>
              <a:rPr lang="en-GB" altLang="zh-CN" sz="2400" b="1" dirty="0"/>
              <a:t> </a:t>
            </a:r>
          </a:p>
          <a:p>
            <a:pPr marL="0" indent="0">
              <a:buClr>
                <a:srgbClr val="181818"/>
              </a:buClr>
              <a:buNone/>
              <a:defRPr/>
            </a:pPr>
            <a:endParaRPr lang="en-GB" sz="2400" b="1" dirty="0"/>
          </a:p>
          <a:p>
            <a:pPr lvl="1" hangingPunct="0"/>
            <a:endParaRPr lang="en-US" sz="1600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4035726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/>
              <a:t>Issues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373827" y="776908"/>
            <a:ext cx="9722280" cy="197571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rgbClr val="181818"/>
              </a:buClr>
              <a:buNone/>
              <a:defRPr/>
            </a:pPr>
            <a:r>
              <a:rPr lang="en-GB" sz="2400" b="1" dirty="0"/>
              <a:t>Scenario2: </a:t>
            </a:r>
            <a:r>
              <a:rPr lang="en-GB" altLang="zh-CN" sz="2400" b="1" dirty="0"/>
              <a:t>the MCC and MNC of the subscribed SNPN is </a:t>
            </a:r>
            <a:r>
              <a:rPr lang="en-GB" altLang="zh-CN" sz="2400" b="1" dirty="0">
                <a:solidFill>
                  <a:srgbClr val="FF0000"/>
                </a:solidFill>
              </a:rPr>
              <a:t>not</a:t>
            </a:r>
            <a:r>
              <a:rPr lang="en-GB" altLang="zh-CN" sz="2400" b="1" dirty="0"/>
              <a:t> unique</a:t>
            </a:r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Issue1: The AMF of serving PLMN cannot index the AUSF of subscribed SNPN based on the PLMN ID of the IMSI, so the authentication cannot be performed when IMSI is provided.</a:t>
            </a:r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/>
              <a:t>Issue2: UE A and UE B with the same IMSI may access a PLMN and the PLMN AMF cannot distinguish UE A and UE </a:t>
            </a:r>
            <a:r>
              <a:rPr lang="en-US" altLang="zh-CN" sz="2400" b="1" dirty="0"/>
              <a:t>B</a:t>
            </a:r>
          </a:p>
          <a:p>
            <a:pPr marL="0" indent="0">
              <a:buClr>
                <a:srgbClr val="181818"/>
              </a:buClr>
              <a:buNone/>
              <a:defRPr/>
            </a:pPr>
            <a:r>
              <a:rPr lang="en-US" sz="2400" b="1" dirty="0">
                <a:cs typeface="+mn-cs"/>
              </a:rPr>
              <a:t>Propose2: use PEI instead for scenario 2</a:t>
            </a:r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689F73D-1A9E-4805-B482-B321A87DF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00" y="3566696"/>
            <a:ext cx="4221965" cy="28561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8F7475A-4FBD-47D9-B0B2-10E7BEC46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300" y="3820623"/>
            <a:ext cx="2717800" cy="240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364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/>
              <a:t>Proposals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373827" y="776908"/>
            <a:ext cx="9722280" cy="197571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181818"/>
              </a:buClr>
              <a:buFontTx/>
              <a:buChar char="-"/>
              <a:defRPr/>
            </a:pPr>
            <a:r>
              <a:rPr lang="en-US" sz="2400" b="1" dirty="0"/>
              <a:t>Comment: how the UE knows the MCC and MNC of the SNPN is unique or not?</a:t>
            </a:r>
          </a:p>
          <a:p>
            <a:pPr>
              <a:buClr>
                <a:srgbClr val="181818"/>
              </a:buClr>
              <a:buFontTx/>
              <a:buChar char="-"/>
              <a:defRPr/>
            </a:pPr>
            <a:r>
              <a:rPr lang="en-US" sz="2400" b="1" dirty="0"/>
              <a:t>Proposal3:</a:t>
            </a:r>
            <a:r>
              <a:rPr lang="en-US" altLang="zh-CN" sz="2400" b="1" dirty="0"/>
              <a:t> </a:t>
            </a:r>
            <a:r>
              <a:rPr lang="en-US" altLang="zh-CN" sz="2400" dirty="0"/>
              <a:t>whether the MCC and MNC of the SNPN is unique or not is </a:t>
            </a:r>
            <a:r>
              <a:rPr lang="en-US" sz="2400" dirty="0"/>
              <a:t>pre</a:t>
            </a:r>
            <a:r>
              <a:rPr lang="en-US" altLang="zh-CN" sz="2400" dirty="0"/>
              <a:t>-</a:t>
            </a:r>
            <a:r>
              <a:rPr lang="en-US" sz="2400" dirty="0"/>
              <a:t>configured in the subscription</a:t>
            </a:r>
            <a:r>
              <a:rPr lang="en-US" altLang="zh-CN" sz="2400"/>
              <a:t>/credential. </a:t>
            </a:r>
            <a:endParaRPr lang="en-US" altLang="zh-CN" sz="2400" dirty="0"/>
          </a:p>
          <a:p>
            <a:pPr>
              <a:buClr>
                <a:srgbClr val="181818"/>
              </a:buClr>
              <a:buFontTx/>
              <a:buChar char="-"/>
              <a:defRPr/>
            </a:pPr>
            <a:endParaRPr lang="en-US" altLang="zh-CN" sz="2400" dirty="0"/>
          </a:p>
          <a:p>
            <a:pPr>
              <a:buClr>
                <a:srgbClr val="181818"/>
              </a:buClr>
              <a:buFontTx/>
              <a:buChar char="-"/>
              <a:defRPr/>
            </a:pPr>
            <a:r>
              <a:rPr lang="en-US" altLang="zh-CN" sz="2400" dirty="0"/>
              <a:t>Conclusions</a:t>
            </a:r>
          </a:p>
          <a:p>
            <a:pPr lvl="1"/>
            <a:r>
              <a:rPr lang="en-GB" altLang="zh-CN" dirty="0"/>
              <a:t>the NSI based SUPI shall not be included;</a:t>
            </a:r>
            <a:endParaRPr lang="zh-CN" altLang="zh-CN" dirty="0"/>
          </a:p>
          <a:p>
            <a:pPr lvl="1"/>
            <a:r>
              <a:rPr lang="en-GB" altLang="zh-CN" dirty="0"/>
              <a:t>the IMSI based SUPI shall be included if and the MCC and MNC of the SNPN is unique;</a:t>
            </a:r>
            <a:endParaRPr lang="zh-CN" altLang="zh-CN" dirty="0"/>
          </a:p>
          <a:p>
            <a:pPr lvl="1"/>
            <a:r>
              <a:rPr lang="en-GB" altLang="zh-CN" dirty="0"/>
              <a:t>the PEI shall be included when the MCC and MNC of the SNPN is not unique;</a:t>
            </a:r>
          </a:p>
          <a:p>
            <a:pPr lvl="1"/>
            <a:r>
              <a:rPr lang="en-US" altLang="zh-CN" dirty="0"/>
              <a:t>whether the MCC and MNC of the SNPN is unique or not is pre-configured in the subscription/credential.</a:t>
            </a:r>
            <a:endParaRPr lang="zh-CN" altLang="zh-CN" dirty="0"/>
          </a:p>
          <a:p>
            <a:pPr>
              <a:buClr>
                <a:srgbClr val="181818"/>
              </a:buClr>
              <a:buFontTx/>
              <a:buChar char="-"/>
              <a:defRPr/>
            </a:pPr>
            <a:endParaRPr lang="en-US" altLang="zh-CN" sz="2400" b="1" dirty="0"/>
          </a:p>
          <a:p>
            <a:pPr>
              <a:buClr>
                <a:srgbClr val="181818"/>
              </a:buClr>
              <a:buFontTx/>
              <a:buChar char="-"/>
              <a:defRPr/>
            </a:pPr>
            <a:endParaRPr lang="en-US" sz="2400" b="1" dirty="0"/>
          </a:p>
          <a:p>
            <a:pPr marL="0" indent="0">
              <a:buClr>
                <a:srgbClr val="181818"/>
              </a:buClr>
              <a:buNone/>
              <a:defRPr/>
            </a:pPr>
            <a:endParaRPr lang="en-US" dirty="0"/>
          </a:p>
          <a:p>
            <a:pPr lvl="1" hangingPunct="0"/>
            <a:endParaRPr lang="en-US" sz="1600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201186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1977477" y="2718262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15545</TotalTime>
  <Words>384</Words>
  <Application>Microsoft Office PowerPoint</Application>
  <PresentationFormat>宽屏</PresentationFormat>
  <Paragraphs>55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 </vt:lpstr>
      <vt:lpstr>Ericsson Hilda Light</vt:lpstr>
      <vt:lpstr>宋体</vt:lpstr>
      <vt:lpstr>Arial</vt:lpstr>
      <vt:lpstr>Calibri</vt:lpstr>
      <vt:lpstr>Calibri Light</vt:lpstr>
      <vt:lpstr>Times New Roman</vt:lpstr>
      <vt:lpstr>Office Theme</vt:lpstr>
      <vt:lpstr>3_Custom Design</vt:lpstr>
      <vt:lpstr>2_Custom Design</vt:lpstr>
      <vt:lpstr>1_Custom Design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柯小婉</cp:lastModifiedBy>
  <cp:revision>2068</cp:revision>
  <dcterms:created xsi:type="dcterms:W3CDTF">2008-08-30T09:32:10Z</dcterms:created>
  <dcterms:modified xsi:type="dcterms:W3CDTF">2021-11-08T15:54:25Z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