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821" r:id="rId3"/>
    <p:sldId id="824" r:id="rId4"/>
    <p:sldId id="825" r:id="rId5"/>
    <p:sldId id="822" r:id="rId6"/>
    <p:sldId id="823" r:id="rId7"/>
    <p:sldId id="818" r:id="rId8"/>
    <p:sldId id="81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xmlns="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74322" autoAdjust="0"/>
  </p:normalViewPr>
  <p:slideViewPr>
    <p:cSldViewPr snapToGrid="0">
      <p:cViewPr varScale="1">
        <p:scale>
          <a:sx n="76" d="100"/>
          <a:sy n="76" d="100"/>
        </p:scale>
        <p:origin x="-2331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586" y="-39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4125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8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November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7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–22,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S2-2108435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823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November 15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22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1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eLCS_ph2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Ming Ai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CATT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9249343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940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9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SA2#147e &amp; 148e: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SA2#147E &amp;148E was </a:t>
            </a:r>
            <a:r>
              <a:rPr lang="en-US" altLang="zh-CN" sz="1400" dirty="0"/>
              <a:t>the 6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and 7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meeting </a:t>
            </a:r>
            <a:r>
              <a:rPr lang="en-US" altLang="zh-CN" sz="1400" dirty="0"/>
              <a:t>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9</a:t>
            </a:r>
            <a:r>
              <a:rPr lang="en-US" altLang="zh-CN" sz="1400" dirty="0" smtClean="0"/>
              <a:t> CRs have been approved, includes: </a:t>
            </a:r>
            <a:r>
              <a:rPr lang="en-US" altLang="zh-CN" sz="1400" i="1" dirty="0" smtClean="0"/>
              <a:t>Add </a:t>
            </a:r>
            <a:r>
              <a:rPr lang="en-US" altLang="zh-CN" sz="1400" i="1" dirty="0"/>
              <a:t>the Scheduled Location Time, Removal of Editor's Note concerning storage of UE Positioning Capabilities, Store UE positioning capability in failed case</a:t>
            </a:r>
            <a:r>
              <a:rPr lang="en-US" altLang="zh-CN" sz="1400" i="1" dirty="0" smtClean="0"/>
              <a:t>, Identification </a:t>
            </a:r>
            <a:r>
              <a:rPr lang="en-US" altLang="zh-CN" sz="1400" i="1" dirty="0"/>
              <a:t>of Position Methods not able to support Local Coordinates, Add timestamp of location </a:t>
            </a:r>
            <a:r>
              <a:rPr lang="en-US" altLang="zh-CN" sz="1400" i="1" dirty="0" smtClean="0"/>
              <a:t>estimate, Addition of a Scheduled Location Time, Location Services applicable to SNPN(s), Update AMF functionality for satellite access UE, Editorial changes for eLCS_Ph2</a:t>
            </a:r>
            <a:r>
              <a:rPr lang="en-GB" altLang="zh-CN" sz="1400" dirty="0" smtClean="0"/>
              <a:t>,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LS in from RAN WGs received, includes</a:t>
            </a:r>
            <a:r>
              <a:rPr lang="en-US" altLang="zh-CN" sz="1400" i="1" dirty="0"/>
              <a:t>: </a:t>
            </a:r>
            <a:r>
              <a:rPr lang="en-US" altLang="zh-CN" sz="1400" i="1" dirty="0" smtClean="0"/>
              <a:t>Scheduling </a:t>
            </a:r>
            <a:r>
              <a:rPr lang="en-US" altLang="zh-CN" sz="1400" i="1" dirty="0"/>
              <a:t>Location in </a:t>
            </a:r>
            <a:r>
              <a:rPr lang="en-US" altLang="zh-CN" sz="1400" i="1" dirty="0" smtClean="0"/>
              <a:t>Advance</a:t>
            </a:r>
            <a:r>
              <a:rPr lang="en-US" altLang="zh-CN" sz="1400" i="1" dirty="0"/>
              <a:t>, Positioning Reference Units (PRUs) for enhancing positioning </a:t>
            </a:r>
            <a:r>
              <a:rPr lang="en-US" altLang="zh-CN" sz="1400" i="1" dirty="0" smtClean="0"/>
              <a:t>performance</a:t>
            </a:r>
            <a:r>
              <a:rPr lang="en-US" altLang="zh-CN" sz="1400" i="1" dirty="0"/>
              <a:t>, determination of location estimates in local </a:t>
            </a:r>
            <a:r>
              <a:rPr lang="en-US" altLang="zh-CN" sz="1400" i="1" dirty="0" smtClean="0"/>
              <a:t>co-ordinate</a:t>
            </a:r>
            <a:r>
              <a:rPr lang="en-US" altLang="zh-CN" sz="1400" i="1" dirty="0"/>
              <a:t>, storage of UE Positioning </a:t>
            </a:r>
            <a:r>
              <a:rPr lang="en-US" altLang="zh-CN" sz="1400" i="1" dirty="0" smtClean="0"/>
              <a:t>Capabilities, etc.</a:t>
            </a:r>
            <a:endParaRPr lang="en-US" altLang="zh-CN" sz="1400" dirty="0" smtClean="0"/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LS out to RAN1/2 approved </a:t>
            </a:r>
            <a:r>
              <a:rPr lang="en-US" altLang="zh-CN" sz="1400" dirty="0"/>
              <a:t>during SA2#148E, </a:t>
            </a:r>
            <a:r>
              <a:rPr lang="en-US" altLang="zh-CN" sz="1400" i="1" dirty="0"/>
              <a:t>“Response LS on Positioning Reference Units (PRUs) for enhancing positioning </a:t>
            </a:r>
            <a:r>
              <a:rPr lang="en-US" altLang="zh-CN" sz="1400" i="1" dirty="0" smtClean="0"/>
              <a:t>performance</a:t>
            </a:r>
            <a:r>
              <a:rPr lang="en-US" altLang="zh-CN" sz="1400" dirty="0" smtClean="0"/>
              <a:t>”, to tell RAN that the PRU topic is one objective of Rel-18 eLCS_ph3 SID.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Maintenance.</a:t>
            </a:r>
            <a:endParaRPr lang="en-US" altLang="zh-CN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4221272" y="5937337"/>
            <a:ext cx="378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colleagues.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348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e: 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056958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940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9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SA2#147e &amp; 148e: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9 CRs have been approved, includes: </a:t>
            </a:r>
            <a:r>
              <a:rPr lang="en-US" altLang="zh-CN" sz="1400" i="1" dirty="0" smtClean="0"/>
              <a:t>Add </a:t>
            </a:r>
            <a:r>
              <a:rPr lang="en-US" altLang="zh-CN" sz="1400" i="1" dirty="0"/>
              <a:t>the Scheduled Location Time, Removal of Editor's Note concerning storage of UE Positioning Capabilities, Store UE positioning capability in failed case</a:t>
            </a:r>
            <a:r>
              <a:rPr lang="en-US" altLang="zh-CN" sz="1400" i="1" dirty="0" smtClean="0"/>
              <a:t>, Identification </a:t>
            </a:r>
            <a:r>
              <a:rPr lang="en-US" altLang="zh-CN" sz="1400" i="1" dirty="0"/>
              <a:t>of Position Methods not able to support Local Coordinates, Add timestamp of location </a:t>
            </a:r>
            <a:r>
              <a:rPr lang="en-US" altLang="zh-CN" sz="1400" i="1" dirty="0" smtClean="0"/>
              <a:t>estimate, Addition of a Scheduled Location Time, Location Services applicable to SNPN(s), Update AMF functionality for satellite access UE, Editorial changes for eLCS_Ph2</a:t>
            </a:r>
            <a:r>
              <a:rPr lang="en-GB" altLang="zh-CN" sz="1400" dirty="0"/>
              <a:t>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 </a:t>
            </a:r>
          </a:p>
          <a:p>
            <a:pPr lvl="1">
              <a:spcBef>
                <a:spcPts val="0"/>
              </a:spcBef>
            </a:pPr>
            <a:r>
              <a:rPr lang="en-GB" altLang="zh-CN" sz="1400" dirty="0" smtClean="0"/>
              <a:t>Some of above CRs are alignment based on RAN WGs LS feedback.</a:t>
            </a:r>
          </a:p>
          <a:p>
            <a:pPr lvl="1">
              <a:spcBef>
                <a:spcPts val="0"/>
              </a:spcBef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No</a:t>
            </a:r>
            <a:r>
              <a:rPr lang="en-US" altLang="zh-CN" sz="1400" dirty="0"/>
              <a:t>.</a:t>
            </a:r>
            <a:endParaRPr lang="en-US" altLang="zh-CN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Maintenance.</a:t>
            </a:r>
            <a:endParaRPr lang="en-US" altLang="zh-CN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751546" y="5937337"/>
            <a:ext cx="4865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Chair to report to SA.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5567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57175" y="13238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(8/17)</a:t>
            </a:r>
            <a:endParaRPr lang="de-DE" altLang="de-DE" sz="2800" b="1" dirty="0"/>
          </a:p>
        </p:txBody>
      </p:sp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637673" y="3272588"/>
            <a:ext cx="8112787" cy="3070337"/>
          </a:xfrm>
        </p:spPr>
        <p:txBody>
          <a:bodyPr>
            <a:normAutofit/>
          </a:bodyPr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SA#9</a:t>
            </a:r>
            <a:r>
              <a:rPr lang="en-US" altLang="zh-CN" sz="2000" dirty="0" smtClean="0"/>
              <a:t>3</a:t>
            </a:r>
            <a:r>
              <a:rPr lang="de-DE" altLang="de-DE" sz="2000" dirty="0" smtClean="0"/>
              <a:t>-e </a:t>
            </a:r>
            <a:r>
              <a:rPr lang="en-US" altLang="de-DE" sz="2000" dirty="0" smtClean="0"/>
              <a:t>(</a:t>
            </a:r>
            <a:r>
              <a:rPr lang="en-US" altLang="de-DE" sz="2000" dirty="0"/>
              <a:t>Category A CRs are not counted)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</a:t>
            </a:r>
            <a:r>
              <a:rPr lang="en-US" altLang="zh-CN" sz="1400" dirty="0" smtClean="0"/>
              <a:t>7 </a:t>
            </a:r>
            <a:r>
              <a:rPr lang="en-US" altLang="zh-CN" sz="1400" dirty="0"/>
              <a:t>CRs to 23.273 were agreed.</a:t>
            </a:r>
          </a:p>
          <a:p>
            <a:r>
              <a:rPr lang="de-DE" altLang="de-DE" sz="2000" dirty="0"/>
              <a:t>RAN impacts or dependencies:</a:t>
            </a:r>
          </a:p>
          <a:p>
            <a:pPr lvl="1"/>
            <a:r>
              <a:rPr lang="en-GB" altLang="zh-CN" sz="1400" dirty="0"/>
              <a:t>None identified.</a:t>
            </a:r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FASMO corrections</a:t>
            </a:r>
          </a:p>
          <a:p>
            <a:pPr lvl="1"/>
            <a:endParaRPr lang="en-GB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EC16BA97-982A-4B9C-9EB0-49AB0F10EF3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8018779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SP-180734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SP-181119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51546" y="5931074"/>
            <a:ext cx="4865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Chair to report to SA.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664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1788756" y="2142531"/>
            <a:ext cx="5566488" cy="2572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 smtClean="0"/>
              <a:t>SA2#145E and SA2#144E</a:t>
            </a:r>
          </a:p>
          <a:p>
            <a:pPr>
              <a:defRPr/>
            </a:pPr>
            <a:r>
              <a:rPr lang="en-GB" sz="2400" b="1" dirty="0" smtClean="0"/>
              <a:t> </a:t>
            </a:r>
            <a:r>
              <a:rPr lang="en-US" sz="2400" b="1" dirty="0" smtClean="0"/>
              <a:t>eLCS_Ph2 </a:t>
            </a:r>
            <a:r>
              <a:rPr lang="en-US" altLang="de-DE" sz="2400" b="1" dirty="0"/>
              <a:t>Status </a:t>
            </a:r>
            <a:r>
              <a:rPr lang="en-GB" altLang="zh-CN" sz="2400" b="1" dirty="0" smtClean="0"/>
              <a:t>Report</a:t>
            </a:r>
            <a:br>
              <a:rPr lang="en-GB" altLang="zh-CN" sz="2400" b="1" dirty="0" smtClean="0"/>
            </a:br>
            <a:r>
              <a:rPr lang="en-GB" altLang="zh-CN" sz="2400" b="1" dirty="0" smtClean="0"/>
              <a:t>for </a:t>
            </a:r>
            <a:r>
              <a:rPr lang="en-GB" altLang="zh-CN" sz="2400" b="1" dirty="0"/>
              <a:t>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243534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541893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SA2#146e: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SA2#146E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5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meeting 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7 CRs have been approved, includes: </a:t>
            </a:r>
            <a:r>
              <a:rPr lang="en-GB" altLang="zh-CN" sz="1400" i="1" dirty="0"/>
              <a:t>Add time of position determination to Deferred MT-LR </a:t>
            </a:r>
            <a:r>
              <a:rPr lang="en-GB" altLang="zh-CN" sz="1400" i="1" dirty="0" smtClean="0"/>
              <a:t>periodic, </a:t>
            </a:r>
            <a:r>
              <a:rPr lang="en-GB" altLang="zh-CN" sz="1400" i="1" dirty="0"/>
              <a:t>Introduction of the Scheduled Location </a:t>
            </a:r>
            <a:r>
              <a:rPr lang="en-GB" altLang="zh-CN" sz="1400" i="1" dirty="0" smtClean="0"/>
              <a:t>Time,</a:t>
            </a:r>
            <a:r>
              <a:rPr lang="en-GB" altLang="zh-CN" sz="1400" i="1" dirty="0"/>
              <a:t> Add message formats for Local 2D point with uncertainty ellipse and Local 3D point with uncertainty </a:t>
            </a:r>
            <a:r>
              <a:rPr lang="en-GB" altLang="zh-CN" sz="1400" i="1" dirty="0" smtClean="0"/>
              <a:t>ellipsoid, </a:t>
            </a:r>
            <a:r>
              <a:rPr lang="en-GB" altLang="zh-CN" sz="1400" i="1" dirty="0"/>
              <a:t>Satellite RAT Type in LMF </a:t>
            </a:r>
            <a:r>
              <a:rPr lang="en-GB" altLang="zh-CN" sz="1400" i="1" dirty="0" smtClean="0"/>
              <a:t>selection</a:t>
            </a:r>
            <a:r>
              <a:rPr lang="en-GB" altLang="zh-CN" sz="1400" dirty="0" smtClean="0"/>
              <a:t>, </a:t>
            </a:r>
            <a:r>
              <a:rPr lang="en-GB" altLang="zh-CN" sz="1400" dirty="0" err="1" smtClean="0"/>
              <a:t>etc</a:t>
            </a:r>
            <a:endParaRPr lang="en-GB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Three LS will be sent to RAN WGs in Q2, they worked in Q3, but  no repose received in this meeting.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So in Q4, SA2 will: </a:t>
            </a:r>
          </a:p>
          <a:p>
            <a:pPr marL="1200150" lvl="3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200" dirty="0" smtClean="0"/>
              <a:t>Receive  RAN </a:t>
            </a:r>
            <a:r>
              <a:rPr lang="en-US" altLang="zh-CN" sz="1200" dirty="0"/>
              <a:t>feedback </a:t>
            </a:r>
            <a:r>
              <a:rPr lang="en-US" altLang="zh-CN" sz="1200" dirty="0" smtClean="0"/>
              <a:t>to “</a:t>
            </a:r>
            <a:r>
              <a:rPr lang="en-GB" altLang="zh-CN" sz="1200" dirty="0"/>
              <a:t>LS on storage of UE Positioning Capabilities</a:t>
            </a:r>
            <a:r>
              <a:rPr lang="en-US" altLang="zh-CN" sz="1200" dirty="0" smtClean="0"/>
              <a:t>” , “</a:t>
            </a:r>
            <a:r>
              <a:rPr lang="en-US" altLang="zh-CN" sz="1200" dirty="0"/>
              <a:t>LS </a:t>
            </a:r>
            <a:r>
              <a:rPr lang="en-US" altLang="zh-CN" sz="1200" dirty="0" smtClean="0"/>
              <a:t>reply </a:t>
            </a:r>
            <a:r>
              <a:rPr lang="en-GB" altLang="zh-CN" sz="1200" dirty="0" smtClean="0"/>
              <a:t>on </a:t>
            </a:r>
            <a:r>
              <a:rPr lang="en-GB" altLang="zh-CN" sz="1200" dirty="0"/>
              <a:t>Scheduling Location in Advance to reduce Latency</a:t>
            </a:r>
            <a:r>
              <a:rPr lang="en-GB" altLang="zh-CN" sz="1200" dirty="0" smtClean="0"/>
              <a:t>.”,”</a:t>
            </a:r>
            <a:r>
              <a:rPr lang="en-GB" altLang="zh-CN" sz="1200" dirty="0"/>
              <a:t> LS on determination of location estimates in local co-ordinates</a:t>
            </a:r>
            <a:r>
              <a:rPr lang="en-GB" altLang="zh-CN" sz="1200" dirty="0" smtClean="0"/>
              <a:t>”;</a:t>
            </a:r>
            <a:endParaRPr lang="en-GB" altLang="zh-CN" sz="1200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Update SA2 Specs according to RAN feed back,  and alignments with RAN progress.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0265779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918931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8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SA2#145e: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SA2#145E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fourth </a:t>
            </a:r>
            <a:r>
              <a:rPr lang="en-US" altLang="zh-CN" sz="1400" dirty="0"/>
              <a:t>meeting to have 5G_eLCS_Ph2 on agenda; </a:t>
            </a:r>
            <a:endParaRPr lang="en-US" altLang="zh-CN" sz="1400" dirty="0" smtClean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5 CRs have been approved, includes: </a:t>
            </a:r>
            <a:r>
              <a:rPr lang="en-US" altLang="zh-CN" sz="1400" i="1" dirty="0" smtClean="0"/>
              <a:t>UE </a:t>
            </a:r>
            <a:r>
              <a:rPr lang="en-US" altLang="zh-CN" sz="1400" i="1" dirty="0"/>
              <a:t>Positioning Capabilities storage in </a:t>
            </a:r>
            <a:r>
              <a:rPr lang="en-US" altLang="zh-CN" sz="1400" i="1" dirty="0" smtClean="0"/>
              <a:t>AMF, </a:t>
            </a:r>
            <a:r>
              <a:rPr lang="en-US" altLang="zh-CN" sz="1400" i="1" dirty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 smtClean="0"/>
              <a:t>support the satellite requirement</a:t>
            </a:r>
            <a:r>
              <a:rPr lang="en-GB" altLang="zh-CN" sz="1400" dirty="0" smtClean="0"/>
              <a:t>, and non 3GPP support for UE Position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Three LS will be sent to RAN.  So, in Q3, SA2 will: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</a:t>
            </a:r>
            <a:r>
              <a:rPr lang="en-US" altLang="zh-CN" sz="1400" dirty="0"/>
              <a:t>for RAN feedback </a:t>
            </a:r>
            <a:r>
              <a:rPr lang="en-US" altLang="zh-CN" sz="1400" dirty="0" smtClean="0"/>
              <a:t>to “</a:t>
            </a:r>
            <a:r>
              <a:rPr lang="en-GB" altLang="zh-CN" sz="1400" dirty="0"/>
              <a:t>LS on storage of UE Positioning Capabilities</a:t>
            </a:r>
            <a:r>
              <a:rPr lang="en-US" altLang="zh-CN" sz="1400" dirty="0" smtClean="0"/>
              <a:t>” , “</a:t>
            </a:r>
            <a:r>
              <a:rPr lang="en-US" altLang="zh-CN" sz="1400" dirty="0"/>
              <a:t>LS </a:t>
            </a:r>
            <a:r>
              <a:rPr lang="en-US" altLang="zh-CN" sz="1400" dirty="0" smtClean="0"/>
              <a:t>reply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Latency</a:t>
            </a:r>
            <a:r>
              <a:rPr lang="en-GB" altLang="zh-CN" sz="1400" dirty="0" smtClean="0"/>
              <a:t>.”,”</a:t>
            </a:r>
            <a:r>
              <a:rPr lang="en-GB" altLang="zh-CN" sz="1400" dirty="0"/>
              <a:t> LS on determination of location estimates in local co-ordinates</a:t>
            </a:r>
            <a:r>
              <a:rPr lang="en-GB" altLang="zh-CN" sz="1400" dirty="0" smtClean="0"/>
              <a:t>”;</a:t>
            </a:r>
            <a:endParaRPr lang="en-GB" altLang="zh-CN" sz="1400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Update SA2 Specs according to RAN feed back,  and alignments with RAN progress.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62189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972664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617916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SA2#144e 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SA2#144E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third meeting </a:t>
            </a:r>
            <a:r>
              <a:rPr lang="en-US" altLang="zh-CN" sz="1400" dirty="0"/>
              <a:t>to have 5G_eLCS_Ph2 on </a:t>
            </a:r>
            <a:r>
              <a:rPr lang="en-US" altLang="zh-CN" sz="1400" dirty="0" smtClean="0"/>
              <a:t>agenda; </a:t>
            </a:r>
            <a:endParaRPr lang="en-US" altLang="zh-CN" sz="14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11 CRs have been approved, includes: </a:t>
            </a:r>
            <a:r>
              <a:rPr lang="en-US" altLang="zh-CN" sz="1400" i="1" dirty="0" smtClean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/>
              <a:t>Assistance Data Delivery in </a:t>
            </a:r>
            <a:r>
              <a:rPr lang="en-US" altLang="zh-CN" sz="1400" i="1" dirty="0" smtClean="0"/>
              <a:t>5G-MO-LR</a:t>
            </a:r>
            <a:r>
              <a:rPr lang="en-GB" altLang="zh-CN" sz="1400" dirty="0" smtClean="0"/>
              <a:t>, and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r>
              <a:rPr lang="en-US" altLang="zh-CN" sz="1400" dirty="0" smtClean="0"/>
              <a:t>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 issues have been postponed to next meetings</a:t>
            </a:r>
            <a:r>
              <a:rPr lang="en-US" altLang="zh-CN" sz="1400" dirty="0"/>
              <a:t>:   </a:t>
            </a:r>
            <a:r>
              <a:rPr lang="en-US" altLang="zh-CN" sz="1400" i="1" dirty="0"/>
              <a:t>5GC-MO-LR Procedures </a:t>
            </a:r>
            <a:r>
              <a:rPr lang="en-US" altLang="zh-CN" sz="1400" i="1" dirty="0" smtClean="0"/>
              <a:t>for Periodic </a:t>
            </a:r>
            <a:r>
              <a:rPr lang="en-US" altLang="zh-CN" sz="1400" i="1" dirty="0"/>
              <a:t>Location </a:t>
            </a:r>
            <a:r>
              <a:rPr lang="en-US" altLang="zh-CN" sz="1400" i="1" dirty="0" smtClean="0"/>
              <a:t>report, </a:t>
            </a:r>
            <a:r>
              <a:rPr lang="en-GB" altLang="zh-CN" sz="1400" i="1" dirty="0"/>
              <a:t>Storing UE Positioning Capabilities in </a:t>
            </a:r>
            <a:r>
              <a:rPr lang="en-GB" altLang="zh-CN" sz="1400" i="1" dirty="0" smtClean="0"/>
              <a:t>5GC.</a:t>
            </a:r>
            <a:endParaRPr lang="en-US" altLang="zh-CN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for RAN feedback to “LS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</a:t>
            </a:r>
            <a:r>
              <a:rPr lang="en-GB" altLang="zh-CN" sz="1400" dirty="0" smtClean="0"/>
              <a:t>Latency.”(S2-2102048, approved by SA2#143E);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en-GB" altLang="zh-CN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</a:t>
            </a:r>
            <a:r>
              <a:rPr lang="en-US" sz="1400" dirty="0" smtClean="0"/>
              <a:t>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2809137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8643</TotalTime>
  <Words>974</Words>
  <Application>Microsoft Office PowerPoint</Application>
  <PresentationFormat>全屏显示(4:3)</PresentationFormat>
  <Paragraphs>141</Paragraphs>
  <Slides>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Theme</vt:lpstr>
      <vt:lpstr>   eLCS_ph2 Status Report</vt:lpstr>
      <vt:lpstr> eLCS_ph2 status after SA2#148e</vt:lpstr>
      <vt:lpstr> eLCS_ph2 status after SA2#148e: </vt:lpstr>
      <vt:lpstr>2.3) Rel-16 Work and Maintenance (8/17)</vt:lpstr>
      <vt:lpstr>PowerPoint 演示文稿</vt:lpstr>
      <vt:lpstr> eLCS_ph2 status after SA2#146e</vt:lpstr>
      <vt:lpstr> eLCS_ph2 status after SA2#145e</vt:lpstr>
      <vt:lpstr> eLCS_ph2 status after SA2#144e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CATT-21384</cp:lastModifiedBy>
  <cp:revision>1462</cp:revision>
  <dcterms:created xsi:type="dcterms:W3CDTF">2008-08-30T09:32:10Z</dcterms:created>
  <dcterms:modified xsi:type="dcterms:W3CDTF">2021-11-22T07:07:09Z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