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20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8" d="100"/>
          <a:sy n="138" d="100"/>
        </p:scale>
        <p:origin x="474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October 18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 smtClean="0"/>
              <a:t>IoT_SAT_ARCH_EPS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>Guillaume </a:t>
            </a:r>
            <a:r>
              <a:rPr lang="en-US" altLang="en-US" sz="2000" b="1" dirty="0" err="1" smtClean="0"/>
              <a:t>Sébire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MediaTek Inc.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 smtClean="0"/>
              <a:t>SA </a:t>
            </a:r>
            <a:r>
              <a:rPr lang="en-GB" altLang="zh-CN" sz="1200" b="1" dirty="0"/>
              <a:t>WG2 Meeting #</a:t>
            </a:r>
            <a:r>
              <a:rPr lang="en-GB" altLang="zh-CN" sz="1200" b="1" dirty="0" smtClean="0"/>
              <a:t>147E </a:t>
            </a:r>
            <a:r>
              <a:rPr lang="en-GB" altLang="zh-CN" sz="1200" b="1" dirty="0"/>
              <a:t>(</a:t>
            </a:r>
            <a:r>
              <a:rPr lang="en-GB" altLang="zh-CN" sz="1200" b="1" dirty="0" smtClean="0"/>
              <a:t>e-meeting)	S2-2107581</a:t>
            </a:r>
          </a:p>
          <a:p>
            <a:r>
              <a:rPr lang="de-DE" sz="1200" b="1" dirty="0" smtClean="0"/>
              <a:t>October 18 – 22, 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ight Arrow 2"/>
          <p:cNvSpPr/>
          <p:nvPr/>
        </p:nvSpPr>
        <p:spPr bwMode="auto">
          <a:xfrm>
            <a:off x="0" y="2867891"/>
            <a:ext cx="3830782" cy="235527"/>
          </a:xfrm>
          <a:prstGeom prst="rightArrow">
            <a:avLst>
              <a:gd name="adj1" fmla="val 100000"/>
              <a:gd name="adj2" fmla="val 50000"/>
            </a:avLst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/>
              <a:t>Progress </a:t>
            </a:r>
            <a:r>
              <a:rPr lang="de-DE" altLang="de-DE" sz="1600" dirty="0" smtClean="0"/>
              <a:t>at SA2#147E: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LSs from RAN and RAN2 received </a:t>
            </a:r>
            <a:r>
              <a:rPr lang="en-GB" sz="1200" dirty="0" smtClean="0"/>
              <a:t>S2-2107017, S2-2107047 – Discontinuous coverage, WUS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sz="1200" dirty="0" smtClean="0">
                <a:solidFill>
                  <a:srgbClr val="FF0000"/>
                </a:solidFill>
              </a:rPr>
              <a:t>[Reply </a:t>
            </a:r>
            <a:r>
              <a:rPr lang="en-GB" sz="1200" dirty="0" smtClean="0">
                <a:solidFill>
                  <a:srgbClr val="FF0000"/>
                </a:solidFill>
              </a:rPr>
              <a:t>LS in </a:t>
            </a:r>
            <a:r>
              <a:rPr lang="en-GB" sz="1200" dirty="0" smtClean="0">
                <a:solidFill>
                  <a:srgbClr val="FF0000"/>
                </a:solidFill>
              </a:rPr>
              <a:t>S2-2107576r01] [CC#2]</a:t>
            </a:r>
            <a:endParaRPr lang="en-GB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Discontinuous coverage: Ongoing attempt to resolve the issue ongoing. No  conclusion yet. (S2-2107223 postponed)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200" dirty="0" smtClean="0"/>
              <a:t>WUS: Pending further work from RAN2</a:t>
            </a:r>
            <a:endParaRPr lang="en-GB" altLang="ko-KR" sz="11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5 </a:t>
            </a:r>
            <a:r>
              <a:rPr lang="en-US" altLang="ko-KR" sz="1200" dirty="0" smtClean="0"/>
              <a:t>CRs </a:t>
            </a:r>
            <a:r>
              <a:rPr lang="en-US" altLang="ko-KR" sz="1200" dirty="0" smtClean="0">
                <a:solidFill>
                  <a:srgbClr val="00B050"/>
                </a:solidFill>
              </a:rPr>
              <a:t>approved </a:t>
            </a:r>
            <a:r>
              <a:rPr lang="en-US" altLang="ko-KR" sz="1200" dirty="0" smtClean="0"/>
              <a:t>in </a:t>
            </a:r>
            <a:r>
              <a:rPr lang="en-US" altLang="ko-KR" sz="1200" dirty="0" smtClean="0"/>
              <a:t>23.401, 23.271, </a:t>
            </a:r>
            <a:r>
              <a:rPr lang="en-US" altLang="ko-KR" sz="1200" dirty="0" smtClean="0"/>
              <a:t>23.203, 23.682: S2-2108025/8027, S2-2108026</a:t>
            </a:r>
            <a:r>
              <a:rPr lang="en-US" altLang="ko-KR" sz="1200" dirty="0"/>
              <a:t>, </a:t>
            </a:r>
            <a:r>
              <a:rPr lang="en-US" altLang="ko-KR" sz="1200" dirty="0" smtClean="0"/>
              <a:t>S2-2108028, S2-2107624</a:t>
            </a:r>
            <a:endParaRPr lang="en-US" altLang="ko-KR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Estimated </a:t>
            </a:r>
            <a:r>
              <a:rPr lang="en-US" altLang="ko-KR" sz="1200" dirty="0" smtClean="0"/>
              <a:t>completion: </a:t>
            </a:r>
            <a:r>
              <a:rPr lang="en-US" altLang="ko-KR" sz="1200" dirty="0" smtClean="0">
                <a:solidFill>
                  <a:srgbClr val="FF0000"/>
                </a:solidFill>
              </a:rPr>
              <a:t>[70%]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600" dirty="0" smtClean="0"/>
              <a:t>RAN </a:t>
            </a:r>
            <a:r>
              <a:rPr lang="de-DE" altLang="de-DE" sz="16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Dependencies: Discontinuous coverage, WUS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600" dirty="0"/>
              <a:t>Contentious </a:t>
            </a:r>
            <a:r>
              <a:rPr lang="de-DE" altLang="ko-KR" sz="1600" dirty="0" smtClean="0"/>
              <a:t>Issues: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 smtClean="0"/>
              <a:t>Solution for discontinuous 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New EPS functionality for LTE-M identification (RRC Conn. Est. + Initial UE message) (S2-2107534) – </a:t>
            </a:r>
            <a:r>
              <a:rPr lang="de-DE" altLang="de-DE" sz="1200" i="1" dirty="0" smtClean="0"/>
              <a:t>no agreement</a:t>
            </a:r>
            <a:endParaRPr lang="de-DE" altLang="de-DE" sz="1600" i="1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600" dirty="0" smtClean="0"/>
              <a:t>Focus </a:t>
            </a:r>
            <a:r>
              <a:rPr lang="de-DE" altLang="ko-KR" sz="1600" dirty="0"/>
              <a:t>for the Next </a:t>
            </a:r>
            <a:r>
              <a:rPr lang="de-DE" altLang="ko-KR" sz="1600" dirty="0" smtClean="0"/>
              <a:t>Meeting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Clean-up. Alignment with 5GSAT_ARCH progress at SA2#147E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Attempt to conclude on discontinuous coverage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RAN alignment as necessary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53318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70%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9003</TotalTime>
  <Words>192</Words>
  <Application>Microsoft Office PowerPoint</Application>
  <PresentationFormat>On-screen Show (4:3)</PresentationFormat>
  <Paragraphs>35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IoT_SAT_ARCH_EPS Status Report</vt:lpstr>
      <vt:lpstr>IoT_SAT_ARCH_EPS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MediaTek Inc.</cp:lastModifiedBy>
  <cp:revision>1594</cp:revision>
  <dcterms:created xsi:type="dcterms:W3CDTF">2008-08-30T09:32:10Z</dcterms:created>
  <dcterms:modified xsi:type="dcterms:W3CDTF">2021-10-22T08:38:30Z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