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4"/>
  </p:sldMasterIdLst>
  <p:notesMasterIdLst>
    <p:notesMasterId r:id="rId11"/>
  </p:notesMasterIdLst>
  <p:handoutMasterIdLst>
    <p:handoutMasterId r:id="rId12"/>
  </p:handoutMasterIdLst>
  <p:sldIdLst>
    <p:sldId id="303" r:id="rId5"/>
    <p:sldId id="789" r:id="rId6"/>
    <p:sldId id="795" r:id="rId7"/>
    <p:sldId id="793" r:id="rId8"/>
    <p:sldId id="791" r:id="rId9"/>
    <p:sldId id="794" r:id="rId10"/>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extLst>
      <p:ext uri="{19B8F6BF-5375-455C-9EA6-DF929625EA0E}">
        <p15:presenceInfo xmlns:p15="http://schemas.microsoft.com/office/powerpoint/2012/main" userId="rapporteu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FF33CC"/>
    <a:srgbClr val="FF6699"/>
    <a:srgbClr val="FF99FF"/>
    <a:srgbClr val="62A14D"/>
    <a:srgbClr val="000000"/>
    <a:srgbClr val="C6D254"/>
    <a:srgbClr val="B1D254"/>
    <a:srgbClr val="72AF2F"/>
    <a:srgbClr val="5C88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0502" autoAdjust="0"/>
    <p:restoredTop sz="94625" autoAdjust="0"/>
  </p:normalViewPr>
  <p:slideViewPr>
    <p:cSldViewPr snapToGrid="0">
      <p:cViewPr varScale="1">
        <p:scale>
          <a:sx n="110" d="100"/>
          <a:sy n="110" d="100"/>
        </p:scale>
        <p:origin x="129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0"/>
    </p:cViewPr>
  </p:sorterViewPr>
  <p:notesViewPr>
    <p:cSldViewPr snapToGrid="0">
      <p:cViewPr varScale="1">
        <p:scale>
          <a:sx n="54" d="100"/>
          <a:sy n="54" d="100"/>
        </p:scale>
        <p:origin x="2530" y="58"/>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commentAuthors" Target="commentAuthor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notesMaster" Target="notesMasters/notesMaster1.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9E436C27-80EF-4A0D-A875-AA5301B61E12}" type="datetime1">
              <a:rPr lang="en-US"/>
              <a:pPr>
                <a:defRPr/>
              </a:pPr>
              <a:t>10/26/2021</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pPr>
                <a:defRPr/>
              </a:pPr>
              <a:t>‹#›</a:t>
            </a:fld>
            <a:endParaRPr lang="en-GB" altLang="en-US" dirty="0"/>
          </a:p>
        </p:txBody>
      </p:sp>
    </p:spTree>
    <p:extLst>
      <p:ext uri="{BB962C8B-B14F-4D97-AF65-F5344CB8AC3E}">
        <p14:creationId xmlns:p14="http://schemas.microsoft.com/office/powerpoint/2010/main" val="6366221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63FBF7EF-8678-4E88-BD87-1D3EF3670A8E}" type="datetime1">
              <a:rPr lang="en-US"/>
              <a:pPr>
                <a:defRPr/>
              </a:pPr>
              <a:t>10/26/2021</a:t>
            </a:fld>
            <a:endParaRPr lang="en-US" dirty="0"/>
          </a:p>
        </p:txBody>
      </p:sp>
      <p:sp>
        <p:nvSpPr>
          <p:cNvPr id="4100" name="Rectangle 4"/>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dirty="0"/>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ECE0B2C6-996E-45E1-BA1D-CBDA9768A258}" type="slidenum">
              <a:rPr lang="en-GB" altLang="en-US"/>
              <a:pPr>
                <a:defRPr/>
              </a:pPr>
              <a:t>‹#›</a:t>
            </a:fld>
            <a:endParaRPr lang="en-GB" altLang="en-US" dirty="0"/>
          </a:p>
        </p:txBody>
      </p:sp>
    </p:spTree>
    <p:extLst>
      <p:ext uri="{BB962C8B-B14F-4D97-AF65-F5344CB8AC3E}">
        <p14:creationId xmlns:p14="http://schemas.microsoft.com/office/powerpoint/2010/main" val="736676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dirty="0"/>
          </a:p>
        </p:txBody>
      </p:sp>
      <p:sp>
        <p:nvSpPr>
          <p:cNvPr id="7171" name="Rectangle 2"/>
          <p:cNvSpPr>
            <a:spLocks noGrp="1" noRot="1" noChangeAspect="1" noChangeArrowheads="1" noTextEdit="1"/>
          </p:cNvSpPr>
          <p:nvPr>
            <p:ph type="sldImg"/>
          </p:nvPr>
        </p:nvSpPr>
        <p:spPr>
          <a:xfrm>
            <a:off x="915988" y="742950"/>
            <a:ext cx="4967287"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extLst>
      <p:ext uri="{BB962C8B-B14F-4D97-AF65-F5344CB8AC3E}">
        <p14:creationId xmlns:p14="http://schemas.microsoft.com/office/powerpoint/2010/main" val="23439295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Text Box 14"/>
          <p:cNvSpPr txBox="1">
            <a:spLocks noChangeArrowheads="1"/>
          </p:cNvSpPr>
          <p:nvPr userDrawn="1"/>
        </p:nvSpPr>
        <p:spPr bwMode="auto">
          <a:xfrm>
            <a:off x="298450" y="85317"/>
            <a:ext cx="5810250"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sv-SE" altLang="en-US" sz="1200" b="1" dirty="0">
              <a:latin typeface="Arial "/>
            </a:endParaRPr>
          </a:p>
          <a:p>
            <a:r>
              <a:rPr lang="de-DE" altLang="ko-KR" sz="1200" b="1" kern="1200" dirty="0">
                <a:solidFill>
                  <a:schemeClr val="tx1"/>
                </a:solidFill>
                <a:latin typeface="Arial "/>
                <a:ea typeface="+mn-ea"/>
                <a:cs typeface="Arial" panose="020B0604020202020204" pitchFamily="34" charset="0"/>
              </a:rPr>
              <a:t>3GPP TSG SA WG2 Meeting #147E</a:t>
            </a:r>
          </a:p>
          <a:p>
            <a:r>
              <a:rPr lang="de-DE" altLang="ko-KR" sz="1200" b="1" kern="1200" dirty="0">
                <a:solidFill>
                  <a:schemeClr val="tx1"/>
                </a:solidFill>
                <a:latin typeface="Arial "/>
                <a:ea typeface="+mn-ea"/>
                <a:cs typeface="Arial" panose="020B0604020202020204" pitchFamily="34" charset="0"/>
              </a:rPr>
              <a:t>Electronic meeting, 18 – 22 October</a:t>
            </a:r>
            <a:r>
              <a:rPr lang="de-DE" sz="1200" b="1" kern="1200" dirty="0">
                <a:solidFill>
                  <a:schemeClr val="tx1"/>
                </a:solidFill>
                <a:latin typeface="Arial "/>
                <a:ea typeface="+mn-ea"/>
                <a:cs typeface="Arial" panose="020B0604020202020204" pitchFamily="34" charset="0"/>
              </a:rPr>
              <a:t> 2021</a:t>
            </a:r>
            <a:endParaRPr lang="sv-SE" altLang="en-US" sz="1200" b="1" kern="1200" dirty="0">
              <a:solidFill>
                <a:schemeClr val="tx1"/>
              </a:solidFill>
              <a:latin typeface="Arial "/>
              <a:ea typeface="+mn-ea"/>
              <a:cs typeface="Arial" panose="020B0604020202020204" pitchFamily="34" charset="0"/>
            </a:endParaRPr>
          </a:p>
        </p:txBody>
      </p:sp>
      <p:sp>
        <p:nvSpPr>
          <p:cNvPr id="5" name="Text Box 13"/>
          <p:cNvSpPr txBox="1">
            <a:spLocks noChangeArrowheads="1"/>
          </p:cNvSpPr>
          <p:nvPr userDrawn="1"/>
        </p:nvSpPr>
        <p:spPr bwMode="auto">
          <a:xfrm>
            <a:off x="5566042" y="334106"/>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de-DE" sz="1400" b="1" dirty="0">
                <a:effectLst/>
              </a:rPr>
              <a:t>S2-2108425</a:t>
            </a:r>
            <a:endParaRPr lang="en-GB" altLang="en-US" sz="1400" b="1" dirty="0">
              <a:solidFill>
                <a:schemeClr val="bg2"/>
              </a:solidFill>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19417900"/>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365795462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1547252697"/>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538163" y="6462713"/>
            <a:ext cx="5473170" cy="242887"/>
          </a:xfrm>
          <a:prstGeom prst="rect">
            <a:avLst/>
          </a:prstGeom>
          <a:noFill/>
        </p:spPr>
        <p:txBody>
          <a:bodyPr anchor="ctr">
            <a:normAutofit fontScale="92500" lnSpcReduction="10000"/>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de-DE" sz="1200" dirty="0">
                <a:solidFill>
                  <a:schemeClr val="bg1"/>
                </a:solidFill>
              </a:rPr>
              <a:t>TSG SA WG2#147E</a:t>
            </a:r>
            <a:r>
              <a:rPr lang="en-GB" altLang="de-DE" sz="1200" baseline="0" dirty="0">
                <a:solidFill>
                  <a:schemeClr val="bg1"/>
                </a:solidFill>
              </a:rPr>
              <a:t> Electronic meeting, 18 – 22 October, 2021</a:t>
            </a:r>
            <a:endParaRPr lang="en-GB" altLang="ko-KR" sz="1200" spc="300" dirty="0">
              <a:solidFill>
                <a:schemeClr val="bg1"/>
              </a:solidFill>
            </a:endParaRPr>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pPr algn="ctr">
                <a:defRPr/>
              </a:pPr>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2021</a:t>
            </a:r>
          </a:p>
        </p:txBody>
      </p:sp>
      <p:pic>
        <p:nvPicPr>
          <p:cNvPr id="1033" name="Picture 10" descr="3GPP_TM_RD.jpg"/>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770" r:id="rId1"/>
    <p:sldLayoutId id="2147483767" r:id="rId2"/>
    <p:sldLayoutId id="214748376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457200" indent="-4572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376518" y="2194370"/>
            <a:ext cx="8452437" cy="1101329"/>
          </a:xfrm>
        </p:spPr>
        <p:txBody>
          <a:bodyPr>
            <a:noAutofit/>
          </a:bodyPr>
          <a:lstStyle/>
          <a:p>
            <a:pPr>
              <a:defRPr/>
            </a:pPr>
            <a:r>
              <a:rPr lang="en-US" altLang="de-DE" sz="3600" b="1" dirty="0"/>
              <a:t>eNPN Status </a:t>
            </a:r>
            <a:r>
              <a:rPr lang="en-GB" altLang="zh-CN" sz="3600" b="1" dirty="0"/>
              <a:t>Report</a:t>
            </a:r>
            <a:endParaRPr lang="en-GB" sz="2400" baseline="30000" dirty="0">
              <a:effectLst>
                <a:outerShdw blurRad="38100" dist="38100" dir="2700000" algn="tl">
                  <a:srgbClr val="C0C0C0"/>
                </a:outerShdw>
              </a:effectLst>
            </a:endParaRPr>
          </a:p>
        </p:txBody>
      </p:sp>
      <p:sp>
        <p:nvSpPr>
          <p:cNvPr id="6147" name="Subtitle 6"/>
          <p:cNvSpPr>
            <a:spLocks noGrp="1"/>
          </p:cNvSpPr>
          <p:nvPr>
            <p:ph type="subTitle" idx="1"/>
          </p:nvPr>
        </p:nvSpPr>
        <p:spPr>
          <a:xfrm>
            <a:off x="1541243" y="4006360"/>
            <a:ext cx="6400800" cy="1314450"/>
          </a:xfrm>
        </p:spPr>
        <p:txBody>
          <a:bodyPr/>
          <a:lstStyle/>
          <a:p>
            <a:pPr>
              <a:lnSpc>
                <a:spcPct val="80000"/>
              </a:lnSpc>
            </a:pPr>
            <a:br>
              <a:rPr lang="en-US" altLang="en-US" sz="1800" dirty="0"/>
            </a:br>
            <a:r>
              <a:rPr lang="en-US" altLang="en-US" sz="1800" dirty="0"/>
              <a:t>Peter Hedman</a:t>
            </a:r>
          </a:p>
          <a:p>
            <a:pPr>
              <a:lnSpc>
                <a:spcPct val="80000"/>
              </a:lnSpc>
            </a:pPr>
            <a:r>
              <a:rPr lang="en-US" altLang="en-US" sz="1800" dirty="0">
                <a:latin typeface="Arial" panose="020B0604020202020204" pitchFamily="34" charset="0"/>
              </a:rPr>
              <a:t>Ericsson (Rapporteur)</a:t>
            </a:r>
            <a:endParaRPr lang="en-US"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eNPN status after SA2#147E (1/4)</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en-US" altLang="de-DE" sz="1200" kern="0" dirty="0"/>
              <a:t>2 editorial cleanup CRs agreed (23.501, 23.502)</a:t>
            </a:r>
          </a:p>
          <a:p>
            <a:pPr lvl="1">
              <a:spcBef>
                <a:spcPts val="0"/>
              </a:spcBef>
              <a:spcAft>
                <a:spcPts val="0"/>
              </a:spcAft>
            </a:pPr>
            <a:r>
              <a:rPr lang="en-US" altLang="de-DE" sz="1200" kern="0" dirty="0"/>
              <a:t>No consensus whether SNPN can support network slicing features defined in Rel-16/17 (e.g. NSSAA, NSAC, NSSRG) (LS from CT1 postponed)</a:t>
            </a:r>
          </a:p>
          <a:p>
            <a:pPr lvl="1">
              <a:spcBef>
                <a:spcPts val="0"/>
              </a:spcBef>
              <a:spcAft>
                <a:spcPts val="0"/>
              </a:spcAft>
            </a:pPr>
            <a:r>
              <a:rPr lang="en-US" altLang="de-DE" sz="1200" kern="0" dirty="0"/>
              <a:t>No agreement whether NSAC needs to be possible for slice(s) used for onboarding (topic postponed including LS from CT1, replies and CR)</a:t>
            </a:r>
          </a:p>
          <a:p>
            <a:pPr lvl="1">
              <a:spcBef>
                <a:spcPts val="0"/>
              </a:spcBef>
              <a:spcAft>
                <a:spcPts val="0"/>
              </a:spcAft>
            </a:pPr>
            <a:r>
              <a:rPr lang="en-US" altLang="de-DE" sz="1200" kern="0" dirty="0"/>
              <a:t>LS reply sent to </a:t>
            </a:r>
            <a:r>
              <a:rPr lang="en-US" altLang="de-DE" sz="1200" kern="0" dirty="0" err="1"/>
              <a:t>to</a:t>
            </a:r>
            <a:r>
              <a:rPr lang="en-US" altLang="de-DE" sz="1200" kern="0" dirty="0"/>
              <a:t> RAN2 (cc: CT1) on limited-service availability of an SNPN, but no consensus whether R17 SNPN-capable UEs that are not in SNPN Access Mode can or cannot camp on an SNPN cell supporting emergency services to obtain emergency services via any SNPN. CR in S2-2107315 postponed</a:t>
            </a:r>
          </a:p>
          <a:p>
            <a:pPr lvl="1">
              <a:spcBef>
                <a:spcPts val="0"/>
              </a:spcBef>
              <a:spcAft>
                <a:spcPts val="0"/>
              </a:spcAft>
            </a:pPr>
            <a:r>
              <a:rPr lang="en-US" altLang="de-DE" sz="1200" kern="0" dirty="0"/>
              <a:t>LS sent to GSMA TSG asking whether a device is required to have/signal separate IMEI for each simultaneous registration towards separate network (PLMN and SNPN)</a:t>
            </a:r>
          </a:p>
          <a:p>
            <a:pPr>
              <a:spcBef>
                <a:spcPts val="0"/>
              </a:spcBef>
              <a:spcAft>
                <a:spcPts val="0"/>
              </a:spcAft>
            </a:pPr>
            <a:r>
              <a:rPr lang="de-DE" altLang="de-DE" sz="1600" b="1" kern="0" dirty="0"/>
              <a:t>Related to Key Issue 1 (</a:t>
            </a:r>
            <a:r>
              <a:rPr lang="en-US" altLang="de-DE" sz="1600" b="1" kern="0" dirty="0"/>
              <a:t>Enhancements to Support SNPN along with credentials owned by an entity separate from the SNPN</a:t>
            </a:r>
            <a:r>
              <a:rPr lang="de-DE" altLang="de-DE" sz="1600" b="1" kern="0" dirty="0"/>
              <a:t>):</a:t>
            </a:r>
          </a:p>
          <a:p>
            <a:pPr lvl="1">
              <a:spcBef>
                <a:spcPts val="0"/>
              </a:spcBef>
              <a:spcAft>
                <a:spcPts val="0"/>
              </a:spcAft>
            </a:pPr>
            <a:r>
              <a:rPr lang="en-US" altLang="de-DE" sz="1200" kern="0" dirty="0"/>
              <a:t>1 CR agreed to 23.501 clarifying that updating CH controlled lists via </a:t>
            </a:r>
            <a:r>
              <a:rPr lang="en-US" altLang="de-DE" sz="1200" kern="0" dirty="0" err="1"/>
              <a:t>SoR</a:t>
            </a:r>
            <a:r>
              <a:rPr lang="en-US" altLang="de-DE" sz="1200" kern="0" dirty="0"/>
              <a:t> is not applicable for CH with AAA server</a:t>
            </a:r>
            <a:endParaRPr lang="en-US" altLang="de-DE" sz="1200" kern="0" dirty="0">
              <a:highlight>
                <a:srgbClr val="FFFF00"/>
              </a:highlight>
            </a:endParaRPr>
          </a:p>
          <a:p>
            <a:pPr lvl="1">
              <a:spcBef>
                <a:spcPts val="0"/>
              </a:spcBef>
              <a:spcAft>
                <a:spcPts val="0"/>
              </a:spcAft>
            </a:pPr>
            <a:r>
              <a:rPr lang="en-US" altLang="de-DE" sz="1200" kern="0" dirty="0"/>
              <a:t>1 CR agreed to 23.501 clarifying that while roaming is not supported it is possible for a UE to access an SNPN with credentials from a CH</a:t>
            </a:r>
          </a:p>
          <a:p>
            <a:pPr lvl="1">
              <a:spcBef>
                <a:spcPts val="0"/>
              </a:spcBef>
              <a:spcAft>
                <a:spcPts val="0"/>
              </a:spcAft>
            </a:pPr>
            <a:r>
              <a:rPr lang="en-US" altLang="zh-CN" sz="1200" b="1" kern="0" dirty="0"/>
              <a:t>Next Steps</a:t>
            </a:r>
            <a:r>
              <a:rPr lang="en-US" altLang="zh-CN" sz="1200" kern="0" dirty="0"/>
              <a:t>: maintenance</a:t>
            </a:r>
          </a:p>
        </p:txBody>
      </p:sp>
      <p:graphicFrame>
        <p:nvGraphicFramePr>
          <p:cNvPr id="7" name="Content Placeholder 8">
            <a:extLst>
              <a:ext uri="{FF2B5EF4-FFF2-40B4-BE49-F238E27FC236}">
                <a16:creationId xmlns:a16="http://schemas.microsoft.com/office/drawing/2014/main" id="{8E7B86D5-0B56-4201-87AC-24C0DDEF5E75}"/>
              </a:ext>
            </a:extLst>
          </p:cNvPr>
          <p:cNvGraphicFramePr>
            <a:graphicFrameLocks/>
          </p:cNvGraphicFramePr>
          <p:nvPr>
            <p:extLst>
              <p:ext uri="{D42A27DB-BD31-4B8C-83A1-F6EECF244321}">
                <p14:modId xmlns:p14="http://schemas.microsoft.com/office/powerpoint/2010/main" val="2382238195"/>
              </p:ext>
            </p:extLst>
          </p:nvPr>
        </p:nvGraphicFramePr>
        <p:xfrm>
          <a:off x="218574" y="1377122"/>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eNPN</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u="none" strike="noStrike" dirty="0">
                          <a:solidFill>
                            <a:schemeClr val="bg1"/>
                          </a:solidFill>
                          <a:effectLst/>
                          <a:latin typeface="Calibri" panose="020F0502020204030204" pitchFamily="34" charset="0"/>
                        </a:rPr>
                        <a:t>Enhanced support of Non-Public Networks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95% &gt; 97%</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Sept, 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SP-200980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355700947"/>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eNPN status after SA2#147E (2/4)</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Related to Key Issue 2 (</a:t>
            </a:r>
            <a:r>
              <a:rPr lang="en-US" altLang="de-DE" sz="1600" b="1" kern="0" dirty="0"/>
              <a:t>NPN support for Video, Imaging and Audio for Professional Applications (VIAPA)</a:t>
            </a:r>
            <a:r>
              <a:rPr lang="de-DE" altLang="de-DE" sz="1600" b="1" kern="0" dirty="0"/>
              <a:t>)</a:t>
            </a:r>
          </a:p>
          <a:p>
            <a:pPr lvl="1">
              <a:spcBef>
                <a:spcPts val="0"/>
              </a:spcBef>
              <a:spcAft>
                <a:spcPts val="0"/>
              </a:spcAft>
            </a:pPr>
            <a:r>
              <a:rPr lang="en-US" altLang="de-DE" sz="1200" kern="0" dirty="0"/>
              <a:t>No CRs submitted</a:t>
            </a:r>
          </a:p>
          <a:p>
            <a:pPr lvl="1">
              <a:spcBef>
                <a:spcPts val="0"/>
              </a:spcBef>
              <a:spcAft>
                <a:spcPts val="0"/>
              </a:spcAft>
            </a:pPr>
            <a:r>
              <a:rPr lang="en-US" altLang="zh-CN" sz="1200" b="1" kern="0" dirty="0"/>
              <a:t>Next Steps</a:t>
            </a:r>
            <a:r>
              <a:rPr lang="en-US" altLang="zh-CN" sz="1200" kern="0" dirty="0"/>
              <a:t>: maintenance</a:t>
            </a:r>
          </a:p>
          <a:p>
            <a:pPr>
              <a:spcBef>
                <a:spcPts val="0"/>
              </a:spcBef>
              <a:spcAft>
                <a:spcPts val="0"/>
              </a:spcAft>
            </a:pPr>
            <a:endParaRPr lang="de-DE" altLang="de-DE" sz="1600" b="1" kern="0" dirty="0"/>
          </a:p>
          <a:p>
            <a:pPr>
              <a:spcBef>
                <a:spcPts val="0"/>
              </a:spcBef>
              <a:spcAft>
                <a:spcPts val="0"/>
              </a:spcAft>
            </a:pPr>
            <a:r>
              <a:rPr lang="de-DE" altLang="de-DE" sz="1600" b="1" kern="0" dirty="0"/>
              <a:t>Related to Key Issue 3 (</a:t>
            </a:r>
            <a:r>
              <a:rPr lang="en-US" altLang="de-DE" sz="1600" b="1" kern="0" dirty="0"/>
              <a:t>Support of IMS voice and emergency services for SNPN</a:t>
            </a:r>
            <a:r>
              <a:rPr lang="de-DE" altLang="de-DE" sz="1600" b="1" kern="0" dirty="0"/>
              <a:t>)</a:t>
            </a:r>
          </a:p>
          <a:p>
            <a:pPr lvl="1">
              <a:spcBef>
                <a:spcPts val="0"/>
              </a:spcBef>
              <a:spcAft>
                <a:spcPts val="0"/>
              </a:spcAft>
            </a:pPr>
            <a:r>
              <a:rPr lang="en-US" altLang="de-DE" sz="1200" kern="0" dirty="0"/>
              <a:t>No CRs agreed</a:t>
            </a:r>
          </a:p>
          <a:p>
            <a:pPr lvl="1">
              <a:spcBef>
                <a:spcPts val="0"/>
              </a:spcBef>
              <a:spcAft>
                <a:spcPts val="0"/>
              </a:spcAft>
            </a:pPr>
            <a:r>
              <a:rPr lang="en-US" altLang="de-DE" sz="1200" kern="0" dirty="0"/>
              <a:t>Discussion without conclusion on possible need to update IMC definition in 21.905</a:t>
            </a:r>
          </a:p>
          <a:p>
            <a:pPr lvl="1">
              <a:spcBef>
                <a:spcPts val="0"/>
              </a:spcBef>
              <a:spcAft>
                <a:spcPts val="0"/>
              </a:spcAft>
            </a:pPr>
            <a:r>
              <a:rPr lang="en-US" altLang="zh-CN" sz="1200" b="1" kern="0" dirty="0"/>
              <a:t>Next Steps</a:t>
            </a:r>
            <a:r>
              <a:rPr lang="en-US" altLang="zh-CN" sz="1200" kern="0" dirty="0"/>
              <a:t>: maintenance</a:t>
            </a:r>
          </a:p>
          <a:p>
            <a:pPr>
              <a:spcBef>
                <a:spcPts val="0"/>
              </a:spcBef>
              <a:spcAft>
                <a:spcPts val="0"/>
              </a:spcAft>
            </a:pPr>
            <a:endParaRPr lang="en-US" altLang="zh-CN" sz="1600" kern="0" dirty="0"/>
          </a:p>
        </p:txBody>
      </p:sp>
      <p:graphicFrame>
        <p:nvGraphicFramePr>
          <p:cNvPr id="7" name="Content Placeholder 8">
            <a:extLst>
              <a:ext uri="{FF2B5EF4-FFF2-40B4-BE49-F238E27FC236}">
                <a16:creationId xmlns:a16="http://schemas.microsoft.com/office/drawing/2014/main" id="{8E7B86D5-0B56-4201-87AC-24C0DDEF5E75}"/>
              </a:ext>
            </a:extLst>
          </p:cNvPr>
          <p:cNvGraphicFramePr>
            <a:graphicFrameLocks/>
          </p:cNvGraphicFramePr>
          <p:nvPr>
            <p:extLst>
              <p:ext uri="{D42A27DB-BD31-4B8C-83A1-F6EECF244321}">
                <p14:modId xmlns:p14="http://schemas.microsoft.com/office/powerpoint/2010/main" val="4261571146"/>
              </p:ext>
            </p:extLst>
          </p:nvPr>
        </p:nvGraphicFramePr>
        <p:xfrm>
          <a:off x="218574" y="1377122"/>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eNPN</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u="none" strike="noStrike" dirty="0">
                          <a:solidFill>
                            <a:schemeClr val="bg1"/>
                          </a:solidFill>
                          <a:effectLst/>
                          <a:latin typeface="Calibri" panose="020F0502020204030204" pitchFamily="34" charset="0"/>
                        </a:rPr>
                        <a:t>Enhanced support of Non-Public Networks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95% &gt; 97%</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Sept, 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SP-200980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2408905734"/>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de-DE" sz="2800" b="1" dirty="0"/>
              <a:t>eNPN status after SA2#147E (3/4)</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230594" y="2217758"/>
            <a:ext cx="8695692" cy="403499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Related to Key Issue 4 (</a:t>
            </a:r>
            <a:r>
              <a:rPr lang="en-US" altLang="de-DE" sz="1600" b="1" kern="0" dirty="0"/>
              <a:t>UE Onboarding and remote provisioning</a:t>
            </a:r>
            <a:r>
              <a:rPr lang="de-DE" altLang="de-DE" sz="1600" b="1" kern="0" dirty="0"/>
              <a:t>)</a:t>
            </a:r>
          </a:p>
          <a:p>
            <a:pPr lvl="1">
              <a:spcBef>
                <a:spcPts val="0"/>
              </a:spcBef>
              <a:spcAft>
                <a:spcPts val="0"/>
              </a:spcAft>
            </a:pPr>
            <a:r>
              <a:rPr lang="en-US" altLang="de-DE" sz="1200" kern="0" dirty="0"/>
              <a:t>1 CR agreed to 23.501 clarifying the onboarding architecture with two DCS options (with AAA or AUSF/UDM)</a:t>
            </a:r>
            <a:endParaRPr lang="en-US" altLang="de-DE" sz="1200" kern="0" dirty="0">
              <a:highlight>
                <a:srgbClr val="FFFF00"/>
              </a:highlight>
            </a:endParaRPr>
          </a:p>
          <a:p>
            <a:pPr lvl="1">
              <a:spcBef>
                <a:spcPts val="0"/>
              </a:spcBef>
              <a:spcAft>
                <a:spcPts val="0"/>
              </a:spcAft>
            </a:pPr>
            <a:r>
              <a:rPr lang="en-US" altLang="de-DE" sz="1200" kern="0" dirty="0"/>
              <a:t>2 CRs agreed to 23.501 and 23.502 updating NF discovery and selection for SNPN Onboarding</a:t>
            </a:r>
          </a:p>
          <a:p>
            <a:pPr lvl="1">
              <a:spcBef>
                <a:spcPts val="0"/>
              </a:spcBef>
              <a:spcAft>
                <a:spcPts val="0"/>
              </a:spcAft>
            </a:pPr>
            <a:r>
              <a:rPr lang="en-US" altLang="de-DE" sz="1200" kern="0" dirty="0"/>
              <a:t>1 CR agreed to 23.501 clarifying the network selection for ON-SNPN</a:t>
            </a:r>
          </a:p>
          <a:p>
            <a:pPr lvl="1">
              <a:spcBef>
                <a:spcPts val="0"/>
              </a:spcBef>
              <a:spcAft>
                <a:spcPts val="0"/>
              </a:spcAft>
            </a:pPr>
            <a:r>
              <a:rPr lang="en-US" altLang="de-DE" sz="1200" kern="0" dirty="0"/>
              <a:t>1 CR agreed to 23.501 clarifying when UE triggers procedure to be provisioned with credentials used for NSSAA or secondary authentication/authorization over UP remote provisioning</a:t>
            </a:r>
          </a:p>
          <a:p>
            <a:pPr lvl="1">
              <a:spcBef>
                <a:spcPts val="0"/>
              </a:spcBef>
              <a:spcAft>
                <a:spcPts val="0"/>
              </a:spcAft>
            </a:pPr>
            <a:r>
              <a:rPr lang="en-US" altLang="de-DE" sz="1200" kern="0" dirty="0"/>
              <a:t>1 CR agreed to 23.501 updating ON-SNPN to ONN, in order to include both SNPN and PLMN as the Onboarding Network to provide UP Remote Provision related info to UE</a:t>
            </a:r>
          </a:p>
          <a:p>
            <a:pPr lvl="1">
              <a:spcBef>
                <a:spcPts val="0"/>
              </a:spcBef>
              <a:spcAft>
                <a:spcPts val="0"/>
              </a:spcAft>
            </a:pPr>
            <a:r>
              <a:rPr lang="en-US" altLang="de-DE" sz="1200" kern="0" dirty="0"/>
              <a:t>1 CR agreed to 23.501 clarifying that for PLMNs it is assumed that DNN and S-NSSAI used for onboarding are only used in the context of UE onboarding</a:t>
            </a:r>
          </a:p>
          <a:p>
            <a:pPr lvl="1">
              <a:spcBef>
                <a:spcPts val="0"/>
              </a:spcBef>
              <a:spcAft>
                <a:spcPts val="0"/>
              </a:spcAft>
            </a:pPr>
            <a:r>
              <a:rPr lang="en-US" altLang="de-DE" sz="1200" kern="0" dirty="0"/>
              <a:t>1 CR agreed to 23.501 clarifying that for remote provisioning of credentials for NSSAA or secondary authentication SMF sends PVS address information to the UE via PCO based on the UE’s subscribed DNN(s)/S-NSSAI(s)</a:t>
            </a:r>
          </a:p>
          <a:p>
            <a:pPr lvl="1">
              <a:spcBef>
                <a:spcPts val="0"/>
              </a:spcBef>
              <a:spcAft>
                <a:spcPts val="0"/>
              </a:spcAft>
            </a:pPr>
            <a:r>
              <a:rPr lang="en-US" altLang="de-DE" sz="1200" kern="0" dirty="0"/>
              <a:t>1 CR agreed to 23.502 correcting the NF/NF service discovery between SNPN and DCS </a:t>
            </a:r>
          </a:p>
          <a:p>
            <a:pPr lvl="1">
              <a:spcBef>
                <a:spcPts val="0"/>
              </a:spcBef>
              <a:spcAft>
                <a:spcPts val="0"/>
              </a:spcAft>
            </a:pPr>
            <a:r>
              <a:rPr lang="en-US" altLang="de-DE" sz="1200" kern="0" dirty="0"/>
              <a:t>1 CR agreed to 23.501 clarifying that based on operator policy, PCC rules can be configured to restrict traffic other than provisioning traffic between PVS/DNS server(s) and UE(s)</a:t>
            </a:r>
          </a:p>
          <a:p>
            <a:pPr lvl="1">
              <a:spcBef>
                <a:spcPts val="0"/>
              </a:spcBef>
              <a:spcAft>
                <a:spcPts val="0"/>
              </a:spcAft>
            </a:pPr>
            <a:r>
              <a:rPr lang="en-US" altLang="de-DE" sz="1200" kern="0" dirty="0"/>
              <a:t>1 CR agreed to 23.501 clarifying UE Configuration Data and PVS address(es) handling</a:t>
            </a:r>
          </a:p>
          <a:p>
            <a:pPr lvl="1">
              <a:spcBef>
                <a:spcPts val="0"/>
              </a:spcBef>
              <a:spcAft>
                <a:spcPts val="0"/>
              </a:spcAft>
            </a:pPr>
            <a:r>
              <a:rPr lang="en-US" altLang="de-DE" sz="1200" kern="0" dirty="0"/>
              <a:t>1 CR agreed to 23.503 clarifying the PVS address(es), and that DNS address(es) are locally configured at the PCF</a:t>
            </a:r>
          </a:p>
          <a:p>
            <a:pPr lvl="1">
              <a:spcBef>
                <a:spcPts val="0"/>
              </a:spcBef>
              <a:spcAft>
                <a:spcPts val="0"/>
              </a:spcAft>
            </a:pPr>
            <a:r>
              <a:rPr lang="en-US" altLang="zh-CN" sz="1200" b="1" kern="0" dirty="0"/>
              <a:t>Next Steps</a:t>
            </a:r>
            <a:r>
              <a:rPr lang="en-US" altLang="zh-CN" sz="1200" kern="0" dirty="0"/>
              <a:t>: maintenance </a:t>
            </a:r>
          </a:p>
          <a:p>
            <a:pPr lvl="1">
              <a:spcBef>
                <a:spcPts val="0"/>
              </a:spcBef>
              <a:spcAft>
                <a:spcPts val="0"/>
              </a:spcAft>
            </a:pPr>
            <a:endParaRPr lang="de-DE" altLang="de-DE" sz="1600" b="1" kern="0" dirty="0"/>
          </a:p>
        </p:txBody>
      </p:sp>
      <p:graphicFrame>
        <p:nvGraphicFramePr>
          <p:cNvPr id="7" name="Content Placeholder 8">
            <a:extLst>
              <a:ext uri="{FF2B5EF4-FFF2-40B4-BE49-F238E27FC236}">
                <a16:creationId xmlns:a16="http://schemas.microsoft.com/office/drawing/2014/main" id="{EAC7D0DA-0530-407D-BA61-7389498E9386}"/>
              </a:ext>
            </a:extLst>
          </p:cNvPr>
          <p:cNvGraphicFramePr>
            <a:graphicFrameLocks/>
          </p:cNvGraphicFramePr>
          <p:nvPr>
            <p:extLst>
              <p:ext uri="{D42A27DB-BD31-4B8C-83A1-F6EECF244321}">
                <p14:modId xmlns:p14="http://schemas.microsoft.com/office/powerpoint/2010/main" val="53054385"/>
              </p:ext>
            </p:extLst>
          </p:nvPr>
        </p:nvGraphicFramePr>
        <p:xfrm>
          <a:off x="218574" y="1377122"/>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eNPN</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u="none" strike="noStrike" dirty="0">
                          <a:solidFill>
                            <a:schemeClr val="bg1"/>
                          </a:solidFill>
                          <a:effectLst/>
                          <a:latin typeface="Calibri" panose="020F0502020204030204" pitchFamily="34" charset="0"/>
                        </a:rPr>
                        <a:t>Enhanced support of Non-Public Networks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95% &gt; 97%</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Sept, 21</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SP-200980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785222574"/>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116810" y="0"/>
            <a:ext cx="6827838" cy="813391"/>
          </a:xfrm>
        </p:spPr>
        <p:txBody>
          <a:bodyPr/>
          <a:lstStyle/>
          <a:p>
            <a:r>
              <a:rPr lang="en-US" altLang="de-DE" sz="2800" b="1" dirty="0"/>
              <a:t>eNPN status after SA2#147E (4/4)</a:t>
            </a:r>
            <a:endParaRPr lang="en-US" dirty="0"/>
          </a:p>
        </p:txBody>
      </p:sp>
      <p:sp>
        <p:nvSpPr>
          <p:cNvPr id="4" name="Content Placeholder 7">
            <a:extLst>
              <a:ext uri="{FF2B5EF4-FFF2-40B4-BE49-F238E27FC236}">
                <a16:creationId xmlns:a16="http://schemas.microsoft.com/office/drawing/2014/main" id="{07639B51-7A60-40FF-963D-02AC48416E72}"/>
              </a:ext>
            </a:extLst>
          </p:cNvPr>
          <p:cNvSpPr>
            <a:spLocks noGrp="1"/>
          </p:cNvSpPr>
          <p:nvPr>
            <p:ph idx="1"/>
          </p:nvPr>
        </p:nvSpPr>
        <p:spPr>
          <a:xfrm>
            <a:off x="116810" y="813391"/>
            <a:ext cx="8644418" cy="5523613"/>
          </a:xfrm>
        </p:spPr>
        <p:txBody>
          <a:bodyPr/>
          <a:lstStyle/>
          <a:p>
            <a:pPr marL="457200" lvl="1" indent="-457200">
              <a:spcBef>
                <a:spcPts val="0"/>
              </a:spcBef>
              <a:spcAft>
                <a:spcPts val="300"/>
              </a:spcAft>
              <a:buBlip>
                <a:blip r:embed="rId2"/>
              </a:buBlip>
            </a:pPr>
            <a:r>
              <a:rPr lang="en-US" sz="1200" b="1" dirty="0"/>
              <a:t>RAN impacts and dependencies</a:t>
            </a:r>
            <a:r>
              <a:rPr lang="en-US" sz="1200" dirty="0"/>
              <a:t>:</a:t>
            </a:r>
            <a:endParaRPr lang="de-DE" sz="1200" dirty="0"/>
          </a:p>
          <a:p>
            <a:pPr lvl="1">
              <a:spcBef>
                <a:spcPts val="0"/>
              </a:spcBef>
              <a:spcAft>
                <a:spcPts val="300"/>
              </a:spcAft>
            </a:pPr>
            <a:r>
              <a:rPr lang="en-US" sz="1050" dirty="0"/>
              <a:t>As per agreed CRs the RAN impacts are SIB related for changes related to Key issues 1, 3 and 4; </a:t>
            </a:r>
            <a:br>
              <a:rPr lang="en-US" sz="1050" dirty="0"/>
            </a:br>
            <a:r>
              <a:rPr lang="en-US" sz="1050" dirty="0"/>
              <a:t>new RRC indication for solutions related to Key issues 4</a:t>
            </a:r>
            <a:endParaRPr lang="en-US" sz="1050" strike="sngStrike" dirty="0"/>
          </a:p>
          <a:p>
            <a:pPr lvl="0">
              <a:spcBef>
                <a:spcPts val="0"/>
              </a:spcBef>
              <a:spcAft>
                <a:spcPts val="300"/>
              </a:spcAft>
            </a:pPr>
            <a:r>
              <a:rPr lang="de-DE" sz="1200" b="1" dirty="0"/>
              <a:t>SA3 dependencies</a:t>
            </a:r>
          </a:p>
          <a:p>
            <a:pPr lvl="1">
              <a:spcBef>
                <a:spcPts val="0"/>
              </a:spcBef>
              <a:spcAft>
                <a:spcPts val="300"/>
              </a:spcAft>
            </a:pPr>
            <a:r>
              <a:rPr lang="de-DE" sz="1050" dirty="0"/>
              <a:t>SA3 dependencies identified functionality related to support of Credentials Holder, support of IMS voice and emergency, and support for UE onboarding. </a:t>
            </a:r>
          </a:p>
          <a:p>
            <a:pPr lvl="1">
              <a:spcBef>
                <a:spcPts val="0"/>
              </a:spcBef>
              <a:spcAft>
                <a:spcPts val="300"/>
              </a:spcAft>
            </a:pPr>
            <a:r>
              <a:rPr lang="sv-SE" sz="1050" dirty="0"/>
              <a:t>SA3 feedback expected on e.g. Onboarding architrecture related to DCS and CP provisioning </a:t>
            </a:r>
            <a:r>
              <a:rPr lang="en-US" sz="1050" dirty="0"/>
              <a:t>of credentials for NSSAA and/or secondary authentication</a:t>
            </a:r>
            <a:endParaRPr lang="de-DE" sz="1050" dirty="0"/>
          </a:p>
          <a:p>
            <a:pPr lvl="0">
              <a:spcBef>
                <a:spcPts val="0"/>
              </a:spcBef>
              <a:spcAft>
                <a:spcPts val="300"/>
              </a:spcAft>
            </a:pPr>
            <a:r>
              <a:rPr lang="de-DE" sz="1200" b="1" dirty="0"/>
              <a:t>Contentious Issue</a:t>
            </a:r>
            <a:r>
              <a:rPr lang="de-DE" sz="1200" dirty="0"/>
              <a:t>:</a:t>
            </a:r>
          </a:p>
          <a:p>
            <a:pPr lvl="1">
              <a:spcBef>
                <a:spcPts val="0"/>
              </a:spcBef>
              <a:spcAft>
                <a:spcPts val="300"/>
              </a:spcAft>
            </a:pPr>
            <a:r>
              <a:rPr lang="en-US" sz="1050" dirty="0"/>
              <a:t>-</a:t>
            </a:r>
          </a:p>
          <a:p>
            <a:pPr>
              <a:spcBef>
                <a:spcPts val="0"/>
              </a:spcBef>
              <a:spcAft>
                <a:spcPts val="300"/>
              </a:spcAft>
            </a:pPr>
            <a:r>
              <a:rPr lang="de-DE" sz="1200" b="1" dirty="0"/>
              <a:t>Focus for the Next Meeting (SA2#148E)</a:t>
            </a:r>
            <a:r>
              <a:rPr lang="de-DE" sz="1200" dirty="0"/>
              <a:t>:</a:t>
            </a:r>
          </a:p>
          <a:p>
            <a:pPr lvl="1">
              <a:spcBef>
                <a:spcPts val="0"/>
              </a:spcBef>
              <a:spcAft>
                <a:spcPts val="300"/>
              </a:spcAft>
            </a:pPr>
            <a:r>
              <a:rPr lang="en-US" altLang="zh-CN" sz="1050" dirty="0"/>
              <a:t>Maintenance including changes required to support input from other WGs e.g. SNPN support for network slicing features, and limited-service logic</a:t>
            </a:r>
            <a:endParaRPr lang="en-US" altLang="zh-CN" sz="1000" dirty="0">
              <a:highlight>
                <a:srgbClr val="FFFF00"/>
              </a:highlight>
            </a:endParaRPr>
          </a:p>
          <a:p>
            <a:pPr>
              <a:spcBef>
                <a:spcPts val="0"/>
              </a:spcBef>
              <a:spcAft>
                <a:spcPts val="300"/>
              </a:spcAft>
            </a:pPr>
            <a:r>
              <a:rPr lang="en-US" altLang="zh-CN" sz="1200" b="1" dirty="0"/>
              <a:t>Overall Plan</a:t>
            </a:r>
            <a:r>
              <a:rPr lang="en-US" altLang="zh-CN" sz="1200" dirty="0"/>
              <a:t>:</a:t>
            </a:r>
          </a:p>
          <a:p>
            <a:pPr lvl="1">
              <a:spcBef>
                <a:spcPts val="0"/>
              </a:spcBef>
              <a:spcAft>
                <a:spcPts val="300"/>
              </a:spcAft>
            </a:pPr>
            <a:r>
              <a:rPr lang="en-US" altLang="zh-CN" sz="1050" dirty="0"/>
              <a:t>Maintenance</a:t>
            </a:r>
          </a:p>
          <a:p>
            <a:pPr>
              <a:spcBef>
                <a:spcPts val="0"/>
              </a:spcBef>
              <a:spcAft>
                <a:spcPts val="300"/>
              </a:spcAft>
            </a:pPr>
            <a:r>
              <a:rPr lang="en-US" altLang="zh-CN" sz="1200" b="1" dirty="0"/>
              <a:t>Risks:</a:t>
            </a:r>
          </a:p>
          <a:p>
            <a:pPr lvl="1">
              <a:spcBef>
                <a:spcPts val="0"/>
              </a:spcBef>
              <a:spcAft>
                <a:spcPts val="300"/>
              </a:spcAft>
            </a:pPr>
            <a:r>
              <a:rPr lang="en-US" altLang="zh-CN" sz="1050" dirty="0"/>
              <a:t>Completion of the work dependent on progress in SA3 (KI#4)</a:t>
            </a:r>
          </a:p>
          <a:p>
            <a:pPr lvl="1">
              <a:spcBef>
                <a:spcPts val="0"/>
              </a:spcBef>
              <a:spcAft>
                <a:spcPts val="300"/>
              </a:spcAft>
            </a:pPr>
            <a:endParaRPr lang="en-US" altLang="zh-CN" sz="1050" dirty="0"/>
          </a:p>
          <a:p>
            <a:pPr marL="285750" lvl="1" indent="0">
              <a:spcBef>
                <a:spcPts val="0"/>
              </a:spcBef>
              <a:spcAft>
                <a:spcPts val="0"/>
              </a:spcAft>
              <a:buNone/>
            </a:pPr>
            <a:endParaRPr lang="de-DE" altLang="de-DE" sz="1050" b="1" i="1" dirty="0">
              <a:solidFill>
                <a:schemeClr val="tx2">
                  <a:lumMod val="60000"/>
                  <a:lumOff val="40000"/>
                </a:schemeClr>
              </a:solidFill>
            </a:endParaRPr>
          </a:p>
        </p:txBody>
      </p:sp>
    </p:spTree>
    <p:extLst>
      <p:ext uri="{BB962C8B-B14F-4D97-AF65-F5344CB8AC3E}">
        <p14:creationId xmlns:p14="http://schemas.microsoft.com/office/powerpoint/2010/main" val="1304530617"/>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04E1B6-7C10-4462-B5DD-BB275803E4D3}"/>
              </a:ext>
            </a:extLst>
          </p:cNvPr>
          <p:cNvSpPr>
            <a:spLocks noGrp="1"/>
          </p:cNvSpPr>
          <p:nvPr>
            <p:ph type="title"/>
          </p:nvPr>
        </p:nvSpPr>
        <p:spPr>
          <a:xfrm>
            <a:off x="223137" y="101010"/>
            <a:ext cx="6827838" cy="632637"/>
          </a:xfrm>
        </p:spPr>
        <p:txBody>
          <a:bodyPr/>
          <a:lstStyle/>
          <a:p>
            <a:r>
              <a:rPr lang="en-US" altLang="de-DE" b="1" dirty="0"/>
              <a:t>eNPN Status at SA#94e</a:t>
            </a:r>
            <a:endParaRPr lang="en-US" dirty="0"/>
          </a:p>
        </p:txBody>
      </p:sp>
      <p:sp>
        <p:nvSpPr>
          <p:cNvPr id="5" name="Content Placeholder 7">
            <a:extLst>
              <a:ext uri="{FF2B5EF4-FFF2-40B4-BE49-F238E27FC236}">
                <a16:creationId xmlns:a16="http://schemas.microsoft.com/office/drawing/2014/main" id="{88DB0DF5-3773-4C51-A7A1-AB98B0519144}"/>
              </a:ext>
            </a:extLst>
          </p:cNvPr>
          <p:cNvSpPr txBox="1">
            <a:spLocks/>
          </p:cNvSpPr>
          <p:nvPr/>
        </p:nvSpPr>
        <p:spPr>
          <a:xfrm>
            <a:off x="294759" y="2436155"/>
            <a:ext cx="8733881" cy="3834016"/>
          </a:xfrm>
          <a:prstGeom prst="rect">
            <a:avLst/>
          </a:prstGeom>
        </p:spPr>
        <p:txBody>
          <a:bodyPr/>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800" kern="0" dirty="0"/>
              <a:t>Progress since SA#92-e:</a:t>
            </a:r>
          </a:p>
          <a:p>
            <a:pPr lvl="1">
              <a:spcBef>
                <a:spcPts val="0"/>
              </a:spcBef>
              <a:spcAft>
                <a:spcPts val="0"/>
              </a:spcAft>
            </a:pPr>
            <a:r>
              <a:rPr lang="en-US" altLang="de-DE" sz="1200" kern="0" dirty="0"/>
              <a:t>To be added</a:t>
            </a:r>
          </a:p>
          <a:p>
            <a:pPr lvl="1">
              <a:spcBef>
                <a:spcPts val="0"/>
              </a:spcBef>
              <a:spcAft>
                <a:spcPts val="0"/>
              </a:spcAft>
            </a:pPr>
            <a:endParaRPr lang="en-US" altLang="zh-CN" sz="1200" kern="0" dirty="0"/>
          </a:p>
          <a:p>
            <a:pPr marL="457200" lvl="1" indent="-457200">
              <a:spcBef>
                <a:spcPts val="0"/>
              </a:spcBef>
              <a:spcAft>
                <a:spcPts val="0"/>
              </a:spcAft>
              <a:buFont typeface="Arial" panose="020B0604020202020204" pitchFamily="34" charset="0"/>
              <a:buBlip>
                <a:blip r:embed="rId2"/>
              </a:buBlip>
            </a:pPr>
            <a:r>
              <a:rPr lang="en-US" sz="1800" kern="0" dirty="0">
                <a:ea typeface="+mn-ea"/>
                <a:cs typeface="+mn-cs"/>
              </a:rPr>
              <a:t>RAN impacts and dependencies:</a:t>
            </a:r>
            <a:endParaRPr lang="de-DE" sz="1800" kern="0" dirty="0">
              <a:ea typeface="+mn-ea"/>
              <a:cs typeface="+mn-cs"/>
            </a:endParaRPr>
          </a:p>
          <a:p>
            <a:pPr lvl="1">
              <a:spcBef>
                <a:spcPts val="0"/>
              </a:spcBef>
              <a:spcAft>
                <a:spcPts val="300"/>
              </a:spcAft>
            </a:pPr>
            <a:r>
              <a:rPr lang="en-US" sz="1200" kern="0" dirty="0"/>
              <a:t>RAN impacts as per agreed CRs:</a:t>
            </a:r>
          </a:p>
          <a:p>
            <a:pPr lvl="2">
              <a:spcBef>
                <a:spcPts val="0"/>
              </a:spcBef>
              <a:spcAft>
                <a:spcPts val="300"/>
              </a:spcAft>
            </a:pPr>
            <a:r>
              <a:rPr lang="en-US" sz="1100" kern="0" dirty="0"/>
              <a:t>Impacts are SIB related for changes related to Key issues 1, 3 and 4; new RRC indication for solutions related to Key issues 4</a:t>
            </a:r>
            <a:endParaRPr lang="en-US" sz="1100" strike="sngStrike" kern="0" dirty="0"/>
          </a:p>
          <a:p>
            <a:pPr>
              <a:spcBef>
                <a:spcPts val="0"/>
              </a:spcBef>
              <a:spcAft>
                <a:spcPts val="0"/>
              </a:spcAft>
            </a:pPr>
            <a:r>
              <a:rPr lang="de-DE" sz="1800" kern="0" dirty="0"/>
              <a:t>Next steps:</a:t>
            </a:r>
          </a:p>
          <a:p>
            <a:pPr lvl="1">
              <a:spcBef>
                <a:spcPts val="0"/>
              </a:spcBef>
              <a:spcAft>
                <a:spcPts val="0"/>
              </a:spcAft>
            </a:pPr>
            <a:r>
              <a:rPr lang="en-US" sz="1200" kern="0" dirty="0"/>
              <a:t>Corrections, and alignments with other WGs</a:t>
            </a:r>
          </a:p>
          <a:p>
            <a:pPr lvl="1">
              <a:spcBef>
                <a:spcPts val="0"/>
              </a:spcBef>
              <a:spcAft>
                <a:spcPts val="0"/>
              </a:spcAft>
            </a:pPr>
            <a:endParaRPr lang="en-US" sz="1200" kern="0" dirty="0"/>
          </a:p>
          <a:p>
            <a:pPr marL="457200" lvl="1" indent="0">
              <a:buFont typeface="Arial" panose="020B0604020202020204" pitchFamily="34" charset="0"/>
              <a:buNone/>
            </a:pPr>
            <a:r>
              <a:rPr lang="en-US" altLang="zh-CN" sz="1200" kern="0" dirty="0"/>
              <a:t> </a:t>
            </a:r>
          </a:p>
        </p:txBody>
      </p:sp>
      <p:graphicFrame>
        <p:nvGraphicFramePr>
          <p:cNvPr id="7" name="Content Placeholder 8">
            <a:extLst>
              <a:ext uri="{FF2B5EF4-FFF2-40B4-BE49-F238E27FC236}">
                <a16:creationId xmlns:a16="http://schemas.microsoft.com/office/drawing/2014/main" id="{D2970AFE-B232-4D1A-9858-C354F5BDD7C2}"/>
              </a:ext>
            </a:extLst>
          </p:cNvPr>
          <p:cNvGraphicFramePr>
            <a:graphicFrameLocks/>
          </p:cNvGraphicFramePr>
          <p:nvPr>
            <p:extLst>
              <p:ext uri="{D42A27DB-BD31-4B8C-83A1-F6EECF244321}">
                <p14:modId xmlns:p14="http://schemas.microsoft.com/office/powerpoint/2010/main" val="4204353457"/>
              </p:ext>
            </p:extLst>
          </p:nvPr>
        </p:nvGraphicFramePr>
        <p:xfrm>
          <a:off x="218574" y="1377122"/>
          <a:ext cx="8810067" cy="900651"/>
        </p:xfrm>
        <a:graphic>
          <a:graphicData uri="http://schemas.openxmlformats.org/drawingml/2006/table">
            <a:tbl>
              <a:tblPr firstRow="1" bandRow="1">
                <a:tableStyleId>{8FD4443E-F989-4FC4-A0C8-D5A2AF1F390B}</a:tableStyleId>
              </a:tblPr>
              <a:tblGrid>
                <a:gridCol w="1321455">
                  <a:extLst>
                    <a:ext uri="{9D8B030D-6E8A-4147-A177-3AD203B41FA5}">
                      <a16:colId xmlns:a16="http://schemas.microsoft.com/office/drawing/2014/main" val="20000"/>
                    </a:ext>
                  </a:extLst>
                </a:gridCol>
                <a:gridCol w="4026197">
                  <a:extLst>
                    <a:ext uri="{9D8B030D-6E8A-4147-A177-3AD203B41FA5}">
                      <a16:colId xmlns:a16="http://schemas.microsoft.com/office/drawing/2014/main" val="20001"/>
                    </a:ext>
                  </a:extLst>
                </a:gridCol>
                <a:gridCol w="1148080">
                  <a:extLst>
                    <a:ext uri="{9D8B030D-6E8A-4147-A177-3AD203B41FA5}">
                      <a16:colId xmlns:a16="http://schemas.microsoft.com/office/drawing/2014/main" val="20002"/>
                    </a:ext>
                  </a:extLst>
                </a:gridCol>
                <a:gridCol w="1219200">
                  <a:extLst>
                    <a:ext uri="{9D8B030D-6E8A-4147-A177-3AD203B41FA5}">
                      <a16:colId xmlns:a16="http://schemas.microsoft.com/office/drawing/2014/main" val="20003"/>
                    </a:ext>
                  </a:extLst>
                </a:gridCol>
                <a:gridCol w="1095135">
                  <a:extLst>
                    <a:ext uri="{9D8B030D-6E8A-4147-A177-3AD203B41FA5}">
                      <a16:colId xmlns:a16="http://schemas.microsoft.com/office/drawing/2014/main" val="20004"/>
                    </a:ext>
                  </a:extLst>
                </a:gridCol>
              </a:tblGrid>
              <a:tr h="312412">
                <a:tc>
                  <a:txBody>
                    <a:bodyPr/>
                    <a:lstStyle/>
                    <a:p>
                      <a:r>
                        <a:rPr lang="en-US" sz="1600" b="1" dirty="0"/>
                        <a:t>WI Code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600" b="1" dirty="0"/>
                        <a:t>Work Item Title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r>
                        <a:rPr lang="en-US" sz="1600" dirty="0"/>
                        <a:t>WP</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l"/>
                      <a:r>
                        <a:rPr lang="en-US" sz="1600" dirty="0"/>
                        <a:t>Target Date</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600" b="1" i="0" u="none" strike="noStrike" kern="1200" cap="none" spc="0" normalizeH="0" baseline="0" noProof="0" dirty="0">
                          <a:ln>
                            <a:noFill/>
                          </a:ln>
                          <a:solidFill>
                            <a:prstClr val="white"/>
                          </a:solidFill>
                          <a:effectLst/>
                          <a:uLnTx/>
                          <a:uFillTx/>
                          <a:latin typeface="+mn-lt"/>
                          <a:ea typeface="+mn-ea"/>
                          <a:cs typeface="+mn-cs"/>
                        </a:rPr>
                        <a:t>WID#</a:t>
                      </a:r>
                    </a:p>
                  </a:txBody>
                  <a:tcPr marL="91443" marR="91443" marT="45749" marB="4574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0000"/>
                  </a:ext>
                </a:extLst>
              </a:tr>
              <a:tr h="565313">
                <a:tc>
                  <a:txBody>
                    <a:bodyPr/>
                    <a:lstStyle/>
                    <a:p>
                      <a:r>
                        <a:rPr lang="en-US" sz="1400" b="1" kern="1200" dirty="0">
                          <a:solidFill>
                            <a:schemeClr val="lt1"/>
                          </a:solidFill>
                          <a:effectLst/>
                          <a:latin typeface="+mn-lt"/>
                          <a:ea typeface="+mn-ea"/>
                          <a:cs typeface="+mn-cs"/>
                        </a:rPr>
                        <a:t>eNPN</a:t>
                      </a:r>
                      <a:endParaRPr kumimoji="0" lang="en-US" sz="1400" b="1" i="0" u="none" strike="noStrike" kern="1200" cap="none" normalizeH="0" baseline="0" dirty="0">
                        <a:ln>
                          <a:noFill/>
                        </a:ln>
                        <a:solidFill>
                          <a:schemeClr val="bg1"/>
                        </a:solidFill>
                        <a:effectLst/>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l" defTabSz="914400" rtl="0" eaLnBrk="1" fontAlgn="t" latinLnBrk="0" hangingPunct="1">
                        <a:lnSpc>
                          <a:spcPct val="100000"/>
                        </a:lnSpc>
                        <a:spcBef>
                          <a:spcPts val="0"/>
                        </a:spcBef>
                        <a:spcAft>
                          <a:spcPts val="0"/>
                        </a:spcAft>
                        <a:buClrTx/>
                        <a:buSzTx/>
                        <a:buFontTx/>
                        <a:buNone/>
                        <a:tabLst/>
                        <a:defRPr/>
                      </a:pPr>
                      <a:r>
                        <a:rPr lang="en-US" sz="1400" b="1" i="0" u="none" strike="noStrike" dirty="0">
                          <a:solidFill>
                            <a:schemeClr val="bg1"/>
                          </a:solidFill>
                          <a:effectLst/>
                          <a:latin typeface="Calibri" panose="020F0502020204030204" pitchFamily="34" charset="0"/>
                        </a:rPr>
                        <a:t>Enhanced support of Non-Public Networks</a:t>
                      </a:r>
                      <a:endParaRPr lang="de-DE" sz="1400" b="1" kern="1200" dirty="0">
                        <a:solidFill>
                          <a:schemeClr val="lt1"/>
                        </a:solidFill>
                        <a:effectLst/>
                        <a:latin typeface="+mn-lt"/>
                        <a:ea typeface="+mn-ea"/>
                        <a:cs typeface="+mn-cs"/>
                      </a:endParaRPr>
                    </a:p>
                  </a:txBody>
                  <a:tcPr marL="118800" marR="118800" marT="90039" marB="90039"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kern="1200" dirty="0">
                          <a:solidFill>
                            <a:srgbClr val="7030A0"/>
                          </a:solidFill>
                          <a:latin typeface="+mn-lt"/>
                          <a:ea typeface="+mn-ea"/>
                          <a:cs typeface="+mn-cs"/>
                        </a:rPr>
                        <a:t>95% &gt; xx%</a:t>
                      </a: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dirty="0">
                          <a:ln>
                            <a:noFill/>
                          </a:ln>
                          <a:solidFill>
                            <a:prstClr val="white"/>
                          </a:solidFill>
                          <a:effectLst/>
                          <a:uLnTx/>
                          <a:uFillTx/>
                          <a:latin typeface="+mn-lt"/>
                          <a:ea typeface="+mn-ea"/>
                          <a:cs typeface="+mn-cs"/>
                        </a:rPr>
                        <a:t>Sept, 21</a:t>
                      </a:r>
                      <a:endParaRPr kumimoji="0" lang="en-US" sz="1400" b="1" i="0" u="none" strike="noStrike" kern="1200" cap="none" spc="0" normalizeH="0" baseline="0" noProof="0" dirty="0">
                        <a:ln>
                          <a:noFill/>
                        </a:ln>
                        <a:solidFill>
                          <a:srgbClr val="FF0000"/>
                        </a:solidFill>
                        <a:effectLst/>
                        <a:uLnTx/>
                        <a:uFillTx/>
                        <a:latin typeface="+mn-lt"/>
                        <a:ea typeface="+mn-ea"/>
                        <a:cs typeface="+mn-cs"/>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tc>
                  <a:txBody>
                    <a:bodyPr/>
                    <a:lstStyle/>
                    <a:p>
                      <a:pPr algn="ctr"/>
                      <a:r>
                        <a:rPr kumimoji="0" lang="en-GB" sz="1400" b="1" i="0" u="none" strike="noStrike" kern="1200" cap="none" spc="0" normalizeH="0" baseline="0" noProof="0" dirty="0">
                          <a:ln>
                            <a:noFill/>
                          </a:ln>
                          <a:solidFill>
                            <a:prstClr val="white"/>
                          </a:solidFill>
                          <a:effectLst/>
                          <a:uLnTx/>
                          <a:uFillTx/>
                          <a:latin typeface="+mn-lt"/>
                          <a:ea typeface="+mn-ea"/>
                          <a:cs typeface="+mn-cs"/>
                        </a:rPr>
                        <a:t>SP-200980</a:t>
                      </a:r>
                      <a:endParaRPr lang="en-US" sz="1400" b="1" i="0" dirty="0">
                        <a:solidFill>
                          <a:srgbClr val="7030A0"/>
                        </a:solidFill>
                      </a:endParaRPr>
                    </a:p>
                  </a:txBody>
                  <a:tcPr marL="91443" marR="91443" marT="45744" marB="45744"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62A14D"/>
                    </a:solidFill>
                  </a:tcPr>
                </a:tc>
                <a:extLst>
                  <a:ext uri="{0D108BD9-81ED-4DB2-BD59-A6C34878D82A}">
                    <a16:rowId xmlns:a16="http://schemas.microsoft.com/office/drawing/2014/main" val="10001"/>
                  </a:ext>
                </a:extLst>
              </a:tr>
            </a:tbl>
          </a:graphicData>
        </a:graphic>
      </p:graphicFrame>
      <p:sp>
        <p:nvSpPr>
          <p:cNvPr id="3" name="TextBox 2">
            <a:extLst>
              <a:ext uri="{FF2B5EF4-FFF2-40B4-BE49-F238E27FC236}">
                <a16:creationId xmlns:a16="http://schemas.microsoft.com/office/drawing/2014/main" id="{BE3FB9BA-BDE1-4DDE-A2D0-51403D15C101}"/>
              </a:ext>
            </a:extLst>
          </p:cNvPr>
          <p:cNvSpPr txBox="1"/>
          <p:nvPr/>
        </p:nvSpPr>
        <p:spPr>
          <a:xfrm rot="1558843">
            <a:off x="3301389" y="4399776"/>
            <a:ext cx="4266580" cy="646331"/>
          </a:xfrm>
          <a:prstGeom prst="rect">
            <a:avLst/>
          </a:prstGeom>
          <a:noFill/>
        </p:spPr>
        <p:txBody>
          <a:bodyPr wrap="square" rtlCol="0">
            <a:spAutoFit/>
          </a:bodyPr>
          <a:lstStyle/>
          <a:p>
            <a:r>
              <a:rPr lang="en-US" sz="3600" b="1" dirty="0">
                <a:solidFill>
                  <a:srgbClr val="FF0000"/>
                </a:solidFill>
              </a:rPr>
              <a:t>NOT UPDATED</a:t>
            </a:r>
          </a:p>
        </p:txBody>
      </p:sp>
    </p:spTree>
    <p:extLst>
      <p:ext uri="{BB962C8B-B14F-4D97-AF65-F5344CB8AC3E}">
        <p14:creationId xmlns:p14="http://schemas.microsoft.com/office/powerpoint/2010/main" val="1346523741"/>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3" ma:contentTypeDescription="Create a new document." ma:contentTypeScope="" ma:versionID="140b6c57cf7b45b8f349b6410d858205">
  <xsd:schema xmlns:xsd="http://www.w3.org/2001/XMLSchema" xmlns:xs="http://www.w3.org/2001/XMLSchema" xmlns:p="http://schemas.microsoft.com/office/2006/metadata/properties" xmlns:ns3="db33437f-65a5-48c5-b537-19efd290f967" xmlns:ns4="6f846979-0e6f-42ff-8b87-e1893efeda99" targetNamespace="http://schemas.microsoft.com/office/2006/metadata/properties" ma:root="true" ma:fieldsID="a1405e4e4adcc105ad15c0e5971b16d4" ns3:_="" ns4:_="">
    <xsd:import namespace="db33437f-65a5-48c5-b537-19efd290f967"/>
    <xsd:import namespace="6f846979-0e6f-42ff-8b87-e1893efeda99"/>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DateTaken" minOccurs="0"/>
                <xsd:element ref="ns4:MediaServiceLocation"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33437f-65a5-48c5-b537-19efd290f967"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11" nillable="true" ma:displayName="MediaServiceMetadata" ma:description="" ma:hidden="true" ma:internalName="MediaServiceMetadata" ma:readOnly="true">
      <xsd:simpleType>
        <xsd:restriction base="dms:Note"/>
      </xsd:simpleType>
    </xsd:element>
    <xsd:element name="MediaServiceFastMetadata" ma:index="12" nillable="true" ma:displayName="MediaServiceFastMetadata" ma:description="" ma:hidden="true" ma:internalName="MediaServiceFastMetadata" ma:readOnly="true">
      <xsd:simpleType>
        <xsd:restriction base="dms:Note"/>
      </xsd:simpleType>
    </xsd:element>
    <xsd:element name="MediaServiceDateTaken" ma:index="13" nillable="true" ma:displayName="MediaServiceDateTaken" ma:hidden="true" ma:internalName="MediaServiceDateTaken" ma:readOnly="true">
      <xsd:simpleType>
        <xsd:restriction base="dms:Text"/>
      </xsd:simpleType>
    </xsd:element>
    <xsd:element name="MediaServiceLocation" ma:index="14" nillable="true" ma:displayName="MediaServiceLocation" ma:internalName="MediaServiceLocation" ma:readOnly="true">
      <xsd:simpleType>
        <xsd:restriction base="dms:Text"/>
      </xsd:simpleType>
    </xsd:element>
    <xsd:element name="MediaServiceAutoTags" ma:index="15" nillable="true" ma:displayName="MediaServiceAutoTags" ma:internalName="MediaServiceAutoTags" ma:readOnly="true">
      <xsd:simpleType>
        <xsd:restriction base="dms:Text"/>
      </xsd:simpleType>
    </xsd:element>
    <xsd:element name="MediaServiceOCR" ma:index="16" nillable="true" ma:displayName="MediaServiceOCR"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982E10A3-DB35-414F-83C1-BF5FB8647349}">
  <ds:schemaRefs>
    <ds:schemaRef ds:uri="db33437f-65a5-48c5-b537-19efd290f967"/>
    <ds:schemaRef ds:uri="http://purl.org/dc/terms/"/>
    <ds:schemaRef ds:uri="6f846979-0e6f-42ff-8b87-e1893efeda99"/>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3FB747E2-E6AD-4495-A381-6244FA11EF86}">
  <ds:schemaRefs>
    <ds:schemaRef ds:uri="http://schemas.microsoft.com/sharepoint/v3/contenttype/forms"/>
  </ds:schemaRefs>
</ds:datastoreItem>
</file>

<file path=customXml/itemProps3.xml><?xml version="1.0" encoding="utf-8"?>
<ds:datastoreItem xmlns:ds="http://schemas.openxmlformats.org/officeDocument/2006/customXml" ds:itemID="{31BC2693-EFE0-4665-A210-754F25DC639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33437f-65a5-48c5-b537-19efd290f967"/>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41436</TotalTime>
  <Words>922</Words>
  <Application>Microsoft Office PowerPoint</Application>
  <PresentationFormat>On-screen Show (4:3)</PresentationFormat>
  <Paragraphs>104</Paragraphs>
  <Slides>6</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vt:i4>
      </vt:variant>
    </vt:vector>
  </HeadingPairs>
  <TitlesOfParts>
    <vt:vector size="11" baseType="lpstr">
      <vt:lpstr>Arial</vt:lpstr>
      <vt:lpstr>Arial </vt:lpstr>
      <vt:lpstr>Calibri</vt:lpstr>
      <vt:lpstr>Times New Roman</vt:lpstr>
      <vt:lpstr>Office Theme</vt:lpstr>
      <vt:lpstr>eNPN Status Report</vt:lpstr>
      <vt:lpstr>eNPN status after SA2#147E (1/4)</vt:lpstr>
      <vt:lpstr>eNPN status after SA2#147E (2/4)</vt:lpstr>
      <vt:lpstr>eNPN status after SA2#147E (3/4)</vt:lpstr>
      <vt:lpstr>eNPN status after SA2#147E (4/4)</vt:lpstr>
      <vt:lpstr>eNPN Status at SA#94e</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Scrase</dc:creator>
  <cp:keywords>CTPClassification=CTP_NT</cp:keywords>
  <dc:description>© 2009  All rights reserved</dc:description>
  <cp:lastModifiedBy>Ericsson User1</cp:lastModifiedBy>
  <cp:revision>1760</cp:revision>
  <dcterms:created xsi:type="dcterms:W3CDTF">2008-08-30T09:32:10Z</dcterms:created>
  <dcterms:modified xsi:type="dcterms:W3CDTF">2021-10-26T15:08:35Z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1559122847</vt:lpwstr>
  </property>
  <property fmtid="{D5CDD505-2E9C-101B-9397-08002B2CF9AE}" pid="6" name="TitusGUID">
    <vt:lpwstr>2c7635f8-94c0-4125-af53-3ffb066031e5</vt:lpwstr>
  </property>
  <property fmtid="{D5CDD505-2E9C-101B-9397-08002B2CF9AE}" pid="7" name="CTP_TimeStamp">
    <vt:lpwstr>2020-01-29 20:41:49Z</vt:lpwstr>
  </property>
  <property fmtid="{D5CDD505-2E9C-101B-9397-08002B2CF9AE}" pid="8" name="CTP_BU">
    <vt:lpwstr>NA</vt:lpwstr>
  </property>
  <property fmtid="{D5CDD505-2E9C-101B-9397-08002B2CF9AE}" pid="9" name="CTP_IDSID">
    <vt:lpwstr>NA</vt:lpwstr>
  </property>
  <property fmtid="{D5CDD505-2E9C-101B-9397-08002B2CF9AE}" pid="10" name="CTP_WWID">
    <vt:lpwstr>NA</vt:lpwstr>
  </property>
  <property fmtid="{D5CDD505-2E9C-101B-9397-08002B2CF9AE}" pid="11" name="CTPClassification">
    <vt:lpwstr>CTP_NT</vt:lpwstr>
  </property>
  <property fmtid="{D5CDD505-2E9C-101B-9397-08002B2CF9AE}" pid="12" name="ContentTypeId">
    <vt:lpwstr>0x0101003AA7AC0C743A294CADF60F661720E3E6</vt:lpwstr>
  </property>
</Properties>
</file>