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4"/>
  </p:notesMasterIdLst>
  <p:sldIdLst>
    <p:sldId id="434" r:id="rId3"/>
    <p:sldId id="1100" r:id="rId4"/>
    <p:sldId id="1099" r:id="rId5"/>
    <p:sldId id="826" r:id="rId6"/>
    <p:sldId id="1102" r:id="rId7"/>
    <p:sldId id="1104" r:id="rId8"/>
    <p:sldId id="1103" r:id="rId9"/>
    <p:sldId id="874" r:id="rId10"/>
    <p:sldId id="804" r:id="rId11"/>
    <p:sldId id="810" r:id="rId12"/>
    <p:sldId id="1105" r:id="rId13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92D050"/>
    <a:srgbClr val="C5C5C5"/>
    <a:srgbClr val="C800BE"/>
    <a:srgbClr val="FA7100"/>
    <a:srgbClr val="FFA7A7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660"/>
  </p:normalViewPr>
  <p:slideViewPr>
    <p:cSldViewPr snapToGrid="0">
      <p:cViewPr>
        <p:scale>
          <a:sx n="80" d="100"/>
          <a:sy n="80" d="100"/>
        </p:scale>
        <p:origin x="54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5563" y="1143000"/>
            <a:ext cx="674687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99855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1182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3115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4241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172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3228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784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0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3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878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4534136" y="6609919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1468" y="3600472"/>
            <a:ext cx="11892588" cy="1752600"/>
          </a:xfrm>
        </p:spPr>
        <p:txBody>
          <a:bodyPr/>
          <a:lstStyle/>
          <a:p>
            <a:r>
              <a:rPr lang="en-US" dirty="0"/>
              <a:t>Puneet Jain</a:t>
            </a:r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6915116" y="222839"/>
            <a:ext cx="7946290" cy="7617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hangingPunct="0">
              <a:spcBef>
                <a:spcPts val="0"/>
              </a:spcBef>
              <a:spcAft>
                <a:spcPts val="900"/>
              </a:spcAft>
              <a:tabLst>
                <a:tab pos="6120130" algn="r"/>
              </a:tabLst>
            </a:pP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SA WG2 Meeting #147E (e-meeting)		S2-2107759</a:t>
            </a:r>
            <a:endParaRPr lang="en-US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Oct 18 – 22, 2021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2248" y="228600"/>
            <a:ext cx="8005233" cy="114300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SA2#148E Dates/Agenda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B67A83E-4BB3-4529-93EC-CE40CAF23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7074" y="1371601"/>
            <a:ext cx="5360752" cy="4976104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600" dirty="0"/>
              <a:t>Preliminary Agenda (subjected to changes): </a:t>
            </a:r>
          </a:p>
          <a:p>
            <a:pPr marL="761981" lvl="1" indent="-304792">
              <a:lnSpc>
                <a:spcPct val="110000"/>
              </a:lnSpc>
              <a:defRPr/>
            </a:pPr>
            <a:r>
              <a:rPr lang="en-US" sz="1333" dirty="0"/>
              <a:t>AI 4.1: Incoming LSs on all agenda items</a:t>
            </a:r>
          </a:p>
          <a:p>
            <a:pPr marL="761981" lvl="1" indent="-304792">
              <a:lnSpc>
                <a:spcPct val="110000"/>
              </a:lnSpc>
              <a:defRPr/>
            </a:pPr>
            <a:r>
              <a:rPr lang="en-US" sz="1333" dirty="0"/>
              <a:t>AI 4.2: inclusive language for 2G/3G specs</a:t>
            </a:r>
          </a:p>
          <a:p>
            <a:pPr marL="761981" lvl="1" indent="-304792">
              <a:lnSpc>
                <a:spcPct val="110000"/>
              </a:lnSpc>
              <a:defRPr/>
            </a:pPr>
            <a:r>
              <a:rPr lang="en-US" sz="1333" dirty="0"/>
              <a:t>AI 5.X, 6.X, 7.X</a:t>
            </a:r>
          </a:p>
          <a:p>
            <a:pPr marL="761981" lvl="1" indent="-304792">
              <a:lnSpc>
                <a:spcPct val="110000"/>
              </a:lnSpc>
              <a:defRPr/>
            </a:pPr>
            <a:r>
              <a:rPr lang="en-US" sz="1333" dirty="0"/>
              <a:t>AI 8.X: Rel-17 (Input Doc control applies)</a:t>
            </a:r>
          </a:p>
          <a:p>
            <a:pPr marL="761981" lvl="1" indent="-304792">
              <a:lnSpc>
                <a:spcPct val="110000"/>
              </a:lnSpc>
              <a:defRPr/>
            </a:pPr>
            <a:r>
              <a:rPr lang="en-US" sz="1333" dirty="0"/>
              <a:t>AI 9.X: Rel-18 SID/WID </a:t>
            </a:r>
          </a:p>
          <a:p>
            <a:pPr marL="761981" lvl="1" indent="-304792">
              <a:lnSpc>
                <a:spcPct val="110000"/>
              </a:lnSpc>
              <a:defRPr/>
            </a:pPr>
            <a:r>
              <a:rPr lang="en-US" sz="1333" dirty="0">
                <a:solidFill>
                  <a:srgbClr val="FF0000"/>
                </a:solidFill>
              </a:rPr>
              <a:t>No TEI18 mini WID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1600"/>
              </a:spcAft>
              <a:defRPr/>
            </a:pPr>
            <a:endParaRPr lang="en-US" altLang="en-US" sz="1600" dirty="0"/>
          </a:p>
          <a:p>
            <a:pPr>
              <a:defRPr/>
            </a:pPr>
            <a:r>
              <a:rPr lang="en-US" altLang="en-US" sz="1600" b="1" u="sng" dirty="0"/>
              <a:t>Proposal</a:t>
            </a:r>
            <a:r>
              <a:rPr lang="en-US" altLang="en-US" sz="1600" dirty="0"/>
              <a:t>: Extend the SA2#148E meeting by one day. Focus of additional day will be mainly on Rel-18 SID/WID finalization. </a:t>
            </a:r>
            <a:r>
              <a:rPr lang="en-US" altLang="en-US" sz="1069" dirty="0"/>
              <a:t> </a:t>
            </a:r>
          </a:p>
          <a:p>
            <a:pPr>
              <a:defRPr/>
            </a:pPr>
            <a:endParaRPr lang="en-US" altLang="en-US" sz="16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ADF203D-0F8B-41EF-8F78-347CE6C881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865140"/>
              </p:ext>
            </p:extLst>
          </p:nvPr>
        </p:nvGraphicFramePr>
        <p:xfrm>
          <a:off x="7029677" y="1738927"/>
          <a:ext cx="6336623" cy="2423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04131">
                  <a:extLst>
                    <a:ext uri="{9D8B030D-6E8A-4147-A177-3AD203B41FA5}">
                      <a16:colId xmlns:a16="http://schemas.microsoft.com/office/drawing/2014/main" val="635368296"/>
                    </a:ext>
                  </a:extLst>
                </a:gridCol>
                <a:gridCol w="2866141">
                  <a:extLst>
                    <a:ext uri="{9D8B030D-6E8A-4147-A177-3AD203B41FA5}">
                      <a16:colId xmlns:a16="http://schemas.microsoft.com/office/drawing/2014/main" val="1901974952"/>
                    </a:ext>
                  </a:extLst>
                </a:gridCol>
                <a:gridCol w="1366351">
                  <a:extLst>
                    <a:ext uri="{9D8B030D-6E8A-4147-A177-3AD203B41FA5}">
                      <a16:colId xmlns:a16="http://schemas.microsoft.com/office/drawing/2014/main" val="1790498232"/>
                    </a:ext>
                  </a:extLst>
                </a:gridCol>
              </a:tblGrid>
              <a:tr h="26924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extLst>
                  <a:ext uri="{0D108BD9-81ED-4DB2-BD59-A6C34878D82A}">
                    <a16:rowId xmlns:a16="http://schemas.microsoft.com/office/drawing/2014/main" val="2168677518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kern="1200" dirty="0">
                          <a:effectLst/>
                        </a:rPr>
                        <a:t>Docs request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b="0" kern="1200" dirty="0">
                          <a:effectLst/>
                        </a:rPr>
                        <a:t>08 Nov 2021 (Monday), CC#1</a:t>
                      </a:r>
                      <a:endParaRPr lang="en-US" sz="13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b="0" kern="1200" dirty="0">
                          <a:effectLst/>
                        </a:rPr>
                        <a:t>2359 UTC</a:t>
                      </a:r>
                      <a:endParaRPr lang="en-US" sz="13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extLst>
                  <a:ext uri="{0D108BD9-81ED-4DB2-BD59-A6C34878D82A}">
                    <a16:rowId xmlns:a16="http://schemas.microsoft.com/office/drawing/2014/main" val="662796035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kern="1200" dirty="0">
                          <a:effectLst/>
                        </a:rPr>
                        <a:t>Docs submission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b="0" kern="1200" dirty="0">
                          <a:effectLst/>
                        </a:rPr>
                        <a:t>08 Nov 2021 (Monday)</a:t>
                      </a:r>
                      <a:endParaRPr lang="en-US" sz="13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b="0" kern="1200" dirty="0">
                          <a:effectLst/>
                        </a:rPr>
                        <a:t>2359 UTC</a:t>
                      </a:r>
                      <a:endParaRPr lang="en-US" sz="13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extLst>
                  <a:ext uri="{0D108BD9-81ED-4DB2-BD59-A6C34878D82A}">
                    <a16:rowId xmlns:a16="http://schemas.microsoft.com/office/drawing/2014/main" val="3745396337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kern="1200">
                          <a:effectLst/>
                        </a:rPr>
                        <a:t>Start of e-meeting</a:t>
                      </a:r>
                      <a:endParaRPr lang="en-US" sz="1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b="0" kern="1200" dirty="0">
                          <a:effectLst/>
                        </a:rPr>
                        <a:t>15 Nov 2021 (Monday)</a:t>
                      </a:r>
                      <a:endParaRPr lang="en-US" sz="13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b="0" kern="1200" dirty="0">
                          <a:effectLst/>
                        </a:rPr>
                        <a:t>0000 UTC</a:t>
                      </a:r>
                      <a:endParaRPr lang="en-US" sz="13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extLst>
                  <a:ext uri="{0D108BD9-81ED-4DB2-BD59-A6C34878D82A}">
                    <a16:rowId xmlns:a16="http://schemas.microsoft.com/office/drawing/2014/main" val="1460853084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kern="1200">
                          <a:effectLst/>
                        </a:rPr>
                        <a:t>Revisions </a:t>
                      </a:r>
                      <a:endParaRPr lang="en-US" sz="1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kern="1200" dirty="0">
                          <a:effectLst/>
                        </a:rPr>
                        <a:t>17 </a:t>
                      </a:r>
                      <a:r>
                        <a:rPr lang="en-US" sz="1500" b="0" kern="1200" dirty="0">
                          <a:effectLst/>
                        </a:rPr>
                        <a:t>Nov</a:t>
                      </a:r>
                      <a:r>
                        <a:rPr lang="en-US" sz="1500" kern="1200" dirty="0">
                          <a:effectLst/>
                        </a:rPr>
                        <a:t> 2021 (Wednesday) 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kern="1200" dirty="0">
                          <a:effectLst/>
                        </a:rPr>
                        <a:t>1700 UTC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extLst>
                  <a:ext uri="{0D108BD9-81ED-4DB2-BD59-A6C34878D82A}">
                    <a16:rowId xmlns:a16="http://schemas.microsoft.com/office/drawing/2014/main" val="2077227410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kern="1200" dirty="0">
                          <a:effectLst/>
                        </a:rPr>
                        <a:t>Final Comments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kern="1200" dirty="0">
                          <a:effectLst/>
                        </a:rPr>
                        <a:t>18 </a:t>
                      </a:r>
                      <a:r>
                        <a:rPr lang="en-US" sz="1500" b="0" kern="1200" dirty="0">
                          <a:effectLst/>
                        </a:rPr>
                        <a:t>Nov</a:t>
                      </a:r>
                      <a:r>
                        <a:rPr lang="en-US" sz="1500" kern="1200" dirty="0">
                          <a:effectLst/>
                        </a:rPr>
                        <a:t> 2021 (Thursday)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kern="1200" dirty="0">
                          <a:effectLst/>
                        </a:rPr>
                        <a:t>1700 UTC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extLst>
                  <a:ext uri="{0D108BD9-81ED-4DB2-BD59-A6C34878D82A}">
                    <a16:rowId xmlns:a16="http://schemas.microsoft.com/office/drawing/2014/main" val="414399069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strike="sngStrike" kern="1200" baseline="0" dirty="0">
                          <a:solidFill>
                            <a:schemeClr val="bg1"/>
                          </a:solidFill>
                          <a:effectLst/>
                        </a:rPr>
                        <a:t>Close of e-meeting</a:t>
                      </a:r>
                      <a:endParaRPr lang="en-US" sz="1300" strike="sngStrike" baseline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strike="sngStrike" kern="1200" baseline="0" dirty="0">
                          <a:solidFill>
                            <a:schemeClr val="tx1"/>
                          </a:solidFill>
                          <a:effectLst/>
                        </a:rPr>
                        <a:t>19 Nov 2021 (Friday), </a:t>
                      </a:r>
                      <a:r>
                        <a:rPr lang="en-US" sz="1500" b="0" strike="noStrike" kern="1200" baseline="0" dirty="0">
                          <a:solidFill>
                            <a:srgbClr val="FF0000"/>
                          </a:solidFill>
                          <a:effectLst/>
                        </a:rPr>
                        <a:t>CC#2</a:t>
                      </a:r>
                      <a:endParaRPr lang="en-US" sz="12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b="0" strike="sngStrike" kern="1200" baseline="0" dirty="0">
                          <a:solidFill>
                            <a:schemeClr val="tx1"/>
                          </a:solidFill>
                          <a:effectLst/>
                        </a:rPr>
                        <a:t>1800 UTC</a:t>
                      </a:r>
                      <a:endParaRPr lang="en-US" sz="1300" b="0" strike="sngStrike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extLst>
                  <a:ext uri="{0D108BD9-81ED-4DB2-BD59-A6C34878D82A}">
                    <a16:rowId xmlns:a16="http://schemas.microsoft.com/office/drawing/2014/main" val="2453716590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kern="1200" dirty="0">
                          <a:solidFill>
                            <a:srgbClr val="FF0000"/>
                          </a:solidFill>
                          <a:effectLst/>
                        </a:rPr>
                        <a:t>Close of e-meeting</a:t>
                      </a:r>
                      <a:endParaRPr lang="en-US" sz="13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b="0" kern="1200" dirty="0">
                          <a:solidFill>
                            <a:srgbClr val="FF0000"/>
                          </a:solidFill>
                          <a:effectLst/>
                        </a:rPr>
                        <a:t>22 Nov 2021 (Monday), CC#3</a:t>
                      </a:r>
                      <a:endParaRPr lang="en-US" sz="13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b="0" kern="1200" dirty="0">
                          <a:solidFill>
                            <a:srgbClr val="FF0000"/>
                          </a:solidFill>
                          <a:effectLst/>
                        </a:rPr>
                        <a:t>1800 UTC</a:t>
                      </a:r>
                      <a:endParaRPr lang="en-US" sz="13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extLst>
                  <a:ext uri="{0D108BD9-81ED-4DB2-BD59-A6C34878D82A}">
                    <a16:rowId xmlns:a16="http://schemas.microsoft.com/office/drawing/2014/main" val="3280711076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kern="1200">
                          <a:solidFill>
                            <a:srgbClr val="FF0000"/>
                          </a:solidFill>
                          <a:effectLst/>
                        </a:rPr>
                        <a:t>Upload Approved docs</a:t>
                      </a:r>
                      <a:endParaRPr lang="en-US" sz="13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b="0" kern="1200" dirty="0">
                          <a:solidFill>
                            <a:srgbClr val="FF0000"/>
                          </a:solidFill>
                          <a:effectLst/>
                        </a:rPr>
                        <a:t>23 Nov 2021 (Tuesday)</a:t>
                      </a:r>
                      <a:endParaRPr lang="en-US" sz="13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b="0" kern="1200" dirty="0">
                          <a:solidFill>
                            <a:srgbClr val="FF0000"/>
                          </a:solidFill>
                          <a:effectLst/>
                        </a:rPr>
                        <a:t>1800 UTC</a:t>
                      </a:r>
                      <a:endParaRPr lang="en-US" sz="13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extLst>
                  <a:ext uri="{0D108BD9-81ED-4DB2-BD59-A6C34878D82A}">
                    <a16:rowId xmlns:a16="http://schemas.microsoft.com/office/drawing/2014/main" val="41290515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393519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8890" y="45279"/>
            <a:ext cx="8579104" cy="114300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Items for Endorsement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407361"/>
            <a:ext cx="13487400" cy="5002964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defRPr/>
            </a:pPr>
            <a:r>
              <a:rPr lang="en-US" sz="2400" dirty="0">
                <a:solidFill>
                  <a:srgbClr val="FF0000"/>
                </a:solidFill>
              </a:rPr>
              <a:t>#1</a:t>
            </a:r>
            <a:r>
              <a:rPr lang="en-US" sz="2400" dirty="0"/>
              <a:t>: SA2#149E e-meeting dates: </a:t>
            </a:r>
            <a:r>
              <a:rPr lang="en-US" sz="2400" b="1" dirty="0"/>
              <a:t>14 – 25 Feb, 2022,</a:t>
            </a:r>
            <a:r>
              <a:rPr lang="en-US" sz="2400" dirty="0"/>
              <a:t> </a:t>
            </a:r>
            <a:r>
              <a:rPr lang="en-US" sz="2400" dirty="0" err="1"/>
              <a:t>TDoc</a:t>
            </a:r>
            <a:r>
              <a:rPr lang="en-US" sz="2400" dirty="0"/>
              <a:t> submission deadline: </a:t>
            </a:r>
            <a:r>
              <a:rPr lang="en-US" sz="2400" b="1" dirty="0"/>
              <a:t>28 Jan, 2022</a:t>
            </a:r>
            <a:r>
              <a:rPr lang="en-US" sz="2400" dirty="0"/>
              <a:t>. </a:t>
            </a:r>
          </a:p>
          <a:p>
            <a:pPr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defRPr/>
            </a:pPr>
            <a:r>
              <a:rPr lang="en-US" sz="2400" dirty="0">
                <a:solidFill>
                  <a:srgbClr val="FF0000"/>
                </a:solidFill>
              </a:rPr>
              <a:t>#2</a:t>
            </a:r>
            <a:r>
              <a:rPr lang="en-US" sz="2400" dirty="0"/>
              <a:t>: TEI18 topics (mini WIDs) will be invited starting at Q2, 2022. Approval at Q3, 2022 (Aug meeting). TEI18 topics be scheduled in Q4, 2022 and Q1, 2023. </a:t>
            </a:r>
          </a:p>
          <a:p>
            <a:pPr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defRPr/>
            </a:pPr>
            <a:r>
              <a:rPr lang="en-US" sz="2400" dirty="0">
                <a:solidFill>
                  <a:srgbClr val="FF0000"/>
                </a:solidFill>
              </a:rPr>
              <a:t>#2</a:t>
            </a:r>
            <a:r>
              <a:rPr lang="en-US" sz="2400" dirty="0"/>
              <a:t>: Total TU budget available for Rel-18 work (study + normative) = 183 TUs. </a:t>
            </a:r>
          </a:p>
          <a:p>
            <a:pPr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defRPr/>
            </a:pPr>
            <a:r>
              <a:rPr lang="en-US" sz="2400" dirty="0">
                <a:solidFill>
                  <a:srgbClr val="FF0000"/>
                </a:solidFill>
              </a:rPr>
              <a:t>#3</a:t>
            </a:r>
            <a:r>
              <a:rPr lang="en-US" sz="2400" dirty="0"/>
              <a:t>: SA2#148E meeting will be extended by one day (see slide#10). Focus of additional day will be mainly on Rel-18 SID/WID finalization.</a:t>
            </a:r>
          </a:p>
          <a:p>
            <a:pPr marL="0" indent="0">
              <a:buNone/>
              <a:defRPr/>
            </a:pPr>
            <a:endParaRPr lang="en-US" altLang="en-US" sz="1400" dirty="0"/>
          </a:p>
          <a:p>
            <a:pPr>
              <a:defRPr/>
            </a:pPr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51604383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0754" y="272795"/>
            <a:ext cx="11706046" cy="639488"/>
          </a:xfrm>
        </p:spPr>
        <p:txBody>
          <a:bodyPr/>
          <a:lstStyle/>
          <a:p>
            <a:r>
              <a:rPr lang="en-US" dirty="0"/>
              <a:t>Rel-18 timelines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98D965B-CAE1-4FC0-8C74-61F42B663A79}"/>
              </a:ext>
            </a:extLst>
          </p:cNvPr>
          <p:cNvGrpSpPr/>
          <p:nvPr/>
        </p:nvGrpSpPr>
        <p:grpSpPr>
          <a:xfrm>
            <a:off x="2884300" y="1779985"/>
            <a:ext cx="9594222" cy="4599045"/>
            <a:chOff x="2872021" y="1857945"/>
            <a:chExt cx="8209332" cy="2794397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4EA0A06-006D-44AF-BDE3-18F3C600E43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00331" y="1857945"/>
              <a:ext cx="26194" cy="27848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D9913296-C9C8-40E5-904A-F125D748ECD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66906" y="1867470"/>
              <a:ext cx="26194" cy="27848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8E8CF8F-3F86-4CA3-93CA-6BA9EDE198A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872021" y="1867470"/>
              <a:ext cx="26194" cy="27848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66DA1DF-4C84-4725-A7B9-64C8C742B69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14970" y="1867470"/>
              <a:ext cx="25004" cy="27848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F53B19A5-1CB1-45FA-83D4-6D2F4E620D3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56731" y="1867470"/>
              <a:ext cx="25003" cy="27848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E4918044-F501-4799-8DB1-AAD0392AB7C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98490" y="1867470"/>
              <a:ext cx="26194" cy="27848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AC472A88-22BA-4210-B5E1-985EEF26547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840249" y="1867470"/>
              <a:ext cx="26194" cy="27848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A494FE0-4D6D-4B2B-A234-862E89EB5BF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82008" y="1867470"/>
              <a:ext cx="26194" cy="27848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8B6E9666-43A7-472A-842D-3DB3C1966C8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23768" y="1867470"/>
              <a:ext cx="26194" cy="27848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F7433520-917C-45CB-8C09-876A6CE2AB4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091721" y="1867470"/>
              <a:ext cx="26194" cy="27848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3E7DA72F-4F2E-49E8-A68E-1AEF7338B51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07287" y="1867470"/>
              <a:ext cx="26194" cy="27848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859809EC-81D0-44CD-845A-7BE1CFC0812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055159" y="1859738"/>
              <a:ext cx="26194" cy="27848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9" name="TextBox 7">
            <a:extLst>
              <a:ext uri="{FF2B5EF4-FFF2-40B4-BE49-F238E27FC236}">
                <a16:creationId xmlns:a16="http://schemas.microsoft.com/office/drawing/2014/main" id="{CC5C716D-F44D-4B57-A553-511346897A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1636" y="1285905"/>
            <a:ext cx="826555" cy="515638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SA#92-e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Jun/2021</a:t>
            </a:r>
          </a:p>
        </p:txBody>
      </p:sp>
      <p:sp>
        <p:nvSpPr>
          <p:cNvPr id="40" name="TextBox 8">
            <a:extLst>
              <a:ext uri="{FF2B5EF4-FFF2-40B4-BE49-F238E27FC236}">
                <a16:creationId xmlns:a16="http://schemas.microsoft.com/office/drawing/2014/main" id="{7D96482B-F685-4CE9-BBBD-E1474C1155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9135" y="1285905"/>
            <a:ext cx="850910" cy="515638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SA#93e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Sep/2021</a:t>
            </a:r>
          </a:p>
        </p:txBody>
      </p:sp>
      <p:sp>
        <p:nvSpPr>
          <p:cNvPr id="41" name="TextBox 9">
            <a:extLst>
              <a:ext uri="{FF2B5EF4-FFF2-40B4-BE49-F238E27FC236}">
                <a16:creationId xmlns:a16="http://schemas.microsoft.com/office/drawing/2014/main" id="{FCF955AF-1721-40F5-A6BC-331B6E8A87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7872" y="1285905"/>
            <a:ext cx="852784" cy="515638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SA#94-e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Dec/2021</a:t>
            </a:r>
          </a:p>
        </p:txBody>
      </p:sp>
      <p:sp>
        <p:nvSpPr>
          <p:cNvPr id="42" name="TextBox 10">
            <a:extLst>
              <a:ext uri="{FF2B5EF4-FFF2-40B4-BE49-F238E27FC236}">
                <a16:creationId xmlns:a16="http://schemas.microsoft.com/office/drawing/2014/main" id="{946F2CE5-3B41-487F-8476-7F85CC8485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1293" y="1285905"/>
            <a:ext cx="845289" cy="515638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SA#95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Mar/2022</a:t>
            </a:r>
          </a:p>
        </p:txBody>
      </p:sp>
      <p:sp>
        <p:nvSpPr>
          <p:cNvPr id="43" name="TextBox 11">
            <a:extLst>
              <a:ext uri="{FF2B5EF4-FFF2-40B4-BE49-F238E27FC236}">
                <a16:creationId xmlns:a16="http://schemas.microsoft.com/office/drawing/2014/main" id="{46C99BFA-9A42-49D3-B196-009146A830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0334" y="1285905"/>
            <a:ext cx="826555" cy="515638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SA#96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Jun/2022</a:t>
            </a:r>
          </a:p>
        </p:txBody>
      </p:sp>
      <p:sp>
        <p:nvSpPr>
          <p:cNvPr id="44" name="TextBox 12">
            <a:extLst>
              <a:ext uri="{FF2B5EF4-FFF2-40B4-BE49-F238E27FC236}">
                <a16:creationId xmlns:a16="http://schemas.microsoft.com/office/drawing/2014/main" id="{1A8360A4-1976-49EB-8E8B-FA82CB9996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7833" y="1285905"/>
            <a:ext cx="850910" cy="515638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SA#97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Sep/2022</a:t>
            </a:r>
          </a:p>
        </p:txBody>
      </p:sp>
      <p:sp>
        <p:nvSpPr>
          <p:cNvPr id="45" name="TextBox 13">
            <a:extLst>
              <a:ext uri="{FF2B5EF4-FFF2-40B4-BE49-F238E27FC236}">
                <a16:creationId xmlns:a16="http://schemas.microsoft.com/office/drawing/2014/main" id="{82A76FC0-0B4A-421E-8BD8-83DB28DE3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05876" y="1285905"/>
            <a:ext cx="852783" cy="515638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SA#98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Dec/2022</a:t>
            </a:r>
          </a:p>
        </p:txBody>
      </p:sp>
      <p:sp>
        <p:nvSpPr>
          <p:cNvPr id="46" name="TextBox 14">
            <a:extLst>
              <a:ext uri="{FF2B5EF4-FFF2-40B4-BE49-F238E27FC236}">
                <a16:creationId xmlns:a16="http://schemas.microsoft.com/office/drawing/2014/main" id="{1BF98A0B-FDD0-4C97-BC4A-DA3F38C37A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9297" y="1285905"/>
            <a:ext cx="845291" cy="515638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SA#99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Mar/2023</a:t>
            </a:r>
          </a:p>
        </p:txBody>
      </p:sp>
      <p:sp>
        <p:nvSpPr>
          <p:cNvPr id="47" name="Rounded Rectangle 17">
            <a:extLst>
              <a:ext uri="{FF2B5EF4-FFF2-40B4-BE49-F238E27FC236}">
                <a16:creationId xmlns:a16="http://schemas.microsoft.com/office/drawing/2014/main" id="{5C6AA700-715D-43CF-AB0C-686232AB8A89}"/>
              </a:ext>
            </a:extLst>
          </p:cNvPr>
          <p:cNvSpPr/>
          <p:nvPr/>
        </p:nvSpPr>
        <p:spPr>
          <a:xfrm>
            <a:off x="2460171" y="1913478"/>
            <a:ext cx="797046" cy="77794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R17 </a:t>
            </a:r>
          </a:p>
          <a:p>
            <a:pPr algn="ctr">
              <a:defRPr/>
            </a:pPr>
            <a:r>
              <a:rPr lang="en-US" sz="900" dirty="0"/>
              <a:t>stage 2</a:t>
            </a:r>
          </a:p>
          <a:p>
            <a:pPr algn="ctr">
              <a:defRPr/>
            </a:pPr>
            <a:r>
              <a:rPr lang="en-US" sz="900" dirty="0"/>
              <a:t>freeze</a:t>
            </a:r>
          </a:p>
        </p:txBody>
      </p:sp>
      <p:sp>
        <p:nvSpPr>
          <p:cNvPr id="48" name="Rounded Rectangle 21">
            <a:extLst>
              <a:ext uri="{FF2B5EF4-FFF2-40B4-BE49-F238E27FC236}">
                <a16:creationId xmlns:a16="http://schemas.microsoft.com/office/drawing/2014/main" id="{24BD56DB-A87C-4A2E-8239-2594841FA905}"/>
              </a:ext>
            </a:extLst>
          </p:cNvPr>
          <p:cNvSpPr/>
          <p:nvPr/>
        </p:nvSpPr>
        <p:spPr>
          <a:xfrm>
            <a:off x="5072743" y="1913478"/>
            <a:ext cx="792107" cy="77794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R17 </a:t>
            </a:r>
          </a:p>
          <a:p>
            <a:pPr algn="ctr">
              <a:defRPr/>
            </a:pPr>
            <a:r>
              <a:rPr lang="en-US" sz="900" dirty="0"/>
              <a:t>stage 3</a:t>
            </a:r>
          </a:p>
          <a:p>
            <a:pPr algn="ctr">
              <a:defRPr/>
            </a:pPr>
            <a:r>
              <a:rPr lang="en-US" sz="900" dirty="0"/>
              <a:t>freeze</a:t>
            </a:r>
          </a:p>
        </p:txBody>
      </p:sp>
      <p:sp>
        <p:nvSpPr>
          <p:cNvPr id="49" name="Rounded Rectangle 22">
            <a:extLst>
              <a:ext uri="{FF2B5EF4-FFF2-40B4-BE49-F238E27FC236}">
                <a16:creationId xmlns:a16="http://schemas.microsoft.com/office/drawing/2014/main" id="{B0BBAFB9-DF6E-4BE7-9A42-C5A8D585A5CB}"/>
              </a:ext>
            </a:extLst>
          </p:cNvPr>
          <p:cNvSpPr/>
          <p:nvPr/>
        </p:nvSpPr>
        <p:spPr>
          <a:xfrm>
            <a:off x="6012347" y="1913478"/>
            <a:ext cx="722179" cy="77794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R17 code</a:t>
            </a:r>
          </a:p>
          <a:p>
            <a:pPr algn="ctr">
              <a:defRPr/>
            </a:pPr>
            <a:r>
              <a:rPr lang="en-US" sz="900" dirty="0"/>
              <a:t>freeze</a:t>
            </a:r>
          </a:p>
        </p:txBody>
      </p:sp>
      <p:sp>
        <p:nvSpPr>
          <p:cNvPr id="50" name="Rounded Rectangle 23">
            <a:extLst>
              <a:ext uri="{FF2B5EF4-FFF2-40B4-BE49-F238E27FC236}">
                <a16:creationId xmlns:a16="http://schemas.microsoft.com/office/drawing/2014/main" id="{B817FC6A-3AC4-4504-BE88-FD5315B670E7}"/>
              </a:ext>
            </a:extLst>
          </p:cNvPr>
          <p:cNvSpPr/>
          <p:nvPr/>
        </p:nvSpPr>
        <p:spPr>
          <a:xfrm>
            <a:off x="4272996" y="3960378"/>
            <a:ext cx="908604" cy="10150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stage 1</a:t>
            </a:r>
          </a:p>
          <a:p>
            <a:pPr algn="ctr">
              <a:defRPr/>
            </a:pPr>
            <a:r>
              <a:rPr lang="en-US" sz="900" dirty="0"/>
              <a:t>100%; </a:t>
            </a:r>
          </a:p>
          <a:p>
            <a:pPr algn="ctr">
              <a:defRPr/>
            </a:pPr>
            <a:r>
              <a:rPr lang="en-US" sz="900" dirty="0"/>
              <a:t>SA2 SIDs prioritization</a:t>
            </a:r>
          </a:p>
        </p:txBody>
      </p:sp>
      <p:sp>
        <p:nvSpPr>
          <p:cNvPr id="51" name="Rounded Rectangle 24">
            <a:extLst>
              <a:ext uri="{FF2B5EF4-FFF2-40B4-BE49-F238E27FC236}">
                <a16:creationId xmlns:a16="http://schemas.microsoft.com/office/drawing/2014/main" id="{68F340EB-9CBB-4291-B2F7-30D3CAEAE1AE}"/>
              </a:ext>
            </a:extLst>
          </p:cNvPr>
          <p:cNvSpPr/>
          <p:nvPr/>
        </p:nvSpPr>
        <p:spPr>
          <a:xfrm>
            <a:off x="8416487" y="3960378"/>
            <a:ext cx="955506" cy="105185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R18 stage 2</a:t>
            </a:r>
          </a:p>
          <a:p>
            <a:pPr algn="ctr">
              <a:defRPr/>
            </a:pPr>
            <a:r>
              <a:rPr lang="en-US" sz="900" dirty="0"/>
              <a:t>Functional freeze</a:t>
            </a:r>
          </a:p>
        </p:txBody>
      </p:sp>
      <p:sp>
        <p:nvSpPr>
          <p:cNvPr id="52" name="Rounded Rectangle 25">
            <a:extLst>
              <a:ext uri="{FF2B5EF4-FFF2-40B4-BE49-F238E27FC236}">
                <a16:creationId xmlns:a16="http://schemas.microsoft.com/office/drawing/2014/main" id="{530700CF-E61E-4C6E-B66E-893DC63E229A}"/>
              </a:ext>
            </a:extLst>
          </p:cNvPr>
          <p:cNvSpPr/>
          <p:nvPr/>
        </p:nvSpPr>
        <p:spPr>
          <a:xfrm>
            <a:off x="11212286" y="3960378"/>
            <a:ext cx="697858" cy="101502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R18 stage 3</a:t>
            </a:r>
          </a:p>
          <a:p>
            <a:pPr algn="ctr">
              <a:defRPr/>
            </a:pPr>
            <a:r>
              <a:rPr lang="en-US" sz="900" dirty="0"/>
              <a:t>freeze</a:t>
            </a:r>
          </a:p>
        </p:txBody>
      </p:sp>
      <p:sp>
        <p:nvSpPr>
          <p:cNvPr id="53" name="Rounded Rectangle 26">
            <a:extLst>
              <a:ext uri="{FF2B5EF4-FFF2-40B4-BE49-F238E27FC236}">
                <a16:creationId xmlns:a16="http://schemas.microsoft.com/office/drawing/2014/main" id="{90EE6A61-1B8D-4E18-8960-70AEEEA77BB8}"/>
              </a:ext>
            </a:extLst>
          </p:cNvPr>
          <p:cNvSpPr/>
          <p:nvPr/>
        </p:nvSpPr>
        <p:spPr>
          <a:xfrm>
            <a:off x="3403322" y="3960378"/>
            <a:ext cx="822364" cy="99047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stage 1</a:t>
            </a:r>
          </a:p>
          <a:p>
            <a:pPr algn="ctr">
              <a:defRPr/>
            </a:pPr>
            <a:r>
              <a:rPr lang="en-US" sz="900" dirty="0"/>
              <a:t>&gt;= 80%; SA2 SIDs Discussion</a:t>
            </a:r>
          </a:p>
        </p:txBody>
      </p:sp>
      <p:sp>
        <p:nvSpPr>
          <p:cNvPr id="54" name="TextBox 27">
            <a:extLst>
              <a:ext uri="{FF2B5EF4-FFF2-40B4-BE49-F238E27FC236}">
                <a16:creationId xmlns:a16="http://schemas.microsoft.com/office/drawing/2014/main" id="{B0E2741C-602B-4761-94AF-EC73C442E1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58339" y="1285905"/>
            <a:ext cx="826555" cy="515638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SA#100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Jun/2023</a:t>
            </a:r>
          </a:p>
        </p:txBody>
      </p:sp>
      <p:sp>
        <p:nvSpPr>
          <p:cNvPr id="55" name="Rounded Rectangle 28">
            <a:extLst>
              <a:ext uri="{FF2B5EF4-FFF2-40B4-BE49-F238E27FC236}">
                <a16:creationId xmlns:a16="http://schemas.microsoft.com/office/drawing/2014/main" id="{5341AF7A-4172-4EA3-9069-86ED5C0E22A2}"/>
              </a:ext>
            </a:extLst>
          </p:cNvPr>
          <p:cNvSpPr/>
          <p:nvPr/>
        </p:nvSpPr>
        <p:spPr>
          <a:xfrm>
            <a:off x="3346271" y="2874018"/>
            <a:ext cx="857152" cy="776410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SA</a:t>
            </a:r>
          </a:p>
          <a:p>
            <a:pPr algn="ctr">
              <a:defRPr/>
            </a:pPr>
            <a:r>
              <a:rPr lang="en-US" sz="900" dirty="0"/>
              <a:t>Rel-18</a:t>
            </a:r>
          </a:p>
          <a:p>
            <a:pPr algn="ctr">
              <a:defRPr/>
            </a:pPr>
            <a:r>
              <a:rPr lang="en-US" sz="900" dirty="0"/>
              <a:t>Workshop</a:t>
            </a:r>
          </a:p>
        </p:txBody>
      </p:sp>
      <p:sp>
        <p:nvSpPr>
          <p:cNvPr id="56" name="Rounded Rectangle 29">
            <a:extLst>
              <a:ext uri="{FF2B5EF4-FFF2-40B4-BE49-F238E27FC236}">
                <a16:creationId xmlns:a16="http://schemas.microsoft.com/office/drawing/2014/main" id="{3BCFEF62-1D85-41F2-88DE-06B33B64CB13}"/>
              </a:ext>
            </a:extLst>
          </p:cNvPr>
          <p:cNvSpPr/>
          <p:nvPr/>
        </p:nvSpPr>
        <p:spPr>
          <a:xfrm>
            <a:off x="2433460" y="2874018"/>
            <a:ext cx="846019" cy="776410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RAN</a:t>
            </a:r>
          </a:p>
          <a:p>
            <a:pPr algn="ctr">
              <a:defRPr/>
            </a:pPr>
            <a:r>
              <a:rPr lang="en-US" sz="900" dirty="0"/>
              <a:t>Rel-18</a:t>
            </a:r>
          </a:p>
          <a:p>
            <a:pPr algn="ctr">
              <a:defRPr/>
            </a:pPr>
            <a:r>
              <a:rPr lang="en-US" sz="900" dirty="0"/>
              <a:t>Workshop</a:t>
            </a:r>
          </a:p>
        </p:txBody>
      </p:sp>
      <p:sp>
        <p:nvSpPr>
          <p:cNvPr id="57" name="TextBox 19">
            <a:extLst>
              <a:ext uri="{FF2B5EF4-FFF2-40B4-BE49-F238E27FC236}">
                <a16:creationId xmlns:a16="http://schemas.microsoft.com/office/drawing/2014/main" id="{451D4FB4-73D1-4F84-BFBC-C5ADF0FAB5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817" y="4215854"/>
            <a:ext cx="731011" cy="51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Rel-18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timeline</a:t>
            </a:r>
          </a:p>
        </p:txBody>
      </p:sp>
      <p:sp>
        <p:nvSpPr>
          <p:cNvPr id="58" name="Rounded Rectangle 31">
            <a:extLst>
              <a:ext uri="{FF2B5EF4-FFF2-40B4-BE49-F238E27FC236}">
                <a16:creationId xmlns:a16="http://schemas.microsoft.com/office/drawing/2014/main" id="{2CC46E78-212E-4EA4-8C36-043484616607}"/>
              </a:ext>
            </a:extLst>
          </p:cNvPr>
          <p:cNvSpPr/>
          <p:nvPr/>
        </p:nvSpPr>
        <p:spPr>
          <a:xfrm>
            <a:off x="4272995" y="2874018"/>
            <a:ext cx="820973" cy="776410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Rel-18</a:t>
            </a:r>
          </a:p>
          <a:p>
            <a:pPr algn="ctr">
              <a:defRPr/>
            </a:pPr>
            <a:r>
              <a:rPr lang="en-US" sz="900" dirty="0"/>
              <a:t>content agreed</a:t>
            </a:r>
          </a:p>
        </p:txBody>
      </p:sp>
      <p:sp>
        <p:nvSpPr>
          <p:cNvPr id="59" name="TextBox 32">
            <a:extLst>
              <a:ext uri="{FF2B5EF4-FFF2-40B4-BE49-F238E27FC236}">
                <a16:creationId xmlns:a16="http://schemas.microsoft.com/office/drawing/2014/main" id="{B8C1C506-1D7A-4F5D-B4BB-DA1DE1A7B4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817" y="2068453"/>
            <a:ext cx="877138" cy="51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Rel-17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Schedule </a:t>
            </a:r>
          </a:p>
        </p:txBody>
      </p:sp>
      <p:cxnSp>
        <p:nvCxnSpPr>
          <p:cNvPr id="60" name="Curved Connector 39">
            <a:extLst>
              <a:ext uri="{FF2B5EF4-FFF2-40B4-BE49-F238E27FC236}">
                <a16:creationId xmlns:a16="http://schemas.microsoft.com/office/drawing/2014/main" id="{B992C33D-568D-4BB4-8DEB-C8CB16E81860}"/>
              </a:ext>
            </a:extLst>
          </p:cNvPr>
          <p:cNvCxnSpPr>
            <a:cxnSpLocks/>
            <a:stCxn id="58" idx="3"/>
            <a:endCxn id="51" idx="0"/>
          </p:cNvCxnSpPr>
          <p:nvPr/>
        </p:nvCxnSpPr>
        <p:spPr>
          <a:xfrm>
            <a:off x="5093969" y="3262223"/>
            <a:ext cx="3800271" cy="698155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urved Connector 54">
            <a:extLst>
              <a:ext uri="{FF2B5EF4-FFF2-40B4-BE49-F238E27FC236}">
                <a16:creationId xmlns:a16="http://schemas.microsoft.com/office/drawing/2014/main" id="{E90778FF-4FBA-420A-B13A-FF3AB3626C42}"/>
              </a:ext>
            </a:extLst>
          </p:cNvPr>
          <p:cNvCxnSpPr>
            <a:cxnSpLocks/>
            <a:stCxn id="58" idx="3"/>
            <a:endCxn id="52" idx="0"/>
          </p:cNvCxnSpPr>
          <p:nvPr/>
        </p:nvCxnSpPr>
        <p:spPr>
          <a:xfrm>
            <a:off x="5093968" y="3262223"/>
            <a:ext cx="6467247" cy="698155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urved Connector 57">
            <a:extLst>
              <a:ext uri="{FF2B5EF4-FFF2-40B4-BE49-F238E27FC236}">
                <a16:creationId xmlns:a16="http://schemas.microsoft.com/office/drawing/2014/main" id="{A035DA12-756D-41B5-B0CF-21CBC8891284}"/>
              </a:ext>
            </a:extLst>
          </p:cNvPr>
          <p:cNvCxnSpPr>
            <a:cxnSpLocks/>
            <a:stCxn id="58" idx="3"/>
            <a:endCxn id="67" idx="0"/>
          </p:cNvCxnSpPr>
          <p:nvPr/>
        </p:nvCxnSpPr>
        <p:spPr>
          <a:xfrm>
            <a:off x="5093969" y="3262223"/>
            <a:ext cx="7390955" cy="698155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1">
            <a:extLst>
              <a:ext uri="{FF2B5EF4-FFF2-40B4-BE49-F238E27FC236}">
                <a16:creationId xmlns:a16="http://schemas.microsoft.com/office/drawing/2014/main" id="{66BFA0C7-41E0-41DC-A2A1-446CAC9983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6028" y="3021321"/>
            <a:ext cx="794707" cy="51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Rel-18 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Planning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85C4E55-2244-44FE-AD69-45C21E31934C}"/>
              </a:ext>
            </a:extLst>
          </p:cNvPr>
          <p:cNvSpPr txBox="1"/>
          <p:nvPr/>
        </p:nvSpPr>
        <p:spPr>
          <a:xfrm>
            <a:off x="3189034" y="2120623"/>
            <a:ext cx="894722" cy="29748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900" dirty="0"/>
              <a:t>exceptions</a:t>
            </a:r>
            <a:endParaRPr lang="en-US" sz="1800" dirty="0"/>
          </a:p>
        </p:txBody>
      </p:sp>
      <p:sp>
        <p:nvSpPr>
          <p:cNvPr id="65" name="Rounded Rectangle 40">
            <a:extLst>
              <a:ext uri="{FF2B5EF4-FFF2-40B4-BE49-F238E27FC236}">
                <a16:creationId xmlns:a16="http://schemas.microsoft.com/office/drawing/2014/main" id="{7B2CF443-C73A-4A5E-9635-10BFE932687E}"/>
              </a:ext>
            </a:extLst>
          </p:cNvPr>
          <p:cNvSpPr/>
          <p:nvPr/>
        </p:nvSpPr>
        <p:spPr>
          <a:xfrm>
            <a:off x="2444592" y="3960378"/>
            <a:ext cx="905855" cy="99047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S1 normative ongoing; </a:t>
            </a:r>
          </a:p>
          <a:p>
            <a:pPr algn="ctr">
              <a:defRPr/>
            </a:pPr>
            <a:r>
              <a:rPr lang="en-US" sz="900" dirty="0"/>
              <a:t>SA2 SID Discussion</a:t>
            </a:r>
          </a:p>
        </p:txBody>
      </p:sp>
      <p:sp>
        <p:nvSpPr>
          <p:cNvPr id="66" name="TextBox 27">
            <a:extLst>
              <a:ext uri="{FF2B5EF4-FFF2-40B4-BE49-F238E27FC236}">
                <a16:creationId xmlns:a16="http://schemas.microsoft.com/office/drawing/2014/main" id="{D12AA483-F6B3-4119-B326-0CC6A11B93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33926" y="1285905"/>
            <a:ext cx="850910" cy="515638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SA#101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Sep/2023</a:t>
            </a:r>
          </a:p>
        </p:txBody>
      </p:sp>
      <p:sp>
        <p:nvSpPr>
          <p:cNvPr id="68" name="TextBox 27">
            <a:extLst>
              <a:ext uri="{FF2B5EF4-FFF2-40B4-BE49-F238E27FC236}">
                <a16:creationId xmlns:a16="http://schemas.microsoft.com/office/drawing/2014/main" id="{5B64EC32-9451-496A-969A-F4AF27A496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90141" y="1273630"/>
            <a:ext cx="852783" cy="515638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SA#102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Dec/2023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0F69097-9A6A-404C-B45F-72DB8DC79338}"/>
              </a:ext>
            </a:extLst>
          </p:cNvPr>
          <p:cNvSpPr txBox="1"/>
          <p:nvPr/>
        </p:nvSpPr>
        <p:spPr>
          <a:xfrm>
            <a:off x="9392473" y="4263630"/>
            <a:ext cx="820919" cy="4759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900" dirty="0">
                <a:latin typeface="+mn-lt"/>
              </a:rPr>
              <a:t>Exceptions</a:t>
            </a:r>
          </a:p>
          <a:p>
            <a:pPr algn="ctr">
              <a:defRPr/>
            </a:pPr>
            <a:r>
              <a:rPr lang="en-US" sz="900" dirty="0">
                <a:latin typeface="+mn-lt"/>
              </a:rPr>
              <a:t>(if any)</a:t>
            </a:r>
            <a:endParaRPr lang="en-US" sz="1800" dirty="0">
              <a:latin typeface="+mn-lt"/>
            </a:endParaRPr>
          </a:p>
        </p:txBody>
      </p:sp>
      <p:sp>
        <p:nvSpPr>
          <p:cNvPr id="70" name="Rounded Rectangle 24">
            <a:extLst>
              <a:ext uri="{FF2B5EF4-FFF2-40B4-BE49-F238E27FC236}">
                <a16:creationId xmlns:a16="http://schemas.microsoft.com/office/drawing/2014/main" id="{009172C9-1D4D-4BF2-B30E-5CC1C3002FF2}"/>
              </a:ext>
            </a:extLst>
          </p:cNvPr>
          <p:cNvSpPr/>
          <p:nvPr/>
        </p:nvSpPr>
        <p:spPr>
          <a:xfrm>
            <a:off x="6694059" y="3974242"/>
            <a:ext cx="1043512" cy="105185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R18 stage 2</a:t>
            </a:r>
          </a:p>
          <a:p>
            <a:pPr algn="ctr">
              <a:defRPr/>
            </a:pPr>
            <a:r>
              <a:rPr lang="en-US" sz="900" dirty="0"/>
              <a:t>SID Completion </a:t>
            </a:r>
          </a:p>
          <a:p>
            <a:pPr algn="ctr">
              <a:defRPr/>
            </a:pPr>
            <a:r>
              <a:rPr lang="en-US" sz="900" dirty="0"/>
              <a:t>/WIDs Approval</a:t>
            </a:r>
          </a:p>
        </p:txBody>
      </p:sp>
      <p:sp>
        <p:nvSpPr>
          <p:cNvPr id="72" name="TextBox 27">
            <a:extLst>
              <a:ext uri="{FF2B5EF4-FFF2-40B4-BE49-F238E27FC236}">
                <a16:creationId xmlns:a16="http://schemas.microsoft.com/office/drawing/2014/main" id="{7298BF40-F315-4F21-A441-07C629C0A7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76052" y="1275941"/>
            <a:ext cx="845291" cy="515638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SA#103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Mar/2024</a:t>
            </a:r>
          </a:p>
        </p:txBody>
      </p:sp>
      <p:sp>
        <p:nvSpPr>
          <p:cNvPr id="67" name="Rounded Rectangle 58">
            <a:extLst>
              <a:ext uri="{FF2B5EF4-FFF2-40B4-BE49-F238E27FC236}">
                <a16:creationId xmlns:a16="http://schemas.microsoft.com/office/drawing/2014/main" id="{323F8A8E-EA7E-45F6-B5E8-21EC36280A93}"/>
              </a:ext>
            </a:extLst>
          </p:cNvPr>
          <p:cNvSpPr/>
          <p:nvPr/>
        </p:nvSpPr>
        <p:spPr>
          <a:xfrm>
            <a:off x="12123138" y="3960378"/>
            <a:ext cx="723570" cy="101502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R18 code</a:t>
            </a:r>
          </a:p>
          <a:p>
            <a:pPr algn="ctr">
              <a:defRPr/>
            </a:pPr>
            <a:r>
              <a:rPr lang="en-US" sz="900" dirty="0"/>
              <a:t>freeze</a:t>
            </a:r>
          </a:p>
        </p:txBody>
      </p:sp>
      <p:sp>
        <p:nvSpPr>
          <p:cNvPr id="76" name="Chevron 60">
            <a:extLst>
              <a:ext uri="{FF2B5EF4-FFF2-40B4-BE49-F238E27FC236}">
                <a16:creationId xmlns:a16="http://schemas.microsoft.com/office/drawing/2014/main" id="{19CEF8B2-862B-4BCD-90AB-871C1660D3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8192" y="5138335"/>
            <a:ext cx="3484694" cy="281916"/>
          </a:xfrm>
          <a:prstGeom prst="chevron">
            <a:avLst>
              <a:gd name="adj" fmla="val 49961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900" dirty="0">
                <a:cs typeface="Arial" panose="020B0604020202020204" pitchFamily="34" charset="0"/>
              </a:rPr>
              <a:t>R18 Stage 2 Study Phase</a:t>
            </a:r>
          </a:p>
        </p:txBody>
      </p:sp>
      <p:sp>
        <p:nvSpPr>
          <p:cNvPr id="77" name="Chevron 60">
            <a:extLst>
              <a:ext uri="{FF2B5EF4-FFF2-40B4-BE49-F238E27FC236}">
                <a16:creationId xmlns:a16="http://schemas.microsoft.com/office/drawing/2014/main" id="{9DB7E7F7-83E4-4910-8916-ED4AB927D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89357" y="5448779"/>
            <a:ext cx="1844293" cy="268010"/>
          </a:xfrm>
          <a:prstGeom prst="chevron">
            <a:avLst>
              <a:gd name="adj" fmla="val 49961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900" dirty="0">
                <a:cs typeface="Arial" panose="020B0604020202020204" pitchFamily="34" charset="0"/>
              </a:rPr>
              <a:t>R18 Stage 2 Normative Phase</a:t>
            </a:r>
          </a:p>
        </p:txBody>
      </p:sp>
      <p:sp>
        <p:nvSpPr>
          <p:cNvPr id="78" name="Chevron 60">
            <a:extLst>
              <a:ext uri="{FF2B5EF4-FFF2-40B4-BE49-F238E27FC236}">
                <a16:creationId xmlns:a16="http://schemas.microsoft.com/office/drawing/2014/main" id="{6F65104B-5F94-462F-BDDF-6A1BA4336F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7140" y="5877251"/>
            <a:ext cx="1746690" cy="437140"/>
          </a:xfrm>
          <a:prstGeom prst="chevron">
            <a:avLst>
              <a:gd name="adj" fmla="val 49961"/>
            </a:avLst>
          </a:prstGeom>
          <a:solidFill>
            <a:srgbClr val="FFC000"/>
          </a:solidFill>
          <a:ln>
            <a:noFill/>
          </a:ln>
        </p:spPr>
        <p:txBody>
          <a:bodyPr lIns="0" rIns="0"/>
          <a:lstStyle/>
          <a:p>
            <a:pPr algn="ctr"/>
            <a:r>
              <a:rPr lang="fr-FR" altLang="en-US" sz="900" dirty="0">
                <a:cs typeface="Arial" panose="020B0604020202020204" pitchFamily="34" charset="0"/>
              </a:rPr>
              <a:t>TEI18 propsoal submission/approval</a:t>
            </a:r>
          </a:p>
        </p:txBody>
      </p:sp>
      <p:sp>
        <p:nvSpPr>
          <p:cNvPr id="79" name="Chevron 60">
            <a:extLst>
              <a:ext uri="{FF2B5EF4-FFF2-40B4-BE49-F238E27FC236}">
                <a16:creationId xmlns:a16="http://schemas.microsoft.com/office/drawing/2014/main" id="{B40896A6-5BFE-4878-A387-8481CA6654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0998" y="5950110"/>
            <a:ext cx="1746690" cy="268010"/>
          </a:xfrm>
          <a:prstGeom prst="chevron">
            <a:avLst>
              <a:gd name="adj" fmla="val 49961"/>
            </a:avLst>
          </a:prstGeom>
          <a:solidFill>
            <a:srgbClr val="FFC000"/>
          </a:solidFill>
          <a:ln>
            <a:noFill/>
          </a:ln>
        </p:spPr>
        <p:txBody>
          <a:bodyPr lIns="0" rIns="0"/>
          <a:lstStyle/>
          <a:p>
            <a:pPr algn="ctr"/>
            <a:r>
              <a:rPr lang="fr-FR" altLang="en-US" sz="900" dirty="0">
                <a:cs typeface="Arial" panose="020B0604020202020204" pitchFamily="34" charset="0"/>
              </a:rPr>
              <a:t>TEI18 handling</a:t>
            </a:r>
          </a:p>
        </p:txBody>
      </p:sp>
      <p:sp>
        <p:nvSpPr>
          <p:cNvPr id="73" name="Chevron 60">
            <a:extLst>
              <a:ext uri="{FF2B5EF4-FFF2-40B4-BE49-F238E27FC236}">
                <a16:creationId xmlns:a16="http://schemas.microsoft.com/office/drawing/2014/main" id="{1CF75304-2C4D-4D77-A043-0C9DBFF9F5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600" y="5105679"/>
            <a:ext cx="1741715" cy="348063"/>
          </a:xfrm>
          <a:prstGeom prst="chevron">
            <a:avLst>
              <a:gd name="adj" fmla="val 49961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900" dirty="0">
                <a:cs typeface="Arial" panose="020B0604020202020204" pitchFamily="34" charset="0"/>
              </a:rPr>
              <a:t>R18 Stage 2 Study Agreed/ Endorsed</a:t>
            </a:r>
          </a:p>
        </p:txBody>
      </p:sp>
    </p:spTree>
    <p:extLst>
      <p:ext uri="{BB962C8B-B14F-4D97-AF65-F5344CB8AC3E}">
        <p14:creationId xmlns:p14="http://schemas.microsoft.com/office/powerpoint/2010/main" val="401173505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Rectangle: Rounded Corners 313">
            <a:extLst>
              <a:ext uri="{FF2B5EF4-FFF2-40B4-BE49-F238E27FC236}">
                <a16:creationId xmlns:a16="http://schemas.microsoft.com/office/drawing/2014/main" id="{FEA6A9AD-7E08-4FF2-A545-E68988D56D2F}"/>
              </a:ext>
            </a:extLst>
          </p:cNvPr>
          <p:cNvSpPr/>
          <p:nvPr/>
        </p:nvSpPr>
        <p:spPr>
          <a:xfrm>
            <a:off x="13972310" y="2380736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312" name="Rectangle: Rounded Corners 311">
            <a:extLst>
              <a:ext uri="{FF2B5EF4-FFF2-40B4-BE49-F238E27FC236}">
                <a16:creationId xmlns:a16="http://schemas.microsoft.com/office/drawing/2014/main" id="{9A6A231E-E345-4963-B9E3-E0F51551DD26}"/>
              </a:ext>
            </a:extLst>
          </p:cNvPr>
          <p:cNvSpPr/>
          <p:nvPr/>
        </p:nvSpPr>
        <p:spPr>
          <a:xfrm>
            <a:off x="10866129" y="2380736"/>
            <a:ext cx="325172" cy="37364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313" name="Rectangle: Rounded Corners 312">
            <a:extLst>
              <a:ext uri="{FF2B5EF4-FFF2-40B4-BE49-F238E27FC236}">
                <a16:creationId xmlns:a16="http://schemas.microsoft.com/office/drawing/2014/main" id="{44569F2E-986E-42DE-B144-A1946499D241}"/>
              </a:ext>
            </a:extLst>
          </p:cNvPr>
          <p:cNvSpPr/>
          <p:nvPr/>
        </p:nvSpPr>
        <p:spPr>
          <a:xfrm>
            <a:off x="12907534" y="2386034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323" name="Rectangle: Rounded Corners 322">
            <a:extLst>
              <a:ext uri="{FF2B5EF4-FFF2-40B4-BE49-F238E27FC236}">
                <a16:creationId xmlns:a16="http://schemas.microsoft.com/office/drawing/2014/main" id="{13662927-0BCC-40E4-A313-AEFD96D655A2}"/>
              </a:ext>
            </a:extLst>
          </p:cNvPr>
          <p:cNvSpPr/>
          <p:nvPr/>
        </p:nvSpPr>
        <p:spPr>
          <a:xfrm>
            <a:off x="11476315" y="2930188"/>
            <a:ext cx="168860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22" name="Rectangle: Rounded Corners 321">
            <a:extLst>
              <a:ext uri="{FF2B5EF4-FFF2-40B4-BE49-F238E27FC236}">
                <a16:creationId xmlns:a16="http://schemas.microsoft.com/office/drawing/2014/main" id="{814224B2-7A17-44E3-8796-BB89A8A96FEE}"/>
              </a:ext>
            </a:extLst>
          </p:cNvPr>
          <p:cNvSpPr/>
          <p:nvPr/>
        </p:nvSpPr>
        <p:spPr>
          <a:xfrm>
            <a:off x="10569371" y="2968288"/>
            <a:ext cx="269942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183" name="Straight Connector 12">
            <a:extLst>
              <a:ext uri="{FF2B5EF4-FFF2-40B4-BE49-F238E27FC236}">
                <a16:creationId xmlns:a16="http://schemas.microsoft.com/office/drawing/2014/main" id="{C43D9F77-5300-4CC7-8FBD-956F1EF0D21B}"/>
              </a:ext>
            </a:extLst>
          </p:cNvPr>
          <p:cNvCxnSpPr>
            <a:cxnSpLocks/>
          </p:cNvCxnSpPr>
          <p:nvPr/>
        </p:nvCxnSpPr>
        <p:spPr bwMode="auto">
          <a:xfrm flipV="1">
            <a:off x="10549935" y="220829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8" name="Straight Connector 12">
            <a:extLst>
              <a:ext uri="{FF2B5EF4-FFF2-40B4-BE49-F238E27FC236}">
                <a16:creationId xmlns:a16="http://schemas.microsoft.com/office/drawing/2014/main" id="{4BBBD066-33F4-412A-AB5D-BFD996E0870F}"/>
              </a:ext>
            </a:extLst>
          </p:cNvPr>
          <p:cNvCxnSpPr>
            <a:cxnSpLocks/>
          </p:cNvCxnSpPr>
          <p:nvPr/>
        </p:nvCxnSpPr>
        <p:spPr bwMode="auto">
          <a:xfrm flipV="1">
            <a:off x="586592" y="220829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:a16="http://schemas.microsoft.com/office/drawing/2014/main" id="{0ABD6C61-D23C-4468-8BC9-E2068D8AF85B}"/>
              </a:ext>
            </a:extLst>
          </p:cNvPr>
          <p:cNvCxnSpPr>
            <a:cxnSpLocks/>
          </p:cNvCxnSpPr>
          <p:nvPr/>
        </p:nvCxnSpPr>
        <p:spPr bwMode="auto">
          <a:xfrm flipV="1">
            <a:off x="958271" y="220829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:a16="http://schemas.microsoft.com/office/drawing/2014/main" id="{DA27CCBE-8E7A-428F-B8A7-9CC9CC0F175D}"/>
              </a:ext>
            </a:extLst>
          </p:cNvPr>
          <p:cNvCxnSpPr>
            <a:cxnSpLocks/>
          </p:cNvCxnSpPr>
          <p:nvPr/>
        </p:nvCxnSpPr>
        <p:spPr bwMode="auto">
          <a:xfrm flipV="1">
            <a:off x="212529" y="220829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:a16="http://schemas.microsoft.com/office/drawing/2014/main" id="{F27F9BCD-F360-4F1F-9507-A56D6496738D}"/>
              </a:ext>
            </a:extLst>
          </p:cNvPr>
          <p:cNvCxnSpPr>
            <a:cxnSpLocks/>
          </p:cNvCxnSpPr>
          <p:nvPr/>
        </p:nvCxnSpPr>
        <p:spPr bwMode="auto">
          <a:xfrm flipV="1">
            <a:off x="1326856" y="220829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:a16="http://schemas.microsoft.com/office/drawing/2014/main" id="{B1E65376-714D-41D8-B816-3B5EE7C65CAA}"/>
              </a:ext>
            </a:extLst>
          </p:cNvPr>
          <p:cNvCxnSpPr>
            <a:cxnSpLocks/>
          </p:cNvCxnSpPr>
          <p:nvPr/>
        </p:nvCxnSpPr>
        <p:spPr bwMode="auto">
          <a:xfrm flipV="1">
            <a:off x="1701592" y="220829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:a16="http://schemas.microsoft.com/office/drawing/2014/main" id="{42399DE5-AAE3-4B50-BA93-285DA65C4272}"/>
              </a:ext>
            </a:extLst>
          </p:cNvPr>
          <p:cNvCxnSpPr>
            <a:cxnSpLocks/>
          </p:cNvCxnSpPr>
          <p:nvPr/>
        </p:nvCxnSpPr>
        <p:spPr bwMode="auto">
          <a:xfrm flipV="1">
            <a:off x="2068780" y="220829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3" name="Straight Connector 12">
            <a:extLst>
              <a:ext uri="{FF2B5EF4-FFF2-40B4-BE49-F238E27FC236}">
                <a16:creationId xmlns:a16="http://schemas.microsoft.com/office/drawing/2014/main" id="{B817EC41-8A0A-4DCA-BB2D-D4AB3CBC182A}"/>
              </a:ext>
            </a:extLst>
          </p:cNvPr>
          <p:cNvCxnSpPr>
            <a:cxnSpLocks/>
          </p:cNvCxnSpPr>
          <p:nvPr/>
        </p:nvCxnSpPr>
        <p:spPr bwMode="auto">
          <a:xfrm flipV="1">
            <a:off x="2440167" y="220829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" name="Straight Connector 12">
            <a:extLst>
              <a:ext uri="{FF2B5EF4-FFF2-40B4-BE49-F238E27FC236}">
                <a16:creationId xmlns:a16="http://schemas.microsoft.com/office/drawing/2014/main" id="{2FCA279A-EBCD-4480-B7CD-8BF16580E727}"/>
              </a:ext>
            </a:extLst>
          </p:cNvPr>
          <p:cNvCxnSpPr>
            <a:cxnSpLocks/>
          </p:cNvCxnSpPr>
          <p:nvPr/>
        </p:nvCxnSpPr>
        <p:spPr bwMode="auto">
          <a:xfrm flipV="1">
            <a:off x="2806028" y="220829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1" name="Rectangle: Rounded Corners 180">
            <a:extLst>
              <a:ext uri="{FF2B5EF4-FFF2-40B4-BE49-F238E27FC236}">
                <a16:creationId xmlns:a16="http://schemas.microsoft.com/office/drawing/2014/main" id="{4D573982-6520-4B89-BED4-8099B5536B7A}"/>
              </a:ext>
            </a:extLst>
          </p:cNvPr>
          <p:cNvSpPr/>
          <p:nvPr/>
        </p:nvSpPr>
        <p:spPr>
          <a:xfrm>
            <a:off x="614464" y="2382848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3C25DA36-1C43-4523-BB96-1D32EF9405F1}"/>
              </a:ext>
            </a:extLst>
          </p:cNvPr>
          <p:cNvSpPr/>
          <p:nvPr/>
        </p:nvSpPr>
        <p:spPr>
          <a:xfrm>
            <a:off x="608835" y="2974581"/>
            <a:ext cx="466930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</a:t>
            </a:r>
            <a:b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F1D736-B64F-42EE-854E-1BBA4B468F9A}"/>
              </a:ext>
            </a:extLst>
          </p:cNvPr>
          <p:cNvSpPr/>
          <p:nvPr/>
        </p:nvSpPr>
        <p:spPr bwMode="auto">
          <a:xfrm rot="5400000">
            <a:off x="4700595" y="-3504640"/>
            <a:ext cx="220245" cy="9196379"/>
          </a:xfrm>
          <a:prstGeom prst="leftBrace">
            <a:avLst>
              <a:gd name="adj1" fmla="val 281271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648EA7BD-73E3-4741-8E24-92FE243ECAED}"/>
              </a:ext>
            </a:extLst>
          </p:cNvPr>
          <p:cNvSpPr txBox="1"/>
          <p:nvPr/>
        </p:nvSpPr>
        <p:spPr>
          <a:xfrm>
            <a:off x="4548477" y="678585"/>
            <a:ext cx="3269140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as </a:t>
            </a:r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E-meetings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C5353C48-DD06-448B-B558-D6A4DF52E1DF}"/>
              </a:ext>
            </a:extLst>
          </p:cNvPr>
          <p:cNvSpPr/>
          <p:nvPr/>
        </p:nvSpPr>
        <p:spPr>
          <a:xfrm>
            <a:off x="287131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B67F4BAA-0645-4B55-AFD4-2722EC8C28DE}"/>
              </a:ext>
            </a:extLst>
          </p:cNvPr>
          <p:cNvSpPr/>
          <p:nvPr/>
        </p:nvSpPr>
        <p:spPr>
          <a:xfrm>
            <a:off x="657980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B3EA4A2B-4424-4623-87E0-BC17BDFF5CE7}"/>
              </a:ext>
            </a:extLst>
          </p:cNvPr>
          <p:cNvSpPr/>
          <p:nvPr/>
        </p:nvSpPr>
        <p:spPr>
          <a:xfrm>
            <a:off x="1028829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EFBAB2F5-1336-4438-B743-52AF5B79363E}"/>
              </a:ext>
            </a:extLst>
          </p:cNvPr>
          <p:cNvSpPr/>
          <p:nvPr/>
        </p:nvSpPr>
        <p:spPr>
          <a:xfrm>
            <a:off x="1399678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27-1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5A5FDFCC-7522-46DD-AFE4-EF711BC3CA0B}"/>
              </a:ext>
            </a:extLst>
          </p:cNvPr>
          <p:cNvSpPr/>
          <p:nvPr/>
        </p:nvSpPr>
        <p:spPr>
          <a:xfrm>
            <a:off x="1767564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4-8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BF74DFD5-401F-4752-9C62-8CDA85E26274}"/>
              </a:ext>
            </a:extLst>
          </p:cNvPr>
          <p:cNvSpPr/>
          <p:nvPr/>
        </p:nvSpPr>
        <p:spPr>
          <a:xfrm>
            <a:off x="2138414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378F7058-011D-476E-B565-09136CD886C0}"/>
              </a:ext>
            </a:extLst>
          </p:cNvPr>
          <p:cNvSpPr/>
          <p:nvPr/>
        </p:nvSpPr>
        <p:spPr>
          <a:xfrm>
            <a:off x="2509265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7CB1DA99-61DD-4450-B7C9-0F8063B0D22B}"/>
              </a:ext>
            </a:extLst>
          </p:cNvPr>
          <p:cNvSpPr/>
          <p:nvPr/>
        </p:nvSpPr>
        <p:spPr>
          <a:xfrm>
            <a:off x="2880113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cxnSp>
        <p:nvCxnSpPr>
          <p:cNvPr id="208" name="Straight Connector 12">
            <a:extLst>
              <a:ext uri="{FF2B5EF4-FFF2-40B4-BE49-F238E27FC236}">
                <a16:creationId xmlns:a16="http://schemas.microsoft.com/office/drawing/2014/main" id="{BDFEE0A1-B015-4598-BE15-4A593CFEE925}"/>
              </a:ext>
            </a:extLst>
          </p:cNvPr>
          <p:cNvCxnSpPr>
            <a:cxnSpLocks/>
          </p:cNvCxnSpPr>
          <p:nvPr/>
        </p:nvCxnSpPr>
        <p:spPr bwMode="auto">
          <a:xfrm flipV="1">
            <a:off x="3551441" y="220829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9" name="Straight Connector 12">
            <a:extLst>
              <a:ext uri="{FF2B5EF4-FFF2-40B4-BE49-F238E27FC236}">
                <a16:creationId xmlns:a16="http://schemas.microsoft.com/office/drawing/2014/main" id="{69876911-EF47-4D62-B4CA-CF3A54EC70E1}"/>
              </a:ext>
            </a:extLst>
          </p:cNvPr>
          <p:cNvCxnSpPr>
            <a:cxnSpLocks/>
          </p:cNvCxnSpPr>
          <p:nvPr/>
        </p:nvCxnSpPr>
        <p:spPr bwMode="auto">
          <a:xfrm flipV="1">
            <a:off x="3915087" y="220829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0" name="Straight Connector 12">
            <a:extLst>
              <a:ext uri="{FF2B5EF4-FFF2-40B4-BE49-F238E27FC236}">
                <a16:creationId xmlns:a16="http://schemas.microsoft.com/office/drawing/2014/main" id="{FB60591E-80C7-4BD2-A65E-D2796AA463BE}"/>
              </a:ext>
            </a:extLst>
          </p:cNvPr>
          <p:cNvCxnSpPr>
            <a:cxnSpLocks/>
          </p:cNvCxnSpPr>
          <p:nvPr/>
        </p:nvCxnSpPr>
        <p:spPr bwMode="auto">
          <a:xfrm flipV="1">
            <a:off x="4285901" y="220829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1" name="Straight Connector 12">
            <a:extLst>
              <a:ext uri="{FF2B5EF4-FFF2-40B4-BE49-F238E27FC236}">
                <a16:creationId xmlns:a16="http://schemas.microsoft.com/office/drawing/2014/main" id="{2E26C3A1-A9BA-4E68-9C85-8B926BC86D3D}"/>
              </a:ext>
            </a:extLst>
          </p:cNvPr>
          <p:cNvCxnSpPr>
            <a:cxnSpLocks/>
          </p:cNvCxnSpPr>
          <p:nvPr/>
        </p:nvCxnSpPr>
        <p:spPr bwMode="auto">
          <a:xfrm flipV="1">
            <a:off x="4657916" y="220829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3" name="Straight Connector 12">
            <a:extLst>
              <a:ext uri="{FF2B5EF4-FFF2-40B4-BE49-F238E27FC236}">
                <a16:creationId xmlns:a16="http://schemas.microsoft.com/office/drawing/2014/main" id="{7E5ADBE7-97B3-49BC-A4B4-62EAF24732C5}"/>
              </a:ext>
            </a:extLst>
          </p:cNvPr>
          <p:cNvCxnSpPr>
            <a:cxnSpLocks/>
          </p:cNvCxnSpPr>
          <p:nvPr/>
        </p:nvCxnSpPr>
        <p:spPr bwMode="auto">
          <a:xfrm flipV="1">
            <a:off x="5399169" y="220829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4" name="Straight Connector 12">
            <a:extLst>
              <a:ext uri="{FF2B5EF4-FFF2-40B4-BE49-F238E27FC236}">
                <a16:creationId xmlns:a16="http://schemas.microsoft.com/office/drawing/2014/main" id="{D4268930-4F85-4609-8B22-7FA90C451E77}"/>
              </a:ext>
            </a:extLst>
          </p:cNvPr>
          <p:cNvCxnSpPr>
            <a:cxnSpLocks/>
          </p:cNvCxnSpPr>
          <p:nvPr/>
        </p:nvCxnSpPr>
        <p:spPr bwMode="auto">
          <a:xfrm flipV="1">
            <a:off x="5775363" y="220829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" name="Straight Connector 12">
            <a:extLst>
              <a:ext uri="{FF2B5EF4-FFF2-40B4-BE49-F238E27FC236}">
                <a16:creationId xmlns:a16="http://schemas.microsoft.com/office/drawing/2014/main" id="{22598D18-66ED-4DDB-BBFC-86E0951B7B13}"/>
              </a:ext>
            </a:extLst>
          </p:cNvPr>
          <p:cNvCxnSpPr>
            <a:cxnSpLocks/>
          </p:cNvCxnSpPr>
          <p:nvPr/>
        </p:nvCxnSpPr>
        <p:spPr bwMode="auto">
          <a:xfrm flipV="1">
            <a:off x="7282407" y="220829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8" name="Rectangle 227">
            <a:extLst>
              <a:ext uri="{FF2B5EF4-FFF2-40B4-BE49-F238E27FC236}">
                <a16:creationId xmlns:a16="http://schemas.microsoft.com/office/drawing/2014/main" id="{250364A0-CDAE-48FF-BB19-9B314B5DDC03}"/>
              </a:ext>
            </a:extLst>
          </p:cNvPr>
          <p:cNvSpPr/>
          <p:nvPr/>
        </p:nvSpPr>
        <p:spPr>
          <a:xfrm>
            <a:off x="3249634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867F42D9-B6BA-4431-965F-E0664ABE8C8A}"/>
              </a:ext>
            </a:extLst>
          </p:cNvPr>
          <p:cNvSpPr/>
          <p:nvPr/>
        </p:nvSpPr>
        <p:spPr>
          <a:xfrm>
            <a:off x="3617518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8A4608A6-DE57-488D-A514-011C60A6D2B0}"/>
              </a:ext>
            </a:extLst>
          </p:cNvPr>
          <p:cNvSpPr/>
          <p:nvPr/>
        </p:nvSpPr>
        <p:spPr>
          <a:xfrm>
            <a:off x="3988369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C7006262-193F-4F2F-8633-CB707AAE3C0A}"/>
              </a:ext>
            </a:extLst>
          </p:cNvPr>
          <p:cNvSpPr/>
          <p:nvPr/>
        </p:nvSpPr>
        <p:spPr>
          <a:xfrm>
            <a:off x="4359219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id="{DC6B7F64-D230-42A6-B493-9CDC9626C99B}"/>
              </a:ext>
            </a:extLst>
          </p:cNvPr>
          <p:cNvSpPr/>
          <p:nvPr/>
        </p:nvSpPr>
        <p:spPr>
          <a:xfrm>
            <a:off x="4730068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29-3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9249E00D-672E-430F-A1C2-D9BB2FD9C715}"/>
              </a:ext>
            </a:extLst>
          </p:cNvPr>
          <p:cNvSpPr/>
          <p:nvPr/>
        </p:nvSpPr>
        <p:spPr>
          <a:xfrm>
            <a:off x="5097953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6FDA40E5-EA65-4980-963A-95813F2C4C88}"/>
              </a:ext>
            </a:extLst>
          </p:cNvPr>
          <p:cNvSpPr/>
          <p:nvPr/>
        </p:nvSpPr>
        <p:spPr>
          <a:xfrm>
            <a:off x="5468802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9CB3E36D-FAD2-458A-A1C5-F97D5BAEE3D1}"/>
              </a:ext>
            </a:extLst>
          </p:cNvPr>
          <p:cNvSpPr/>
          <p:nvPr/>
        </p:nvSpPr>
        <p:spPr>
          <a:xfrm>
            <a:off x="5845151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cxnSp>
        <p:nvCxnSpPr>
          <p:cNvPr id="240" name="Straight Connector 12">
            <a:extLst>
              <a:ext uri="{FF2B5EF4-FFF2-40B4-BE49-F238E27FC236}">
                <a16:creationId xmlns:a16="http://schemas.microsoft.com/office/drawing/2014/main" id="{7FEDAD98-4FC4-4FAC-9D53-C47B9D4B7614}"/>
              </a:ext>
            </a:extLst>
          </p:cNvPr>
          <p:cNvCxnSpPr>
            <a:cxnSpLocks/>
          </p:cNvCxnSpPr>
          <p:nvPr/>
        </p:nvCxnSpPr>
        <p:spPr bwMode="auto">
          <a:xfrm flipV="1">
            <a:off x="3177503" y="220829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0" name="Title 1">
            <a:extLst>
              <a:ext uri="{FF2B5EF4-FFF2-40B4-BE49-F238E27FC236}">
                <a16:creationId xmlns:a16="http://schemas.microsoft.com/office/drawing/2014/main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106" y="60268"/>
            <a:ext cx="12755307" cy="661749"/>
          </a:xfrm>
        </p:spPr>
        <p:txBody>
          <a:bodyPr/>
          <a:lstStyle/>
          <a:p>
            <a:r>
              <a:rPr lang="en-US" sz="3200" dirty="0"/>
              <a:t>SA2 Meeting Planning</a:t>
            </a:r>
          </a:p>
        </p:txBody>
      </p:sp>
      <p:cxnSp>
        <p:nvCxnSpPr>
          <p:cNvPr id="145" name="Straight Connector 12">
            <a:extLst>
              <a:ext uri="{FF2B5EF4-FFF2-40B4-BE49-F238E27FC236}">
                <a16:creationId xmlns:a16="http://schemas.microsoft.com/office/drawing/2014/main" id="{DBAC9659-8D22-434D-ABA1-5CD9D92E6DAC}"/>
              </a:ext>
            </a:extLst>
          </p:cNvPr>
          <p:cNvCxnSpPr>
            <a:cxnSpLocks/>
          </p:cNvCxnSpPr>
          <p:nvPr/>
        </p:nvCxnSpPr>
        <p:spPr bwMode="auto">
          <a:xfrm flipV="1">
            <a:off x="5023311" y="220829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7" name="Rectangle 146">
            <a:extLst>
              <a:ext uri="{FF2B5EF4-FFF2-40B4-BE49-F238E27FC236}">
                <a16:creationId xmlns:a16="http://schemas.microsoft.com/office/drawing/2014/main" id="{74466B0B-DD43-4623-B8FC-0DEDA0519DC8}"/>
              </a:ext>
            </a:extLst>
          </p:cNvPr>
          <p:cNvSpPr/>
          <p:nvPr/>
        </p:nvSpPr>
        <p:spPr>
          <a:xfrm>
            <a:off x="174722" y="1244977"/>
            <a:ext cx="1499609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September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04CC4E08-2F7A-462B-936C-33EF18F94885}"/>
              </a:ext>
            </a:extLst>
          </p:cNvPr>
          <p:cNvSpPr/>
          <p:nvPr/>
        </p:nvSpPr>
        <p:spPr>
          <a:xfrm>
            <a:off x="1708743" y="1244977"/>
            <a:ext cx="1499609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October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693D94B2-107D-4959-80D5-CDFA7623B485}"/>
              </a:ext>
            </a:extLst>
          </p:cNvPr>
          <p:cNvSpPr/>
          <p:nvPr/>
        </p:nvSpPr>
        <p:spPr>
          <a:xfrm>
            <a:off x="3242762" y="1244977"/>
            <a:ext cx="1566968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5A2A2E7C-FC27-4772-ACBA-605193C6E4E7}"/>
              </a:ext>
            </a:extLst>
          </p:cNvPr>
          <p:cNvSpPr/>
          <p:nvPr/>
        </p:nvSpPr>
        <p:spPr>
          <a:xfrm>
            <a:off x="4853106" y="1244977"/>
            <a:ext cx="1327613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66FE96D1-4B38-4EDD-9594-84F639851C19}"/>
              </a:ext>
            </a:extLst>
          </p:cNvPr>
          <p:cNvSpPr txBox="1"/>
          <p:nvPr/>
        </p:nvSpPr>
        <p:spPr>
          <a:xfrm>
            <a:off x="10612732" y="786444"/>
            <a:ext cx="3484268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TBC in December 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(f2f or E-meeting)</a:t>
            </a:r>
          </a:p>
        </p:txBody>
      </p:sp>
      <p:sp>
        <p:nvSpPr>
          <p:cNvPr id="194" name="Rectangle: Rounded Corners 193">
            <a:extLst>
              <a:ext uri="{FF2B5EF4-FFF2-40B4-BE49-F238E27FC236}">
                <a16:creationId xmlns:a16="http://schemas.microsoft.com/office/drawing/2014/main" id="{53E450B1-B0E0-43D6-B3F1-99D2BFC18D71}"/>
              </a:ext>
            </a:extLst>
          </p:cNvPr>
          <p:cNvSpPr/>
          <p:nvPr/>
        </p:nvSpPr>
        <p:spPr>
          <a:xfrm>
            <a:off x="2075707" y="2386034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0" name="Rectangle: Rounded Corners 199">
            <a:extLst>
              <a:ext uri="{FF2B5EF4-FFF2-40B4-BE49-F238E27FC236}">
                <a16:creationId xmlns:a16="http://schemas.microsoft.com/office/drawing/2014/main" id="{36B08007-8087-4E83-9A73-C299E1B5DCBA}"/>
              </a:ext>
            </a:extLst>
          </p:cNvPr>
          <p:cNvSpPr/>
          <p:nvPr/>
        </p:nvSpPr>
        <p:spPr>
          <a:xfrm>
            <a:off x="3928250" y="2386034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1" name="Rectangle: Rounded Corners 200">
            <a:extLst>
              <a:ext uri="{FF2B5EF4-FFF2-40B4-BE49-F238E27FC236}">
                <a16:creationId xmlns:a16="http://schemas.microsoft.com/office/drawing/2014/main" id="{3D7C0CAC-3CCF-4385-87EC-27B6C8978322}"/>
              </a:ext>
            </a:extLst>
          </p:cNvPr>
          <p:cNvSpPr/>
          <p:nvPr/>
        </p:nvSpPr>
        <p:spPr>
          <a:xfrm>
            <a:off x="5417500" y="2382848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D7C63C05-9456-4BFF-BDA1-5639CEF01253}"/>
              </a:ext>
            </a:extLst>
          </p:cNvPr>
          <p:cNvSpPr/>
          <p:nvPr/>
        </p:nvSpPr>
        <p:spPr>
          <a:xfrm>
            <a:off x="6224095" y="1244977"/>
            <a:ext cx="1434111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January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C67B3C29-5968-411B-9189-5C25C984A19B}"/>
              </a:ext>
            </a:extLst>
          </p:cNvPr>
          <p:cNvSpPr/>
          <p:nvPr/>
        </p:nvSpPr>
        <p:spPr>
          <a:xfrm>
            <a:off x="7701581" y="1244977"/>
            <a:ext cx="1489218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February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98F7EE75-86DA-4408-9474-2C564440D1AF}"/>
              </a:ext>
            </a:extLst>
          </p:cNvPr>
          <p:cNvSpPr/>
          <p:nvPr/>
        </p:nvSpPr>
        <p:spPr>
          <a:xfrm>
            <a:off x="6983114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65E1E3C7-54C5-4EFD-940F-2E745D64D5E8}"/>
              </a:ext>
            </a:extLst>
          </p:cNvPr>
          <p:cNvSpPr/>
          <p:nvPr/>
        </p:nvSpPr>
        <p:spPr>
          <a:xfrm>
            <a:off x="7343566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cxnSp>
        <p:nvCxnSpPr>
          <p:cNvPr id="112" name="Straight Connector 12">
            <a:extLst>
              <a:ext uri="{FF2B5EF4-FFF2-40B4-BE49-F238E27FC236}">
                <a16:creationId xmlns:a16="http://schemas.microsoft.com/office/drawing/2014/main" id="{EBB38BD9-189E-4EFC-93FB-E99E7836E5A6}"/>
              </a:ext>
            </a:extLst>
          </p:cNvPr>
          <p:cNvCxnSpPr>
            <a:cxnSpLocks/>
          </p:cNvCxnSpPr>
          <p:nvPr/>
        </p:nvCxnSpPr>
        <p:spPr bwMode="auto">
          <a:xfrm flipV="1">
            <a:off x="6920811" y="220829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" name="Straight Connector 12">
            <a:extLst>
              <a:ext uri="{FF2B5EF4-FFF2-40B4-BE49-F238E27FC236}">
                <a16:creationId xmlns:a16="http://schemas.microsoft.com/office/drawing/2014/main" id="{B88856EC-DCBE-4461-B344-A5969617F1B8}"/>
              </a:ext>
            </a:extLst>
          </p:cNvPr>
          <p:cNvCxnSpPr>
            <a:cxnSpLocks/>
          </p:cNvCxnSpPr>
          <p:nvPr/>
        </p:nvCxnSpPr>
        <p:spPr bwMode="auto">
          <a:xfrm flipV="1">
            <a:off x="7636096" y="220829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6E0D5B8-09C5-48D8-8AB6-E7D43593BCBF}"/>
              </a:ext>
            </a:extLst>
          </p:cNvPr>
          <p:cNvSpPr/>
          <p:nvPr/>
        </p:nvSpPr>
        <p:spPr>
          <a:xfrm>
            <a:off x="7704017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31-04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1304D744-1524-4D96-90C9-8142F045F43C}"/>
              </a:ext>
            </a:extLst>
          </p:cNvPr>
          <p:cNvSpPr/>
          <p:nvPr/>
        </p:nvSpPr>
        <p:spPr>
          <a:xfrm>
            <a:off x="8062606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8252B517-E4CE-4601-B969-860A21A7FAF0}"/>
              </a:ext>
            </a:extLst>
          </p:cNvPr>
          <p:cNvSpPr/>
          <p:nvPr/>
        </p:nvSpPr>
        <p:spPr>
          <a:xfrm>
            <a:off x="8421896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44AF7ECB-5EA5-4DB5-932E-A724541DA2E7}"/>
              </a:ext>
            </a:extLst>
          </p:cNvPr>
          <p:cNvSpPr/>
          <p:nvPr/>
        </p:nvSpPr>
        <p:spPr>
          <a:xfrm>
            <a:off x="8767870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776EAD69-8C74-4E21-A38F-35BAD8DDC8D0}"/>
              </a:ext>
            </a:extLst>
          </p:cNvPr>
          <p:cNvSpPr/>
          <p:nvPr/>
        </p:nvSpPr>
        <p:spPr>
          <a:xfrm>
            <a:off x="9234174" y="1244977"/>
            <a:ext cx="1345419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cxnSp>
        <p:nvCxnSpPr>
          <p:cNvPr id="121" name="Straight Connector 12">
            <a:extLst>
              <a:ext uri="{FF2B5EF4-FFF2-40B4-BE49-F238E27FC236}">
                <a16:creationId xmlns:a16="http://schemas.microsoft.com/office/drawing/2014/main" id="{1A686587-C0E4-4837-BFE9-C8CA7A515C18}"/>
              </a:ext>
            </a:extLst>
          </p:cNvPr>
          <p:cNvCxnSpPr>
            <a:cxnSpLocks/>
          </p:cNvCxnSpPr>
          <p:nvPr/>
        </p:nvCxnSpPr>
        <p:spPr bwMode="auto">
          <a:xfrm flipV="1">
            <a:off x="8000224" y="220829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" name="Straight Connector 12">
            <a:extLst>
              <a:ext uri="{FF2B5EF4-FFF2-40B4-BE49-F238E27FC236}">
                <a16:creationId xmlns:a16="http://schemas.microsoft.com/office/drawing/2014/main" id="{6EBD7C8C-D285-415E-889C-2AC6CEB02342}"/>
              </a:ext>
            </a:extLst>
          </p:cNvPr>
          <p:cNvCxnSpPr>
            <a:cxnSpLocks/>
          </p:cNvCxnSpPr>
          <p:nvPr/>
        </p:nvCxnSpPr>
        <p:spPr bwMode="auto">
          <a:xfrm flipV="1">
            <a:off x="8367104" y="220829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" name="Straight Connector 12">
            <a:extLst>
              <a:ext uri="{FF2B5EF4-FFF2-40B4-BE49-F238E27FC236}">
                <a16:creationId xmlns:a16="http://schemas.microsoft.com/office/drawing/2014/main" id="{AF215A7D-2800-43B3-9FA0-F03AC052B95F}"/>
              </a:ext>
            </a:extLst>
          </p:cNvPr>
          <p:cNvCxnSpPr>
            <a:cxnSpLocks/>
          </p:cNvCxnSpPr>
          <p:nvPr/>
        </p:nvCxnSpPr>
        <p:spPr bwMode="auto">
          <a:xfrm flipV="1">
            <a:off x="8720791" y="220829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6" name="Straight Connector 12">
            <a:extLst>
              <a:ext uri="{FF2B5EF4-FFF2-40B4-BE49-F238E27FC236}">
                <a16:creationId xmlns:a16="http://schemas.microsoft.com/office/drawing/2014/main" id="{9596BCE0-ECF6-4FA1-A078-2DB6A556D7D2}"/>
              </a:ext>
            </a:extLst>
          </p:cNvPr>
          <p:cNvCxnSpPr>
            <a:cxnSpLocks/>
          </p:cNvCxnSpPr>
          <p:nvPr/>
        </p:nvCxnSpPr>
        <p:spPr bwMode="auto">
          <a:xfrm flipV="1">
            <a:off x="9070469" y="220829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2" name="Rectangle 131">
            <a:extLst>
              <a:ext uri="{FF2B5EF4-FFF2-40B4-BE49-F238E27FC236}">
                <a16:creationId xmlns:a16="http://schemas.microsoft.com/office/drawing/2014/main" id="{54DD10E1-D740-4BC3-B075-BD2F9252265D}"/>
              </a:ext>
            </a:extLst>
          </p:cNvPr>
          <p:cNvSpPr/>
          <p:nvPr/>
        </p:nvSpPr>
        <p:spPr>
          <a:xfrm>
            <a:off x="9129479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28-04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30A22CDB-4E0D-4E93-B017-E003B3EB3FA8}"/>
              </a:ext>
            </a:extLst>
          </p:cNvPr>
          <p:cNvSpPr/>
          <p:nvPr/>
        </p:nvSpPr>
        <p:spPr>
          <a:xfrm>
            <a:off x="9498376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0A621616-6853-4991-A330-FA9F8C90DD26}"/>
              </a:ext>
            </a:extLst>
          </p:cNvPr>
          <p:cNvSpPr/>
          <p:nvPr/>
        </p:nvSpPr>
        <p:spPr>
          <a:xfrm>
            <a:off x="9868393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cxnSp>
        <p:nvCxnSpPr>
          <p:cNvPr id="137" name="Straight Connector 12">
            <a:extLst>
              <a:ext uri="{FF2B5EF4-FFF2-40B4-BE49-F238E27FC236}">
                <a16:creationId xmlns:a16="http://schemas.microsoft.com/office/drawing/2014/main" id="{E302231A-A79A-43DE-9035-FACD8275C8F7}"/>
              </a:ext>
            </a:extLst>
          </p:cNvPr>
          <p:cNvCxnSpPr>
            <a:cxnSpLocks/>
          </p:cNvCxnSpPr>
          <p:nvPr/>
        </p:nvCxnSpPr>
        <p:spPr bwMode="auto">
          <a:xfrm flipV="1">
            <a:off x="9436228" y="220829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8" name="Straight Connector 12">
            <a:extLst>
              <a:ext uri="{FF2B5EF4-FFF2-40B4-BE49-F238E27FC236}">
                <a16:creationId xmlns:a16="http://schemas.microsoft.com/office/drawing/2014/main" id="{D99EA981-FD9C-41CF-8F68-61F04329E506}"/>
              </a:ext>
            </a:extLst>
          </p:cNvPr>
          <p:cNvCxnSpPr>
            <a:cxnSpLocks/>
          </p:cNvCxnSpPr>
          <p:nvPr/>
        </p:nvCxnSpPr>
        <p:spPr bwMode="auto">
          <a:xfrm flipV="1">
            <a:off x="9806297" y="220829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9" name="Straight Connector 12">
            <a:extLst>
              <a:ext uri="{FF2B5EF4-FFF2-40B4-BE49-F238E27FC236}">
                <a16:creationId xmlns:a16="http://schemas.microsoft.com/office/drawing/2014/main" id="{B53094F7-44D6-4E38-81B8-15C146CFFA09}"/>
              </a:ext>
            </a:extLst>
          </p:cNvPr>
          <p:cNvCxnSpPr>
            <a:cxnSpLocks/>
          </p:cNvCxnSpPr>
          <p:nvPr/>
        </p:nvCxnSpPr>
        <p:spPr bwMode="auto">
          <a:xfrm flipV="1">
            <a:off x="10176313" y="220829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03BA2C5A-155A-4CA0-AE1F-E612FC2F177C}"/>
              </a:ext>
            </a:extLst>
          </p:cNvPr>
          <p:cNvSpPr/>
          <p:nvPr/>
        </p:nvSpPr>
        <p:spPr>
          <a:xfrm>
            <a:off x="9823533" y="2992762"/>
            <a:ext cx="352670" cy="293488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</a:t>
            </a:r>
          </a:p>
        </p:txBody>
      </p:sp>
      <p:sp>
        <p:nvSpPr>
          <p:cNvPr id="144" name="Rectangle: Rounded Corners 143">
            <a:extLst>
              <a:ext uri="{FF2B5EF4-FFF2-40B4-BE49-F238E27FC236}">
                <a16:creationId xmlns:a16="http://schemas.microsoft.com/office/drawing/2014/main" id="{184D0571-3BEB-4B50-8A3D-A7D5E41CC39A}"/>
              </a:ext>
            </a:extLst>
          </p:cNvPr>
          <p:cNvSpPr/>
          <p:nvPr/>
        </p:nvSpPr>
        <p:spPr>
          <a:xfrm>
            <a:off x="8740047" y="3024670"/>
            <a:ext cx="600895" cy="386456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(5+4)</a:t>
            </a:r>
          </a:p>
        </p:txBody>
      </p:sp>
      <p:sp>
        <p:nvSpPr>
          <p:cNvPr id="179" name="Rectangle: Rounded Corners 178">
            <a:extLst>
              <a:ext uri="{FF2B5EF4-FFF2-40B4-BE49-F238E27FC236}">
                <a16:creationId xmlns:a16="http://schemas.microsoft.com/office/drawing/2014/main" id="{9E261C86-5124-4B21-92EC-280D00EB4138}"/>
              </a:ext>
            </a:extLst>
          </p:cNvPr>
          <p:cNvSpPr/>
          <p:nvPr/>
        </p:nvSpPr>
        <p:spPr>
          <a:xfrm>
            <a:off x="8744518" y="3492179"/>
            <a:ext cx="631992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RAN2/3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(5+4)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13D6D5F4-4FCB-4841-847A-C363B34A9D71}"/>
              </a:ext>
            </a:extLst>
          </p:cNvPr>
          <p:cNvSpPr/>
          <p:nvPr/>
        </p:nvSpPr>
        <p:spPr>
          <a:xfrm>
            <a:off x="6604098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9885274C-AAB1-4664-B81C-C8EBB6C6DDB6}"/>
              </a:ext>
            </a:extLst>
          </p:cNvPr>
          <p:cNvSpPr/>
          <p:nvPr/>
        </p:nvSpPr>
        <p:spPr>
          <a:xfrm>
            <a:off x="6225082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03-07</a:t>
            </a:r>
          </a:p>
        </p:txBody>
      </p:sp>
      <p:cxnSp>
        <p:nvCxnSpPr>
          <p:cNvPr id="203" name="Straight Connector 12">
            <a:extLst>
              <a:ext uri="{FF2B5EF4-FFF2-40B4-BE49-F238E27FC236}">
                <a16:creationId xmlns:a16="http://schemas.microsoft.com/office/drawing/2014/main" id="{FA327E07-12E8-42F2-97DC-B9154945A5C3}"/>
              </a:ext>
            </a:extLst>
          </p:cNvPr>
          <p:cNvCxnSpPr>
            <a:cxnSpLocks/>
          </p:cNvCxnSpPr>
          <p:nvPr/>
        </p:nvCxnSpPr>
        <p:spPr bwMode="auto">
          <a:xfrm flipV="1">
            <a:off x="6533324" y="220829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" name="Straight Connector 12">
            <a:extLst>
              <a:ext uri="{FF2B5EF4-FFF2-40B4-BE49-F238E27FC236}">
                <a16:creationId xmlns:a16="http://schemas.microsoft.com/office/drawing/2014/main" id="{4CCA591D-F3CA-449B-8B99-0540BBE09174}"/>
              </a:ext>
            </a:extLst>
          </p:cNvPr>
          <p:cNvCxnSpPr>
            <a:cxnSpLocks/>
          </p:cNvCxnSpPr>
          <p:nvPr/>
        </p:nvCxnSpPr>
        <p:spPr bwMode="auto">
          <a:xfrm flipV="1">
            <a:off x="6154702" y="2233655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6" name="Rectangle: Rounded Corners 205">
            <a:extLst>
              <a:ext uri="{FF2B5EF4-FFF2-40B4-BE49-F238E27FC236}">
                <a16:creationId xmlns:a16="http://schemas.microsoft.com/office/drawing/2014/main" id="{9C03B942-0AC5-4937-B7E3-915F634E10F8}"/>
              </a:ext>
            </a:extLst>
          </p:cNvPr>
          <p:cNvSpPr/>
          <p:nvPr/>
        </p:nvSpPr>
        <p:spPr>
          <a:xfrm>
            <a:off x="6922713" y="2386034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7" name="Rectangle: Rounded Corners 206">
            <a:extLst>
              <a:ext uri="{FF2B5EF4-FFF2-40B4-BE49-F238E27FC236}">
                <a16:creationId xmlns:a16="http://schemas.microsoft.com/office/drawing/2014/main" id="{F9F08753-879D-4749-BC18-2334F28F49B2}"/>
              </a:ext>
            </a:extLst>
          </p:cNvPr>
          <p:cNvSpPr/>
          <p:nvPr/>
        </p:nvSpPr>
        <p:spPr>
          <a:xfrm>
            <a:off x="8726097" y="2386034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16" name="Rectangle: Rounded Corners 215">
            <a:extLst>
              <a:ext uri="{FF2B5EF4-FFF2-40B4-BE49-F238E27FC236}">
                <a16:creationId xmlns:a16="http://schemas.microsoft.com/office/drawing/2014/main" id="{2AC7DA0F-2BBA-4BD4-8EEB-72C09AFE935E}"/>
              </a:ext>
            </a:extLst>
          </p:cNvPr>
          <p:cNvSpPr/>
          <p:nvPr/>
        </p:nvSpPr>
        <p:spPr>
          <a:xfrm>
            <a:off x="9825755" y="2382848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2D7421-30C8-4AD0-941E-77D215AB376E}"/>
              </a:ext>
            </a:extLst>
          </p:cNvPr>
          <p:cNvSpPr/>
          <p:nvPr/>
        </p:nvSpPr>
        <p:spPr bwMode="auto">
          <a:xfrm>
            <a:off x="446966" y="2075335"/>
            <a:ext cx="14514102" cy="797001"/>
          </a:xfrm>
          <a:prstGeom prst="rect">
            <a:avLst/>
          </a:prstGeom>
          <a:solidFill>
            <a:srgbClr val="C5C5C5">
              <a:alpha val="6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39" name="Rectangle: Rounded Corners 238">
            <a:extLst>
              <a:ext uri="{FF2B5EF4-FFF2-40B4-BE49-F238E27FC236}">
                <a16:creationId xmlns:a16="http://schemas.microsoft.com/office/drawing/2014/main" id="{A2AC6454-2C04-463F-A51F-3EF609D83BA9}"/>
              </a:ext>
            </a:extLst>
          </p:cNvPr>
          <p:cNvSpPr/>
          <p:nvPr/>
        </p:nvSpPr>
        <p:spPr>
          <a:xfrm>
            <a:off x="1620738" y="2972022"/>
            <a:ext cx="390942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78">
              <a:defRPr/>
            </a:pPr>
            <a:r>
              <a:rPr lang="en-US" sz="10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78">
              <a:defRPr/>
            </a:pPr>
            <a:r>
              <a:rPr lang="en-US" sz="10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78">
              <a:defRPr/>
            </a:pPr>
            <a:r>
              <a:rPr lang="en-US" sz="10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</a:t>
            </a:r>
          </a:p>
          <a:p>
            <a:pPr algn="ctr" defTabSz="630578">
              <a:defRPr/>
            </a:pPr>
            <a:r>
              <a:rPr lang="en-US" sz="10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78">
              <a:defRPr/>
            </a:pPr>
            <a:r>
              <a:rPr lang="en-US" sz="10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78">
              <a:defRPr/>
            </a:pPr>
            <a:r>
              <a:rPr lang="en-US" sz="10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78">
              <a:defRPr/>
            </a:pPr>
            <a:endParaRPr lang="en-US" sz="105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78">
              <a:defRPr/>
            </a:pPr>
            <a:r>
              <a:rPr lang="en-US" sz="10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</a:t>
            </a:r>
          </a:p>
          <a:p>
            <a:pPr algn="ctr" defTabSz="630578">
              <a:defRPr/>
            </a:pPr>
            <a:r>
              <a:rPr lang="en-US" sz="10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78">
              <a:defRPr/>
            </a:pPr>
            <a:r>
              <a:rPr lang="en-US" sz="10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78">
              <a:defRPr/>
            </a:pPr>
            <a:r>
              <a:rPr lang="en-US" sz="10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K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6" name="Rectangle: Rounded Corners 245">
            <a:extLst>
              <a:ext uri="{FF2B5EF4-FFF2-40B4-BE49-F238E27FC236}">
                <a16:creationId xmlns:a16="http://schemas.microsoft.com/office/drawing/2014/main" id="{DEA9A5DB-F8CD-494A-B097-81842D9E9A60}"/>
              </a:ext>
            </a:extLst>
          </p:cNvPr>
          <p:cNvSpPr/>
          <p:nvPr/>
        </p:nvSpPr>
        <p:spPr>
          <a:xfrm>
            <a:off x="4460905" y="3003096"/>
            <a:ext cx="184787" cy="299990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5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78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78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H</a:t>
            </a:r>
          </a:p>
          <a:p>
            <a:pPr algn="ctr" defTabSz="630578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78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78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K</a:t>
            </a:r>
          </a:p>
          <a:p>
            <a:pPr algn="ctr" defTabSz="630578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78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78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78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78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78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78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78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78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7" name="Rectangle: Rounded Corners 246">
            <a:extLst>
              <a:ext uri="{FF2B5EF4-FFF2-40B4-BE49-F238E27FC236}">
                <a16:creationId xmlns:a16="http://schemas.microsoft.com/office/drawing/2014/main" id="{566B3180-53CC-4EBC-BAF6-6E4BBD8C74EA}"/>
              </a:ext>
            </a:extLst>
          </p:cNvPr>
          <p:cNvSpPr/>
          <p:nvPr/>
        </p:nvSpPr>
        <p:spPr>
          <a:xfrm>
            <a:off x="2084516" y="3003094"/>
            <a:ext cx="435855" cy="386456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8" name="Rectangle: Rounded Corners 247">
            <a:extLst>
              <a:ext uri="{FF2B5EF4-FFF2-40B4-BE49-F238E27FC236}">
                <a16:creationId xmlns:a16="http://schemas.microsoft.com/office/drawing/2014/main" id="{3565D96B-C58B-4708-9641-C5C7528667D2}"/>
              </a:ext>
            </a:extLst>
          </p:cNvPr>
          <p:cNvSpPr/>
          <p:nvPr/>
        </p:nvSpPr>
        <p:spPr>
          <a:xfrm>
            <a:off x="3176799" y="3492179"/>
            <a:ext cx="728183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RAN2/3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27" name="Rectangle: Rounded Corners 226">
            <a:extLst>
              <a:ext uri="{FF2B5EF4-FFF2-40B4-BE49-F238E27FC236}">
                <a16:creationId xmlns:a16="http://schemas.microsoft.com/office/drawing/2014/main" id="{17D79C31-D21F-45D1-8A93-31D227144200}"/>
              </a:ext>
            </a:extLst>
          </p:cNvPr>
          <p:cNvSpPr/>
          <p:nvPr/>
        </p:nvSpPr>
        <p:spPr>
          <a:xfrm>
            <a:off x="5486400" y="2972022"/>
            <a:ext cx="430306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219" name="Rectangle: Rounded Corners 218">
            <a:extLst>
              <a:ext uri="{FF2B5EF4-FFF2-40B4-BE49-F238E27FC236}">
                <a16:creationId xmlns:a16="http://schemas.microsoft.com/office/drawing/2014/main" id="{3D46F8B1-2C03-4304-83E8-A7D681086E73}"/>
              </a:ext>
            </a:extLst>
          </p:cNvPr>
          <p:cNvSpPr/>
          <p:nvPr/>
        </p:nvSpPr>
        <p:spPr>
          <a:xfrm>
            <a:off x="7648575" y="2972022"/>
            <a:ext cx="34926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DEAB3E20-DAEA-4040-A061-0A03805B432A}"/>
              </a:ext>
            </a:extLst>
          </p:cNvPr>
          <p:cNvSpPr/>
          <p:nvPr/>
        </p:nvSpPr>
        <p:spPr>
          <a:xfrm>
            <a:off x="10184297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84" name="Rectangle: Rounded Corners 183">
            <a:extLst>
              <a:ext uri="{FF2B5EF4-FFF2-40B4-BE49-F238E27FC236}">
                <a16:creationId xmlns:a16="http://schemas.microsoft.com/office/drawing/2014/main" id="{79FBB4C8-69E0-4EDE-8C57-EB38A681D945}"/>
              </a:ext>
            </a:extLst>
          </p:cNvPr>
          <p:cNvSpPr/>
          <p:nvPr/>
        </p:nvSpPr>
        <p:spPr>
          <a:xfrm>
            <a:off x="6067424" y="2981547"/>
            <a:ext cx="45295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2" name="Rectangle: Rounded Corners 191">
            <a:extLst>
              <a:ext uri="{FF2B5EF4-FFF2-40B4-BE49-F238E27FC236}">
                <a16:creationId xmlns:a16="http://schemas.microsoft.com/office/drawing/2014/main" id="{37DF90ED-1D74-4D0C-B9F8-96CFFC490A4B}"/>
              </a:ext>
            </a:extLst>
          </p:cNvPr>
          <p:cNvSpPr/>
          <p:nvPr/>
        </p:nvSpPr>
        <p:spPr>
          <a:xfrm>
            <a:off x="3815862" y="3003094"/>
            <a:ext cx="465908" cy="386456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2" name="Rectangle: Rounded Corners 201">
            <a:extLst>
              <a:ext uri="{FF2B5EF4-FFF2-40B4-BE49-F238E27FC236}">
                <a16:creationId xmlns:a16="http://schemas.microsoft.com/office/drawing/2014/main" id="{D898085F-6AAD-49FD-93B6-E5A4EF1A394B}"/>
              </a:ext>
            </a:extLst>
          </p:cNvPr>
          <p:cNvSpPr/>
          <p:nvPr/>
        </p:nvSpPr>
        <p:spPr>
          <a:xfrm>
            <a:off x="6924474" y="3492179"/>
            <a:ext cx="497645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RAN2/3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(5+2/3)</a:t>
            </a:r>
          </a:p>
        </p:txBody>
      </p:sp>
      <p:sp>
        <p:nvSpPr>
          <p:cNvPr id="212" name="Rectangle: Rounded Corners 211">
            <a:extLst>
              <a:ext uri="{FF2B5EF4-FFF2-40B4-BE49-F238E27FC236}">
                <a16:creationId xmlns:a16="http://schemas.microsoft.com/office/drawing/2014/main" id="{D7690C0E-9D90-4239-824F-760713F572C0}"/>
              </a:ext>
            </a:extLst>
          </p:cNvPr>
          <p:cNvSpPr/>
          <p:nvPr/>
        </p:nvSpPr>
        <p:spPr>
          <a:xfrm>
            <a:off x="6938342" y="3024670"/>
            <a:ext cx="483777" cy="386456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20" name="Rectangle: Rounded Corners 219">
            <a:extLst>
              <a:ext uri="{FF2B5EF4-FFF2-40B4-BE49-F238E27FC236}">
                <a16:creationId xmlns:a16="http://schemas.microsoft.com/office/drawing/2014/main" id="{5786B85E-B58B-43ED-AFCB-4260C462797D}"/>
              </a:ext>
            </a:extLst>
          </p:cNvPr>
          <p:cNvSpPr/>
          <p:nvPr/>
        </p:nvSpPr>
        <p:spPr>
          <a:xfrm>
            <a:off x="2803178" y="3043008"/>
            <a:ext cx="368925" cy="31008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6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</p:txBody>
      </p:sp>
      <p:sp>
        <p:nvSpPr>
          <p:cNvPr id="272" name="Rectangle 271">
            <a:extLst>
              <a:ext uri="{FF2B5EF4-FFF2-40B4-BE49-F238E27FC236}">
                <a16:creationId xmlns:a16="http://schemas.microsoft.com/office/drawing/2014/main" id="{FE07F36B-0ACC-4E79-8B1E-1280B993EB94}"/>
              </a:ext>
            </a:extLst>
          </p:cNvPr>
          <p:cNvSpPr/>
          <p:nvPr/>
        </p:nvSpPr>
        <p:spPr>
          <a:xfrm>
            <a:off x="10631528" y="1239069"/>
            <a:ext cx="1560087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April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F138011A-1D45-4399-BEA1-479D7E0F3A7D}"/>
              </a:ext>
            </a:extLst>
          </p:cNvPr>
          <p:cNvSpPr/>
          <p:nvPr/>
        </p:nvSpPr>
        <p:spPr>
          <a:xfrm>
            <a:off x="12191615" y="1244977"/>
            <a:ext cx="1415116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74" name="Rectangle 273">
            <a:extLst>
              <a:ext uri="{FF2B5EF4-FFF2-40B4-BE49-F238E27FC236}">
                <a16:creationId xmlns:a16="http://schemas.microsoft.com/office/drawing/2014/main" id="{81BBF39B-BE74-4E87-82BD-87F5AA599FA1}"/>
              </a:ext>
            </a:extLst>
          </p:cNvPr>
          <p:cNvSpPr/>
          <p:nvPr/>
        </p:nvSpPr>
        <p:spPr>
          <a:xfrm>
            <a:off x="11196941" y="184432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AE60FF45-3785-4E5A-8BBF-920E981EFD2D}"/>
              </a:ext>
            </a:extLst>
          </p:cNvPr>
          <p:cNvSpPr/>
          <p:nvPr/>
        </p:nvSpPr>
        <p:spPr>
          <a:xfrm>
            <a:off x="11549888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276" name="Rectangle 275">
            <a:extLst>
              <a:ext uri="{FF2B5EF4-FFF2-40B4-BE49-F238E27FC236}">
                <a16:creationId xmlns:a16="http://schemas.microsoft.com/office/drawing/2014/main" id="{56AC95EB-50CB-4D97-8300-27B2257BDAF3}"/>
              </a:ext>
            </a:extLst>
          </p:cNvPr>
          <p:cNvSpPr/>
          <p:nvPr/>
        </p:nvSpPr>
        <p:spPr>
          <a:xfrm>
            <a:off x="11882160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6E6A0FFB-80DA-4D1D-AC32-0DC9566259EB}"/>
              </a:ext>
            </a:extLst>
          </p:cNvPr>
          <p:cNvSpPr/>
          <p:nvPr/>
        </p:nvSpPr>
        <p:spPr>
          <a:xfrm>
            <a:off x="12240749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02-06</a:t>
            </a:r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6B9E5B75-24D0-4B1E-B5AD-871F616143E0}"/>
              </a:ext>
            </a:extLst>
          </p:cNvPr>
          <p:cNvSpPr/>
          <p:nvPr/>
        </p:nvSpPr>
        <p:spPr>
          <a:xfrm>
            <a:off x="12577864" y="184484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09-13</a:t>
            </a:r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88944ED6-6573-4C78-ADBA-45EBD89B4229}"/>
              </a:ext>
            </a:extLst>
          </p:cNvPr>
          <p:cNvSpPr/>
          <p:nvPr/>
        </p:nvSpPr>
        <p:spPr>
          <a:xfrm>
            <a:off x="12923838" y="184484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280" name="Rectangle 279">
            <a:extLst>
              <a:ext uri="{FF2B5EF4-FFF2-40B4-BE49-F238E27FC236}">
                <a16:creationId xmlns:a16="http://schemas.microsoft.com/office/drawing/2014/main" id="{3BC7B0B6-56EA-4503-AADC-66F209BB27A2}"/>
              </a:ext>
            </a:extLst>
          </p:cNvPr>
          <p:cNvSpPr/>
          <p:nvPr/>
        </p:nvSpPr>
        <p:spPr>
          <a:xfrm>
            <a:off x="13629756" y="1244977"/>
            <a:ext cx="1365770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132635AC-C5EC-4324-B398-093C7928BF66}"/>
              </a:ext>
            </a:extLst>
          </p:cNvPr>
          <p:cNvSpPr/>
          <p:nvPr/>
        </p:nvSpPr>
        <p:spPr>
          <a:xfrm>
            <a:off x="13285447" y="184484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282" name="Rectangle 281">
            <a:extLst>
              <a:ext uri="{FF2B5EF4-FFF2-40B4-BE49-F238E27FC236}">
                <a16:creationId xmlns:a16="http://schemas.microsoft.com/office/drawing/2014/main" id="{20C9C717-B36B-4101-95DF-8F272655F94D}"/>
              </a:ext>
            </a:extLst>
          </p:cNvPr>
          <p:cNvSpPr/>
          <p:nvPr/>
        </p:nvSpPr>
        <p:spPr>
          <a:xfrm>
            <a:off x="13620635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30-3</a:t>
            </a:r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D44BB320-2C47-4735-B111-C7E4074DA6D9}"/>
              </a:ext>
            </a:extLst>
          </p:cNvPr>
          <p:cNvSpPr/>
          <p:nvPr/>
        </p:nvSpPr>
        <p:spPr>
          <a:xfrm>
            <a:off x="13966609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84" name="Rectangle 283">
            <a:extLst>
              <a:ext uri="{FF2B5EF4-FFF2-40B4-BE49-F238E27FC236}">
                <a16:creationId xmlns:a16="http://schemas.microsoft.com/office/drawing/2014/main" id="{1D454E32-87E2-4E79-A990-BE0961F4560B}"/>
              </a:ext>
            </a:extLst>
          </p:cNvPr>
          <p:cNvSpPr/>
          <p:nvPr/>
        </p:nvSpPr>
        <p:spPr>
          <a:xfrm>
            <a:off x="14631153" y="185246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C6FBBCE2-6A28-4B86-8483-2F938B71F2A1}"/>
              </a:ext>
            </a:extLst>
          </p:cNvPr>
          <p:cNvSpPr/>
          <p:nvPr/>
        </p:nvSpPr>
        <p:spPr>
          <a:xfrm>
            <a:off x="10542886" y="1852464"/>
            <a:ext cx="30953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28-01</a:t>
            </a:r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CCAFF31B-2BAD-43E7-A9A0-1E8405484B33}"/>
              </a:ext>
            </a:extLst>
          </p:cNvPr>
          <p:cNvSpPr/>
          <p:nvPr/>
        </p:nvSpPr>
        <p:spPr>
          <a:xfrm>
            <a:off x="14285179" y="186262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87" name="Left Brace 286">
            <a:extLst>
              <a:ext uri="{FF2B5EF4-FFF2-40B4-BE49-F238E27FC236}">
                <a16:creationId xmlns:a16="http://schemas.microsoft.com/office/drawing/2014/main" id="{3B02F832-40DA-4FB1-818F-D1268E0D7949}"/>
              </a:ext>
            </a:extLst>
          </p:cNvPr>
          <p:cNvSpPr/>
          <p:nvPr/>
        </p:nvSpPr>
        <p:spPr bwMode="auto">
          <a:xfrm rot="5400000">
            <a:off x="11695415" y="-899974"/>
            <a:ext cx="121101" cy="4106333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88" name="Rectangle 287">
            <a:extLst>
              <a:ext uri="{FF2B5EF4-FFF2-40B4-BE49-F238E27FC236}">
                <a16:creationId xmlns:a16="http://schemas.microsoft.com/office/drawing/2014/main" id="{4FFE3B6B-1EA0-42C1-8984-A223D15AB694}"/>
              </a:ext>
            </a:extLst>
          </p:cNvPr>
          <p:cNvSpPr/>
          <p:nvPr/>
        </p:nvSpPr>
        <p:spPr>
          <a:xfrm>
            <a:off x="10874871" y="1852464"/>
            <a:ext cx="30953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04-08</a:t>
            </a:r>
          </a:p>
        </p:txBody>
      </p:sp>
      <p:cxnSp>
        <p:nvCxnSpPr>
          <p:cNvPr id="291" name="Straight Connector 12">
            <a:extLst>
              <a:ext uri="{FF2B5EF4-FFF2-40B4-BE49-F238E27FC236}">
                <a16:creationId xmlns:a16="http://schemas.microsoft.com/office/drawing/2014/main" id="{499E0C8D-234D-43DA-B16E-69D0E9028006}"/>
              </a:ext>
            </a:extLst>
          </p:cNvPr>
          <p:cNvCxnSpPr>
            <a:cxnSpLocks/>
          </p:cNvCxnSpPr>
          <p:nvPr/>
        </p:nvCxnSpPr>
        <p:spPr bwMode="auto">
          <a:xfrm flipV="1">
            <a:off x="14959442" y="218265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2" name="Straight Connector 12">
            <a:extLst>
              <a:ext uri="{FF2B5EF4-FFF2-40B4-BE49-F238E27FC236}">
                <a16:creationId xmlns:a16="http://schemas.microsoft.com/office/drawing/2014/main" id="{4D72CCA2-D0CE-4A37-AE95-F35E16F0B75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549888" y="2233654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3" name="Straight Connector 12">
            <a:extLst>
              <a:ext uri="{FF2B5EF4-FFF2-40B4-BE49-F238E27FC236}">
                <a16:creationId xmlns:a16="http://schemas.microsoft.com/office/drawing/2014/main" id="{839EBFC9-35CE-4A07-AB8A-4F0A41406EA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175879" y="226225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4" name="Straight Connector 12">
            <a:extLst>
              <a:ext uri="{FF2B5EF4-FFF2-40B4-BE49-F238E27FC236}">
                <a16:creationId xmlns:a16="http://schemas.microsoft.com/office/drawing/2014/main" id="{E2D4467B-C612-4CA5-A07E-09915E58FD8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240749" y="218265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5" name="Straight Connector 12">
            <a:extLst>
              <a:ext uri="{FF2B5EF4-FFF2-40B4-BE49-F238E27FC236}">
                <a16:creationId xmlns:a16="http://schemas.microsoft.com/office/drawing/2014/main" id="{7272BD05-1BEA-43D5-9B60-FC0A3D03258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576314" y="217156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6" name="Straight Connector 12">
            <a:extLst>
              <a:ext uri="{FF2B5EF4-FFF2-40B4-BE49-F238E27FC236}">
                <a16:creationId xmlns:a16="http://schemas.microsoft.com/office/drawing/2014/main" id="{6AA99F97-F4F8-4E5A-B831-D320858C1BD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890219" y="218265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" name="Straight Connector 12">
            <a:extLst>
              <a:ext uri="{FF2B5EF4-FFF2-40B4-BE49-F238E27FC236}">
                <a16:creationId xmlns:a16="http://schemas.microsoft.com/office/drawing/2014/main" id="{C7B06E7E-5153-49C0-9D38-D50C131FE735}"/>
              </a:ext>
            </a:extLst>
          </p:cNvPr>
          <p:cNvCxnSpPr>
            <a:cxnSpLocks/>
          </p:cNvCxnSpPr>
          <p:nvPr/>
        </p:nvCxnSpPr>
        <p:spPr bwMode="auto">
          <a:xfrm flipV="1">
            <a:off x="13249434" y="218265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8" name="Straight Connector 12">
            <a:extLst>
              <a:ext uri="{FF2B5EF4-FFF2-40B4-BE49-F238E27FC236}">
                <a16:creationId xmlns:a16="http://schemas.microsoft.com/office/drawing/2014/main" id="{FCD20FD9-3DCB-4561-BCD2-36922A3F3462}"/>
              </a:ext>
            </a:extLst>
          </p:cNvPr>
          <p:cNvCxnSpPr>
            <a:cxnSpLocks/>
          </p:cNvCxnSpPr>
          <p:nvPr/>
        </p:nvCxnSpPr>
        <p:spPr bwMode="auto">
          <a:xfrm flipV="1">
            <a:off x="13629756" y="218552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9" name="Straight Connector 12">
            <a:extLst>
              <a:ext uri="{FF2B5EF4-FFF2-40B4-BE49-F238E27FC236}">
                <a16:creationId xmlns:a16="http://schemas.microsoft.com/office/drawing/2014/main" id="{7DF6CCC4-9D7D-408A-A16D-2AF72167B519}"/>
              </a:ext>
            </a:extLst>
          </p:cNvPr>
          <p:cNvCxnSpPr>
            <a:cxnSpLocks/>
          </p:cNvCxnSpPr>
          <p:nvPr/>
        </p:nvCxnSpPr>
        <p:spPr bwMode="auto">
          <a:xfrm flipV="1">
            <a:off x="13966609" y="218265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0" name="Straight Connector 12">
            <a:extLst>
              <a:ext uri="{FF2B5EF4-FFF2-40B4-BE49-F238E27FC236}">
                <a16:creationId xmlns:a16="http://schemas.microsoft.com/office/drawing/2014/main" id="{7EB8C386-9802-418E-8FDE-BFF693B4C310}"/>
              </a:ext>
            </a:extLst>
          </p:cNvPr>
          <p:cNvCxnSpPr>
            <a:cxnSpLocks/>
          </p:cNvCxnSpPr>
          <p:nvPr/>
        </p:nvCxnSpPr>
        <p:spPr bwMode="auto">
          <a:xfrm flipV="1">
            <a:off x="14302174" y="218265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1" name="Straight Connector 12">
            <a:extLst>
              <a:ext uri="{FF2B5EF4-FFF2-40B4-BE49-F238E27FC236}">
                <a16:creationId xmlns:a16="http://schemas.microsoft.com/office/drawing/2014/main" id="{218B8C0C-6CCE-46BE-A93F-E865F2FD9F49}"/>
              </a:ext>
            </a:extLst>
          </p:cNvPr>
          <p:cNvCxnSpPr>
            <a:cxnSpLocks/>
          </p:cNvCxnSpPr>
          <p:nvPr/>
        </p:nvCxnSpPr>
        <p:spPr bwMode="auto">
          <a:xfrm flipV="1">
            <a:off x="14631153" y="218265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2" name="Rectangle: Rounded Corners 301">
            <a:extLst>
              <a:ext uri="{FF2B5EF4-FFF2-40B4-BE49-F238E27FC236}">
                <a16:creationId xmlns:a16="http://schemas.microsoft.com/office/drawing/2014/main" id="{FEFEB364-ABB2-45F2-B415-92FAFBFB628C}"/>
              </a:ext>
            </a:extLst>
          </p:cNvPr>
          <p:cNvSpPr/>
          <p:nvPr/>
        </p:nvSpPr>
        <p:spPr>
          <a:xfrm>
            <a:off x="13976479" y="2874760"/>
            <a:ext cx="331985" cy="315094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</a:t>
            </a:r>
          </a:p>
        </p:txBody>
      </p:sp>
      <p:sp>
        <p:nvSpPr>
          <p:cNvPr id="305" name="Rectangle: Rounded Corners 304">
            <a:extLst>
              <a:ext uri="{FF2B5EF4-FFF2-40B4-BE49-F238E27FC236}">
                <a16:creationId xmlns:a16="http://schemas.microsoft.com/office/drawing/2014/main" id="{3CE3D515-540D-4421-945C-217F1B6245CE}"/>
              </a:ext>
            </a:extLst>
          </p:cNvPr>
          <p:cNvSpPr/>
          <p:nvPr/>
        </p:nvSpPr>
        <p:spPr>
          <a:xfrm>
            <a:off x="12889333" y="2983606"/>
            <a:ext cx="751303" cy="365495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08" name="Rectangle: Rounded Corners 307">
            <a:extLst>
              <a:ext uri="{FF2B5EF4-FFF2-40B4-BE49-F238E27FC236}">
                <a16:creationId xmlns:a16="http://schemas.microsoft.com/office/drawing/2014/main" id="{5762C5A1-6B09-476E-816A-26B47B8C3050}"/>
              </a:ext>
            </a:extLst>
          </p:cNvPr>
          <p:cNvSpPr/>
          <p:nvPr/>
        </p:nvSpPr>
        <p:spPr>
          <a:xfrm>
            <a:off x="12875370" y="3470917"/>
            <a:ext cx="771630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RAN2/3-E</a:t>
            </a:r>
          </a:p>
        </p:txBody>
      </p:sp>
      <p:cxnSp>
        <p:nvCxnSpPr>
          <p:cNvPr id="310" name="Straight Connector 12">
            <a:extLst>
              <a:ext uri="{FF2B5EF4-FFF2-40B4-BE49-F238E27FC236}">
                <a16:creationId xmlns:a16="http://schemas.microsoft.com/office/drawing/2014/main" id="{53850DA1-323C-45A8-9365-B893A44D6A56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52421" y="218265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6" name="Rectangle: Rounded Corners 315">
            <a:extLst>
              <a:ext uri="{FF2B5EF4-FFF2-40B4-BE49-F238E27FC236}">
                <a16:creationId xmlns:a16="http://schemas.microsoft.com/office/drawing/2014/main" id="{F9BFF241-B002-4743-BC35-6FB3377A2F1B}"/>
              </a:ext>
            </a:extLst>
          </p:cNvPr>
          <p:cNvSpPr/>
          <p:nvPr/>
        </p:nvSpPr>
        <p:spPr>
          <a:xfrm>
            <a:off x="12238059" y="2968288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321" name="Straight Connector 12">
            <a:extLst>
              <a:ext uri="{FF2B5EF4-FFF2-40B4-BE49-F238E27FC236}">
                <a16:creationId xmlns:a16="http://schemas.microsoft.com/office/drawing/2014/main" id="{82C33C03-0B10-439F-BC8B-DD058DE37028}"/>
              </a:ext>
            </a:extLst>
          </p:cNvPr>
          <p:cNvCxnSpPr>
            <a:cxnSpLocks/>
          </p:cNvCxnSpPr>
          <p:nvPr/>
        </p:nvCxnSpPr>
        <p:spPr bwMode="auto">
          <a:xfrm flipV="1">
            <a:off x="11882160" y="217156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" name="Rectangle: Rounded Corners 153">
            <a:extLst>
              <a:ext uri="{FF2B5EF4-FFF2-40B4-BE49-F238E27FC236}">
                <a16:creationId xmlns:a16="http://schemas.microsoft.com/office/drawing/2014/main" id="{BAAC40F1-BC7F-4974-815B-795FE0B8FB1E}"/>
              </a:ext>
            </a:extLst>
          </p:cNvPr>
          <p:cNvSpPr/>
          <p:nvPr/>
        </p:nvSpPr>
        <p:spPr>
          <a:xfrm>
            <a:off x="2420471" y="4694061"/>
            <a:ext cx="387275" cy="403652"/>
          </a:xfrm>
          <a:prstGeom prst="roundRect">
            <a:avLst/>
          </a:prstGeom>
          <a:solidFill>
            <a:srgbClr val="1E9657"/>
          </a:solidFill>
          <a:ln w="19050" cap="flat" cmpd="sng" algn="ctr">
            <a:solidFill>
              <a:schemeClr val="tx1"/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#147E</a:t>
            </a:r>
          </a:p>
          <a:p>
            <a:pPr algn="ctr" defTabSz="514325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(5)</a:t>
            </a:r>
          </a:p>
        </p:txBody>
      </p:sp>
      <p:sp>
        <p:nvSpPr>
          <p:cNvPr id="155" name="Rectangle: Rounded Corners 154">
            <a:extLst>
              <a:ext uri="{FF2B5EF4-FFF2-40B4-BE49-F238E27FC236}">
                <a16:creationId xmlns:a16="http://schemas.microsoft.com/office/drawing/2014/main" id="{E1F452A7-4DC9-4598-82F2-7EA1E3CE6E89}"/>
              </a:ext>
            </a:extLst>
          </p:cNvPr>
          <p:cNvSpPr/>
          <p:nvPr/>
        </p:nvSpPr>
        <p:spPr>
          <a:xfrm>
            <a:off x="3906819" y="4695854"/>
            <a:ext cx="387275" cy="403652"/>
          </a:xfrm>
          <a:prstGeom prst="roundRect">
            <a:avLst/>
          </a:prstGeom>
          <a:solidFill>
            <a:srgbClr val="1E9657"/>
          </a:solidFill>
          <a:ln w="19050" cap="flat" cmpd="sng" algn="ctr">
            <a:solidFill>
              <a:schemeClr val="tx1"/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#148E</a:t>
            </a:r>
          </a:p>
          <a:p>
            <a:pPr algn="ctr" defTabSz="514325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(5)</a:t>
            </a:r>
          </a:p>
        </p:txBody>
      </p:sp>
      <p:sp>
        <p:nvSpPr>
          <p:cNvPr id="156" name="Rectangle: Rounded Corners 155">
            <a:extLst>
              <a:ext uri="{FF2B5EF4-FFF2-40B4-BE49-F238E27FC236}">
                <a16:creationId xmlns:a16="http://schemas.microsoft.com/office/drawing/2014/main" id="{97435B47-1C90-4AA7-B0CC-E85EB335CC8D}"/>
              </a:ext>
            </a:extLst>
          </p:cNvPr>
          <p:cNvSpPr/>
          <p:nvPr/>
        </p:nvSpPr>
        <p:spPr>
          <a:xfrm>
            <a:off x="6905003" y="4743479"/>
            <a:ext cx="421084" cy="403652"/>
          </a:xfrm>
          <a:prstGeom prst="roundRect">
            <a:avLst/>
          </a:prstGeom>
          <a:solidFill>
            <a:srgbClr val="1E9657"/>
          </a:solidFill>
          <a:ln w="19050" cap="flat" cmpd="sng" algn="ctr">
            <a:solidFill>
              <a:schemeClr val="tx1"/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#148ah</a:t>
            </a:r>
          </a:p>
          <a:p>
            <a:pPr algn="ctr" defTabSz="514325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(5)</a:t>
            </a:r>
          </a:p>
        </p:txBody>
      </p:sp>
      <p:sp>
        <p:nvSpPr>
          <p:cNvPr id="157" name="Rectangle: Rounded Corners 156">
            <a:extLst>
              <a:ext uri="{FF2B5EF4-FFF2-40B4-BE49-F238E27FC236}">
                <a16:creationId xmlns:a16="http://schemas.microsoft.com/office/drawing/2014/main" id="{2C194E78-3375-4708-AEA6-C1E14A6EE4D3}"/>
              </a:ext>
            </a:extLst>
          </p:cNvPr>
          <p:cNvSpPr/>
          <p:nvPr/>
        </p:nvSpPr>
        <p:spPr>
          <a:xfrm>
            <a:off x="8725256" y="4763507"/>
            <a:ext cx="375201" cy="403652"/>
          </a:xfrm>
          <a:prstGeom prst="roundRect">
            <a:avLst/>
          </a:prstGeom>
          <a:solidFill>
            <a:srgbClr val="1E9657"/>
          </a:solidFill>
          <a:ln w="19050" cap="flat" cmpd="sng" algn="ctr">
            <a:solidFill>
              <a:schemeClr val="tx1"/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#149E</a:t>
            </a:r>
          </a:p>
          <a:p>
            <a:pPr algn="ctr" defTabSz="514325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(5)</a:t>
            </a:r>
          </a:p>
        </p:txBody>
      </p:sp>
      <p:sp>
        <p:nvSpPr>
          <p:cNvPr id="158" name="Rectangle: Rounded Corners 157">
            <a:extLst>
              <a:ext uri="{FF2B5EF4-FFF2-40B4-BE49-F238E27FC236}">
                <a16:creationId xmlns:a16="http://schemas.microsoft.com/office/drawing/2014/main" id="{E730CD88-A7E1-4338-AF18-08E4E839E122}"/>
              </a:ext>
            </a:extLst>
          </p:cNvPr>
          <p:cNvSpPr/>
          <p:nvPr/>
        </p:nvSpPr>
        <p:spPr>
          <a:xfrm>
            <a:off x="3182919" y="4686329"/>
            <a:ext cx="387275" cy="403652"/>
          </a:xfrm>
          <a:prstGeom prst="roundRect">
            <a:avLst/>
          </a:prstGeom>
          <a:solidFill>
            <a:srgbClr val="92D050"/>
          </a:solidFill>
          <a:ln w="19050" cap="flat" cmpd="sng" algn="ctr">
            <a:solidFill>
              <a:schemeClr val="tx1"/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MED</a:t>
            </a:r>
          </a:p>
          <a:p>
            <a:pPr algn="ctr" defTabSz="514325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(R18)</a:t>
            </a:r>
          </a:p>
        </p:txBody>
      </p:sp>
      <p:sp>
        <p:nvSpPr>
          <p:cNvPr id="140" name="Rectangle: Rounded Corners 139">
            <a:extLst>
              <a:ext uri="{FF2B5EF4-FFF2-40B4-BE49-F238E27FC236}">
                <a16:creationId xmlns:a16="http://schemas.microsoft.com/office/drawing/2014/main" id="{4E6A9BE0-5E4D-40F4-B55F-8ED2DC4C7ABC}"/>
              </a:ext>
            </a:extLst>
          </p:cNvPr>
          <p:cNvSpPr/>
          <p:nvPr/>
        </p:nvSpPr>
        <p:spPr>
          <a:xfrm>
            <a:off x="8373454" y="5497020"/>
            <a:ext cx="685088" cy="403652"/>
          </a:xfrm>
          <a:prstGeom prst="roundRect">
            <a:avLst/>
          </a:prstGeom>
          <a:solidFill>
            <a:srgbClr val="1E9657"/>
          </a:solidFill>
          <a:ln w="19050" cap="flat" cmpd="sng" algn="ctr">
            <a:solidFill>
              <a:schemeClr val="tx1"/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#149E</a:t>
            </a:r>
          </a:p>
          <a:p>
            <a:pPr algn="ctr" defTabSz="514325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(5+5)</a:t>
            </a:r>
          </a:p>
        </p:txBody>
      </p:sp>
      <p:sp>
        <p:nvSpPr>
          <p:cNvPr id="143" name="Rectangle: Rounded Corners 142">
            <a:extLst>
              <a:ext uri="{FF2B5EF4-FFF2-40B4-BE49-F238E27FC236}">
                <a16:creationId xmlns:a16="http://schemas.microsoft.com/office/drawing/2014/main" id="{3FF7A1F1-C134-4747-8ED2-CA3A965996C3}"/>
              </a:ext>
            </a:extLst>
          </p:cNvPr>
          <p:cNvSpPr/>
          <p:nvPr/>
        </p:nvSpPr>
        <p:spPr>
          <a:xfrm>
            <a:off x="10831286" y="4796164"/>
            <a:ext cx="359228" cy="403652"/>
          </a:xfrm>
          <a:prstGeom prst="roundRect">
            <a:avLst/>
          </a:prstGeom>
          <a:solidFill>
            <a:srgbClr val="1E9657"/>
          </a:solidFill>
          <a:ln w="19050" cap="flat" cmpd="sng" algn="ctr">
            <a:solidFill>
              <a:schemeClr val="tx1"/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#150</a:t>
            </a:r>
          </a:p>
          <a:p>
            <a:pPr algn="ctr" defTabSz="514325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(5)</a:t>
            </a:r>
          </a:p>
        </p:txBody>
      </p:sp>
      <p:sp>
        <p:nvSpPr>
          <p:cNvPr id="146" name="Rectangle: Rounded Corners 145">
            <a:extLst>
              <a:ext uri="{FF2B5EF4-FFF2-40B4-BE49-F238E27FC236}">
                <a16:creationId xmlns:a16="http://schemas.microsoft.com/office/drawing/2014/main" id="{CFFDCBE2-2B70-47CD-9ED7-563C44B7941F}"/>
              </a:ext>
            </a:extLst>
          </p:cNvPr>
          <p:cNvSpPr/>
          <p:nvPr/>
        </p:nvSpPr>
        <p:spPr>
          <a:xfrm>
            <a:off x="12899572" y="4785278"/>
            <a:ext cx="359228" cy="403652"/>
          </a:xfrm>
          <a:prstGeom prst="roundRect">
            <a:avLst/>
          </a:prstGeom>
          <a:solidFill>
            <a:srgbClr val="1E9657"/>
          </a:solidFill>
          <a:ln w="19050" cap="flat" cmpd="sng" algn="ctr">
            <a:solidFill>
              <a:schemeClr val="tx1"/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#151</a:t>
            </a:r>
          </a:p>
          <a:p>
            <a:pPr algn="ctr" defTabSz="514325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(5)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88C753A9-05A9-4519-BE4A-97DD23389523}"/>
              </a:ext>
            </a:extLst>
          </p:cNvPr>
          <p:cNvSpPr txBox="1"/>
          <p:nvPr/>
        </p:nvSpPr>
        <p:spPr>
          <a:xfrm>
            <a:off x="97971" y="6312594"/>
            <a:ext cx="6716486" cy="54540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defTabSz="840835"/>
            <a:r>
              <a:rPr lang="en-US" sz="1472" b="1" dirty="0">
                <a:solidFill>
                  <a:prstClr val="black"/>
                </a:solidFill>
                <a:latin typeface="Calibri"/>
              </a:rPr>
              <a:t>Option#1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: 2x5 days e-meeting; Submission deadline #148ah (10-Jan); #149E (14-Feb); #148ah will have reduced agenda. 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ABAFB3C0-3DD6-427B-B390-87817CD9C51A}"/>
              </a:ext>
            </a:extLst>
          </p:cNvPr>
          <p:cNvSpPr txBox="1"/>
          <p:nvPr/>
        </p:nvSpPr>
        <p:spPr>
          <a:xfrm>
            <a:off x="8523632" y="6441963"/>
            <a:ext cx="5712133" cy="31887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defTabSz="840835"/>
            <a:r>
              <a:rPr lang="en-US" sz="1472" b="1" dirty="0">
                <a:solidFill>
                  <a:prstClr val="black"/>
                </a:solidFill>
                <a:latin typeface="Calibri"/>
              </a:rPr>
              <a:t>Option#2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: 1x(5+5) days e-meeting; Submission deadline #149E (</a:t>
            </a:r>
            <a:r>
              <a:rPr lang="en-US" sz="1472" dirty="0">
                <a:solidFill>
                  <a:prstClr val="black"/>
                </a:solidFill>
                <a:highlight>
                  <a:srgbClr val="FFFF00"/>
                </a:highlight>
                <a:latin typeface="Calibri"/>
              </a:rPr>
              <a:t>28-Jan)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; 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4E116BA-82E4-4F6C-8016-27E24A21CBDC}"/>
              </a:ext>
            </a:extLst>
          </p:cNvPr>
          <p:cNvCxnSpPr>
            <a:cxnSpLocks/>
            <a:endCxn id="156" idx="2"/>
          </p:cNvCxnSpPr>
          <p:nvPr/>
        </p:nvCxnSpPr>
        <p:spPr bwMode="auto">
          <a:xfrm flipV="1">
            <a:off x="6291943" y="5147131"/>
            <a:ext cx="823602" cy="117747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59" name="Straight Arrow Connector 158">
            <a:extLst>
              <a:ext uri="{FF2B5EF4-FFF2-40B4-BE49-F238E27FC236}">
                <a16:creationId xmlns:a16="http://schemas.microsoft.com/office/drawing/2014/main" id="{AC3B2B07-CDB5-4E9B-93B1-AD6ACCFD96C0}"/>
              </a:ext>
            </a:extLst>
          </p:cNvPr>
          <p:cNvCxnSpPr>
            <a:cxnSpLocks/>
          </p:cNvCxnSpPr>
          <p:nvPr/>
        </p:nvCxnSpPr>
        <p:spPr bwMode="auto">
          <a:xfrm flipV="1">
            <a:off x="6389914" y="4965333"/>
            <a:ext cx="2335342" cy="134838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0" name="Straight Arrow Connector 159">
            <a:extLst>
              <a:ext uri="{FF2B5EF4-FFF2-40B4-BE49-F238E27FC236}">
                <a16:creationId xmlns:a16="http://schemas.microsoft.com/office/drawing/2014/main" id="{5CE171E1-B14B-49B5-9E4B-404715F8B03B}"/>
              </a:ext>
            </a:extLst>
          </p:cNvPr>
          <p:cNvCxnSpPr>
            <a:cxnSpLocks/>
            <a:endCxn id="140" idx="2"/>
          </p:cNvCxnSpPr>
          <p:nvPr/>
        </p:nvCxnSpPr>
        <p:spPr bwMode="auto">
          <a:xfrm flipH="1" flipV="1">
            <a:off x="8715998" y="5900672"/>
            <a:ext cx="232060" cy="54367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15272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BDA431-FA05-43B1-BE28-7052827A99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8829" y="0"/>
            <a:ext cx="11184467" cy="730251"/>
          </a:xfrm>
        </p:spPr>
        <p:txBody>
          <a:bodyPr/>
          <a:lstStyle/>
          <a:p>
            <a:pPr marL="0" indent="0" algn="ctr">
              <a:spcBef>
                <a:spcPct val="0"/>
              </a:spcBef>
              <a:buNone/>
              <a:defRPr/>
            </a:pPr>
            <a:r>
              <a:rPr lang="en-GB" sz="4267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Stage 2 Rel-17 status</a:t>
            </a:r>
          </a:p>
          <a:p>
            <a:pPr algn="ctr">
              <a:spcBef>
                <a:spcPct val="0"/>
              </a:spcBef>
              <a:defRPr/>
            </a:pPr>
            <a:endParaRPr lang="en-GB" sz="4267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>
              <a:defRPr/>
            </a:pP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endParaRPr lang="en-GB" dirty="0"/>
          </a:p>
          <a:p>
            <a:pPr marL="0" indent="0">
              <a:buNone/>
              <a:defRPr/>
            </a:pPr>
            <a:endParaRPr lang="en-GB" dirty="0"/>
          </a:p>
          <a:p>
            <a:pPr marL="0" indent="0" eaLnBrk="1" fontAlgn="t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2667" dirty="0"/>
          </a:p>
          <a:p>
            <a:pPr marL="0" indent="0">
              <a:buNone/>
              <a:defRPr/>
            </a:pPr>
            <a:endParaRPr lang="en-GB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E06BE05-1C61-4C84-9EC4-E0FA2852E0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0456553"/>
              </p:ext>
            </p:extLst>
          </p:nvPr>
        </p:nvGraphicFramePr>
        <p:xfrm>
          <a:off x="631371" y="1205292"/>
          <a:ext cx="13204372" cy="40301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255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491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229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64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46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55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188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UID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Name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Acronym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WG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TCD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%</a:t>
                      </a:r>
                    </a:p>
                  </a:txBody>
                  <a:tcPr marL="8037" marR="8037" marT="8037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188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930019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Architecture support for NB-IoT/</a:t>
                      </a:r>
                      <a:r>
                        <a:rPr lang="en-GB" sz="1600" dirty="0" err="1"/>
                        <a:t>eMTC</a:t>
                      </a:r>
                      <a:r>
                        <a:rPr lang="en-GB" sz="1600" dirty="0"/>
                        <a:t> Non-Terrestrial Networks in EPS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500" dirty="0" err="1"/>
                        <a:t>IoT_SAT_ARCH_EPS</a:t>
                      </a:r>
                      <a:endParaRPr lang="en-GB" sz="1600" dirty="0"/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S2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12/21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0%</a:t>
                      </a:r>
                    </a:p>
                  </a:txBody>
                  <a:tcPr marL="8037" marR="8037" marT="8037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88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930018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Architecture Enhancement for NR Reduced Capability Devices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500" dirty="0"/>
                        <a:t>ARCH_NR_REDCAP</a:t>
                      </a:r>
                      <a:endParaRPr lang="en-GB" sz="1600" dirty="0"/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S2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12/21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20%</a:t>
                      </a:r>
                    </a:p>
                  </a:txBody>
                  <a:tcPr marL="8037" marR="8037" marT="8037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188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920062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   Stage 2 of MINT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MINT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S2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12/21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50%</a:t>
                      </a:r>
                    </a:p>
                  </a:txBody>
                  <a:tcPr marL="8037" marR="8037" marT="8037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1884">
                <a:tc>
                  <a:txBody>
                    <a:bodyPr/>
                    <a:lstStyle/>
                    <a:p>
                      <a:pPr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/>
                        <a:t>900009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/>
                        <a:t>   Stage 2 for 5MBS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/>
                        <a:t>5MBS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/>
                        <a:t>S2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/>
                        <a:t>09/21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/>
                        <a:t>85%</a:t>
                      </a:r>
                    </a:p>
                  </a:txBody>
                  <a:tcPr marL="8037" marR="8037" marT="8037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188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900015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   Stage 2 for </a:t>
                      </a:r>
                      <a:r>
                        <a:rPr lang="en-GB" sz="1600" dirty="0" err="1"/>
                        <a:t>eNPN</a:t>
                      </a:r>
                      <a:endParaRPr lang="en-GB" sz="1600" dirty="0"/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 err="1"/>
                        <a:t>eNPN</a:t>
                      </a:r>
                      <a:endParaRPr lang="en-GB" sz="1600" dirty="0"/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S2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09/21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95%</a:t>
                      </a:r>
                    </a:p>
                  </a:txBody>
                  <a:tcPr marL="8037" marR="8037" marT="8037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188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870001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   Stage 2 of 5G_eLCS_ph2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5G_eLCS_ph2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S2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09/21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95%</a:t>
                      </a:r>
                    </a:p>
                  </a:txBody>
                  <a:tcPr marL="8037" marR="8037" marT="8037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188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910021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   Stage 2 of eV2XARC_Ph2 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eV2XARC_Ph2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S2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09/21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95%</a:t>
                      </a:r>
                    </a:p>
                  </a:txBody>
                  <a:tcPr marL="8037" marR="8037" marT="8037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188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900016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   Stage 2 of eEDGE_5GC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eEDGE_5GC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S2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09/21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95%</a:t>
                      </a:r>
                    </a:p>
                  </a:txBody>
                  <a:tcPr marL="8037" marR="8037" marT="8037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0038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900011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   Stage 2 for Enhancement of Network Slicing Phase 2 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eNS_Ph2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S2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09/21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97%</a:t>
                      </a:r>
                    </a:p>
                  </a:txBody>
                  <a:tcPr marL="8037" marR="8037" marT="8037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188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900014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(Stage 2 of) Support of </a:t>
                      </a:r>
                      <a:r>
                        <a:rPr lang="en-GB" sz="16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Uncrewed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Aerial Systems Connectivity, Identification, and Tracking 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ID_UAS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S2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09/21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98%</a:t>
                      </a:r>
                    </a:p>
                  </a:txBody>
                  <a:tcPr marL="8037" marR="8037" marT="8037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188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900013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600" dirty="0"/>
                        <a:t>   (Stgae 2 of) System enablers for Multi-USIM devices 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MUSIM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S2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09/21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98%</a:t>
                      </a:r>
                    </a:p>
                  </a:txBody>
                  <a:tcPr marL="8037" marR="8037" marT="8037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188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900007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   Stage 2 for Proximity based Services in 5GS 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5G_ProSe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S2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09/21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98%</a:t>
                      </a:r>
                    </a:p>
                  </a:txBody>
                  <a:tcPr marL="8037" marR="8037" marT="8037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5188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860005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500" dirty="0"/>
                        <a:t>   (Stage 2 of) Integration of satellite components in the 5G architecture </a:t>
                      </a:r>
                      <a:endParaRPr lang="en-GB" sz="1600" dirty="0"/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5GSAT_ARCH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S2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09/21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99%</a:t>
                      </a:r>
                    </a:p>
                  </a:txBody>
                  <a:tcPr marL="8037" marR="8037" marT="8037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5188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900010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   Stage 2 of eNA_Ph2 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eNA_Ph2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S2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09/21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99%</a:t>
                      </a:r>
                    </a:p>
                  </a:txBody>
                  <a:tcPr marL="8037" marR="8037" marT="8037" marB="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5188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870002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   Stage 2 of MPS2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MPS2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/>
                        <a:t>S2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06/21</a:t>
                      </a:r>
                    </a:p>
                  </a:txBody>
                  <a:tcPr marL="8037" marR="8037" marT="803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dirty="0"/>
                        <a:t>99%</a:t>
                      </a:r>
                    </a:p>
                  </a:txBody>
                  <a:tcPr marL="8037" marR="8037" marT="8037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14481" name="Rectangle 4">
            <a:extLst>
              <a:ext uri="{FF2B5EF4-FFF2-40B4-BE49-F238E27FC236}">
                <a16:creationId xmlns:a16="http://schemas.microsoft.com/office/drawing/2014/main" id="{54B3E5AC-3310-4D98-AB98-9D88B4DCCE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924" y="1488925"/>
            <a:ext cx="13709045" cy="709989"/>
          </a:xfrm>
          <a:prstGeom prst="rect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 sz="2400"/>
          </a:p>
        </p:txBody>
      </p:sp>
      <p:sp>
        <p:nvSpPr>
          <p:cNvPr id="14482" name="Rectangle 8">
            <a:extLst>
              <a:ext uri="{FF2B5EF4-FFF2-40B4-BE49-F238E27FC236}">
                <a16:creationId xmlns:a16="http://schemas.microsoft.com/office/drawing/2014/main" id="{3787BF86-EEF7-45B2-9CE9-E9228B3440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435" y="2231570"/>
            <a:ext cx="13709045" cy="228601"/>
          </a:xfrm>
          <a:prstGeom prst="rect">
            <a:avLst/>
          </a:prstGeom>
          <a:noFill/>
          <a:ln w="57150" algn="ctr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 sz="2400"/>
          </a:p>
        </p:txBody>
      </p:sp>
      <p:sp>
        <p:nvSpPr>
          <p:cNvPr id="14483" name="Rectangle 9">
            <a:extLst>
              <a:ext uri="{FF2B5EF4-FFF2-40B4-BE49-F238E27FC236}">
                <a16:creationId xmlns:a16="http://schemas.microsoft.com/office/drawing/2014/main" id="{554F6B9F-FBAC-4D21-AA72-A467854CEF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435" y="2492829"/>
            <a:ext cx="13709045" cy="2775858"/>
          </a:xfrm>
          <a:prstGeom prst="rect">
            <a:avLst/>
          </a:prstGeom>
          <a:noFill/>
          <a:ln w="57150" algn="ctr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 sz="24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DF4B601-43A9-4604-B61E-8F199E3189D2}"/>
              </a:ext>
            </a:extLst>
          </p:cNvPr>
          <p:cNvSpPr txBox="1"/>
          <p:nvPr/>
        </p:nvSpPr>
        <p:spPr>
          <a:xfrm>
            <a:off x="609599" y="5724766"/>
            <a:ext cx="6716486" cy="31887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defTabSz="840835"/>
            <a:r>
              <a:rPr lang="en-US" sz="1472" b="1" dirty="0">
                <a:solidFill>
                  <a:prstClr val="black"/>
                </a:solidFill>
                <a:latin typeface="Calibri"/>
              </a:rPr>
              <a:t>IIOT, 5G-AIS, ATSSS_Ph2 are 100% complete</a:t>
            </a:r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8890" y="45279"/>
            <a:ext cx="8579104" cy="114300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Input documents control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212111"/>
            <a:ext cx="13487400" cy="5385137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Rel-17 agenda items will be subjected to input document control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Maximum 4 </a:t>
            </a:r>
            <a:r>
              <a:rPr lang="en-US" sz="1800" dirty="0" err="1"/>
              <a:t>TDocs</a:t>
            </a:r>
            <a:r>
              <a:rPr lang="en-US" sz="1800" dirty="0"/>
              <a:t> (CR) per company (as first author) per Rel-17 agenda item (as shown in the meeting agenda) will be handled. Since 5MBS is only 85% complete and requires major co-ordination with other WGs, maximum 7 </a:t>
            </a:r>
            <a:r>
              <a:rPr lang="en-US" sz="1800" dirty="0" err="1"/>
              <a:t>TDocs</a:t>
            </a:r>
            <a:r>
              <a:rPr lang="en-US" sz="1800" dirty="0"/>
              <a:t> (CR) per company (as first author) will be handled for 5MBS.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/>
              <a:t>This is inline with RAN2 </a:t>
            </a:r>
            <a:r>
              <a:rPr lang="en-US" sz="1600" dirty="0" err="1"/>
              <a:t>Tdoc</a:t>
            </a:r>
            <a:r>
              <a:rPr lang="en-US" sz="1600" dirty="0"/>
              <a:t> control, 1 TU -&gt; 4 </a:t>
            </a:r>
            <a:r>
              <a:rPr lang="en-US" sz="1600" dirty="0" err="1"/>
              <a:t>Tdocs</a:t>
            </a:r>
            <a:r>
              <a:rPr lang="en-US" sz="1600" dirty="0"/>
              <a:t>; 2 TU -&gt; 7 </a:t>
            </a:r>
            <a:r>
              <a:rPr lang="en-US" sz="1600" dirty="0" err="1"/>
              <a:t>TDocs</a:t>
            </a:r>
            <a:endParaRPr lang="en-US" sz="1600" dirty="0"/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Any additional </a:t>
            </a:r>
            <a:r>
              <a:rPr lang="en-US" sz="1800" dirty="0" err="1"/>
              <a:t>TDocs</a:t>
            </a:r>
            <a:r>
              <a:rPr lang="en-US" sz="1800" dirty="0"/>
              <a:t> (CR) will be not be handled and removed from the initial Chair’s note.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Following will not be counted towards the quota</a:t>
            </a:r>
          </a:p>
          <a:p>
            <a:pPr lvl="2" latinLnBrk="0">
              <a:lnSpc>
                <a:spcPct val="110000"/>
              </a:lnSpc>
              <a:defRPr/>
            </a:pPr>
            <a:r>
              <a:rPr lang="en-US" sz="1600" dirty="0"/>
              <a:t>Contributions on RAN co-ordination SIDs - </a:t>
            </a:r>
            <a:r>
              <a:rPr lang="en-GB" sz="1600" dirty="0" err="1"/>
              <a:t>IoT_SAT_ARCH_EPS</a:t>
            </a:r>
            <a:r>
              <a:rPr lang="en-GB" sz="1600" dirty="0"/>
              <a:t>, ARCH_NR_REDCAP, MINT</a:t>
            </a:r>
            <a:endParaRPr lang="en-US" sz="1600" dirty="0"/>
          </a:p>
          <a:p>
            <a:pPr lvl="2">
              <a:lnSpc>
                <a:spcPct val="110000"/>
              </a:lnSpc>
              <a:defRPr/>
            </a:pPr>
            <a:r>
              <a:rPr lang="en-US" sz="1600" dirty="0"/>
              <a:t>Multi-company contribution with 10 or more co-signers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/>
              <a:t>Any LS OUT and Discussion papers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/>
              <a:t>Any </a:t>
            </a:r>
            <a:r>
              <a:rPr lang="en-US" sz="1600" dirty="0" err="1"/>
              <a:t>TDocs</a:t>
            </a:r>
            <a:r>
              <a:rPr lang="en-US" sz="1600" dirty="0"/>
              <a:t> generated during the meeting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/>
              <a:t>Planning documents/status reports from the Rapporteur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For Rel-17 FASMO criterion will not be enforced in Q4.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Rapporteur are encouraged to work on single Mega CR having editorial fixes. This will not be counted towards quota. 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This may extend to other agenda items for other release in the future.</a:t>
            </a:r>
          </a:p>
          <a:p>
            <a:pPr marL="0" indent="0">
              <a:buNone/>
              <a:defRPr/>
            </a:pPr>
            <a:endParaRPr lang="en-US" altLang="en-US" sz="1400" dirty="0"/>
          </a:p>
          <a:p>
            <a:pPr>
              <a:defRPr/>
            </a:pPr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18013660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8890" y="45279"/>
            <a:ext cx="8579104" cy="114300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Rel-18 SID/WID handling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845" y="1185168"/>
            <a:ext cx="13487400" cy="567710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SID/WID Template (provided over SA2 reflector) needs to be strictly followed to make it consistent across all SID/WID. Must contain following as per the template -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Self contained Work Tasks with interdependencies.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TU estimates at Work Task granularity. Please use TU at a granularity in multiple of 0.5 (or if really necessary, at multiple of 0.25 TU). Please avoid complex TU granularity (e.g., 0.13, 0.18 etc.).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Potential RAN dependency.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Potential inter Work Task dependency. 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Rel-18 SID/WID can be agreed at either SA2#147-E or SA2#148-E. 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Both “agreed” and “technically endorsed” Rel-18 SID/WIDs will be reported to SA#94-E. 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Moderated email discussion (1-5 Nov) on Rel-18 SID/WIDs requiring more discussion – [</a:t>
            </a:r>
            <a:r>
              <a:rPr lang="en-US" sz="2000" dirty="0">
                <a:solidFill>
                  <a:srgbClr val="FF0000"/>
                </a:solidFill>
              </a:rPr>
              <a:t>To be confirmed after Oct meeting</a:t>
            </a:r>
            <a:r>
              <a:rPr lang="en-US" sz="2000" dirty="0"/>
              <a:t>].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>
                <a:highlight>
                  <a:srgbClr val="FFFF00"/>
                </a:highlight>
              </a:rPr>
              <a:t>Inputs provided by each companies on email (DISCUSSION/main SA2/EMEET – TBD) list.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Moderator to consolidate the inputs and provide revised version to SA2#148-E</a:t>
            </a:r>
          </a:p>
          <a:p>
            <a:pPr marL="0" indent="0">
              <a:buNone/>
              <a:defRPr/>
            </a:pPr>
            <a:endParaRPr lang="en-US" altLang="en-US" sz="1100" dirty="0"/>
          </a:p>
          <a:p>
            <a:pPr>
              <a:defRPr/>
            </a:pP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86705413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8890" y="45279"/>
            <a:ext cx="8579104" cy="114300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TEI18 Handling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407361"/>
            <a:ext cx="13487400" cy="5002964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3200" dirty="0"/>
              <a:t>Deferred until Q3, 2022. </a:t>
            </a:r>
          </a:p>
          <a:p>
            <a:pPr>
              <a:lnSpc>
                <a:spcPct val="110000"/>
              </a:lnSpc>
              <a:defRPr/>
            </a:pPr>
            <a:r>
              <a:rPr lang="en-US" sz="3200" dirty="0"/>
              <a:t>Invited for discussion at Q2 and Q3, 22. </a:t>
            </a:r>
          </a:p>
          <a:p>
            <a:pPr>
              <a:lnSpc>
                <a:spcPct val="110000"/>
              </a:lnSpc>
              <a:defRPr/>
            </a:pPr>
            <a:r>
              <a:rPr lang="en-US" sz="3200" dirty="0"/>
              <a:t>Approval at Q3, 22 (Aug meeting).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800" dirty="0"/>
              <a:t>7 - 9 TU available from the buffer - TBD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669" dirty="0"/>
              <a:t>Prioritization within SA2, if necessary</a:t>
            </a:r>
          </a:p>
          <a:p>
            <a:pPr>
              <a:lnSpc>
                <a:spcPct val="110000"/>
              </a:lnSpc>
              <a:defRPr/>
            </a:pPr>
            <a:r>
              <a:rPr lang="en-US" sz="3200" dirty="0"/>
              <a:t>Scheduling in Q4, 22 and Q1, 23</a:t>
            </a:r>
          </a:p>
          <a:p>
            <a:pPr marL="0" indent="0">
              <a:buNone/>
              <a:defRPr/>
            </a:pPr>
            <a:endParaRPr lang="en-US" altLang="en-US" sz="1400" dirty="0"/>
          </a:p>
          <a:p>
            <a:pPr>
              <a:defRPr/>
            </a:pPr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4570176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3" name="Title 1">
            <a:extLst>
              <a:ext uri="{FF2B5EF4-FFF2-40B4-BE49-F238E27FC236}">
                <a16:creationId xmlns:a16="http://schemas.microsoft.com/office/drawing/2014/main" id="{ED202260-4FEC-490C-8680-4D82A94BF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8182" y="319089"/>
            <a:ext cx="6941272" cy="719719"/>
          </a:xfrm>
        </p:spPr>
        <p:txBody>
          <a:bodyPr/>
          <a:lstStyle/>
          <a:p>
            <a:pPr eaLnBrk="1" hangingPunct="1"/>
            <a:r>
              <a:rPr lang="en-US" altLang="en-US" b="1" dirty="0"/>
              <a:t>Rel-18 TU Considerations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E401959-B46E-4B3E-850B-E6DF66B32F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240891"/>
              </p:ext>
            </p:extLst>
          </p:nvPr>
        </p:nvGraphicFramePr>
        <p:xfrm>
          <a:off x="995591" y="1638300"/>
          <a:ext cx="8334375" cy="426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8334456" imgH="4267200" progId="Excel.Sheet.12">
                  <p:embed/>
                </p:oleObj>
              </mc:Choice>
              <mc:Fallback>
                <p:oleObj name="Worksheet" r:id="rId2" imgW="8334456" imgH="4267200" progId="Excel.Sheet.12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E401959-B46E-4B3E-850B-E6DF66B32F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95591" y="1638300"/>
                        <a:ext cx="8334375" cy="426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3CA5B2E3-0348-4FED-AB10-699532D40C5A}"/>
              </a:ext>
            </a:extLst>
          </p:cNvPr>
          <p:cNvSpPr txBox="1"/>
          <p:nvPr/>
        </p:nvSpPr>
        <p:spPr>
          <a:xfrm>
            <a:off x="9906001" y="1861456"/>
            <a:ext cx="46482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Total TU budget available for Rel-18 work (study + normative) = </a:t>
            </a:r>
            <a:r>
              <a:rPr lang="en-US" b="1" dirty="0"/>
              <a:t>183 TUs</a:t>
            </a:r>
            <a:r>
              <a:rPr lang="en-US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ko-KR" sz="1800" dirty="0">
                <a:ea typeface="Gulim" panose="020B0600000101010101" pitchFamily="34" charset="-127"/>
                <a:cs typeface="Arial" panose="020B0604020202020204" pitchFamily="34" charset="0"/>
              </a:rPr>
              <a:t>Max TU that can be allocated per SID/WID = 2 TUs per meeting * Total # of meetings = </a:t>
            </a:r>
            <a:r>
              <a:rPr lang="en-GB" altLang="ko-KR" sz="1800" b="1" dirty="0">
                <a:ea typeface="Gulim" panose="020B0600000101010101" pitchFamily="34" charset="-127"/>
                <a:cs typeface="Arial" panose="020B0604020202020204" pitchFamily="34" charset="0"/>
              </a:rPr>
              <a:t>16 TUs.</a:t>
            </a:r>
          </a:p>
          <a:p>
            <a:endParaRPr lang="en-GB" altLang="ko-KR" dirty="0"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altLang="ko-KR" sz="1800" dirty="0"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1960284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2248" y="228600"/>
            <a:ext cx="8005233" cy="114300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SA2#147E Dates/Agenda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B67A83E-4BB3-4529-93EC-CE40CAF23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5100" y="1343026"/>
            <a:ext cx="5426148" cy="5092995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600" dirty="0"/>
              <a:t>Preliminary Agenda (subjected to changes): </a:t>
            </a:r>
          </a:p>
          <a:p>
            <a:pPr marL="761981" lvl="1" indent="-304792">
              <a:lnSpc>
                <a:spcPct val="110000"/>
              </a:lnSpc>
              <a:defRPr/>
            </a:pPr>
            <a:r>
              <a:rPr lang="en-US" sz="1333" dirty="0"/>
              <a:t>AI 4.1: Incoming LSs on all agenda items</a:t>
            </a:r>
          </a:p>
          <a:p>
            <a:pPr marL="761981" lvl="1" indent="-304792">
              <a:lnSpc>
                <a:spcPct val="110000"/>
              </a:lnSpc>
              <a:defRPr/>
            </a:pPr>
            <a:r>
              <a:rPr lang="en-US" sz="1333" dirty="0"/>
              <a:t>AI 4.2: inclusive language for 2G/3G specs</a:t>
            </a:r>
          </a:p>
          <a:p>
            <a:pPr marL="761981" lvl="1" indent="-304792">
              <a:lnSpc>
                <a:spcPct val="110000"/>
              </a:lnSpc>
              <a:defRPr/>
            </a:pPr>
            <a:r>
              <a:rPr lang="en-US" sz="1333" dirty="0">
                <a:solidFill>
                  <a:srgbClr val="FF0000"/>
                </a:solidFill>
              </a:rPr>
              <a:t>No AI 5.X, 6.X, 7.X</a:t>
            </a:r>
          </a:p>
          <a:p>
            <a:pPr marL="761981" lvl="1" indent="-304792">
              <a:lnSpc>
                <a:spcPct val="110000"/>
              </a:lnSpc>
              <a:defRPr/>
            </a:pPr>
            <a:r>
              <a:rPr lang="en-US" sz="1333" dirty="0"/>
              <a:t>AI 8.X: Rel-17 (Input Doc control applies)</a:t>
            </a:r>
          </a:p>
          <a:p>
            <a:pPr marL="761981" lvl="1" indent="-304792">
              <a:lnSpc>
                <a:spcPct val="110000"/>
              </a:lnSpc>
              <a:defRPr/>
            </a:pPr>
            <a:r>
              <a:rPr lang="en-US" sz="1333" dirty="0"/>
              <a:t>AI 9.X: Rel-18 SID/WID </a:t>
            </a:r>
          </a:p>
          <a:p>
            <a:pPr marL="761981" lvl="1" indent="-304792">
              <a:lnSpc>
                <a:spcPct val="110000"/>
              </a:lnSpc>
              <a:defRPr/>
            </a:pPr>
            <a:r>
              <a:rPr lang="en-US" sz="1333" dirty="0">
                <a:solidFill>
                  <a:srgbClr val="FF0000"/>
                </a:solidFill>
              </a:rPr>
              <a:t>No TEI18 mini WIDs</a:t>
            </a:r>
          </a:p>
          <a:p>
            <a:pPr marL="609566" lvl="1" indent="0">
              <a:lnSpc>
                <a:spcPct val="110000"/>
              </a:lnSpc>
              <a:spcBef>
                <a:spcPts val="0"/>
              </a:spcBef>
              <a:spcAft>
                <a:spcPts val="1600"/>
              </a:spcAft>
              <a:buNone/>
              <a:defRPr/>
            </a:pPr>
            <a:endParaRPr lang="en-US" altLang="en-US" sz="1600" dirty="0"/>
          </a:p>
          <a:p>
            <a:pPr>
              <a:defRPr/>
            </a:pPr>
            <a:endParaRPr lang="en-US" altLang="en-US" sz="1600" dirty="0"/>
          </a:p>
          <a:p>
            <a:pPr>
              <a:defRPr/>
            </a:pPr>
            <a:endParaRPr lang="en-US" altLang="en-US" sz="16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FB41255-4EA7-4C13-A9E3-F2A893C143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0196156"/>
              </p:ext>
            </p:extLst>
          </p:nvPr>
        </p:nvGraphicFramePr>
        <p:xfrm>
          <a:off x="7029677" y="1738927"/>
          <a:ext cx="6336623" cy="2153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04131">
                  <a:extLst>
                    <a:ext uri="{9D8B030D-6E8A-4147-A177-3AD203B41FA5}">
                      <a16:colId xmlns:a16="http://schemas.microsoft.com/office/drawing/2014/main" val="635368296"/>
                    </a:ext>
                  </a:extLst>
                </a:gridCol>
                <a:gridCol w="2866141">
                  <a:extLst>
                    <a:ext uri="{9D8B030D-6E8A-4147-A177-3AD203B41FA5}">
                      <a16:colId xmlns:a16="http://schemas.microsoft.com/office/drawing/2014/main" val="1901974952"/>
                    </a:ext>
                  </a:extLst>
                </a:gridCol>
                <a:gridCol w="1366351">
                  <a:extLst>
                    <a:ext uri="{9D8B030D-6E8A-4147-A177-3AD203B41FA5}">
                      <a16:colId xmlns:a16="http://schemas.microsoft.com/office/drawing/2014/main" val="1790498232"/>
                    </a:ext>
                  </a:extLst>
                </a:gridCol>
              </a:tblGrid>
              <a:tr h="26924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extLst>
                  <a:ext uri="{0D108BD9-81ED-4DB2-BD59-A6C34878D82A}">
                    <a16:rowId xmlns:a16="http://schemas.microsoft.com/office/drawing/2014/main" val="2168677518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kern="1200" dirty="0">
                          <a:effectLst/>
                        </a:rPr>
                        <a:t>Docs request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b="0" kern="1200" dirty="0">
                          <a:effectLst/>
                        </a:rPr>
                        <a:t>11 Oct 2021 (Monday), CC#1</a:t>
                      </a:r>
                      <a:endParaRPr lang="en-US" sz="13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b="0" kern="1200" dirty="0">
                          <a:effectLst/>
                        </a:rPr>
                        <a:t>2359 UTC</a:t>
                      </a:r>
                      <a:endParaRPr lang="en-US" sz="13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extLst>
                  <a:ext uri="{0D108BD9-81ED-4DB2-BD59-A6C34878D82A}">
                    <a16:rowId xmlns:a16="http://schemas.microsoft.com/office/drawing/2014/main" val="662796035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kern="1200" dirty="0">
                          <a:effectLst/>
                        </a:rPr>
                        <a:t>Docs submission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b="0" kern="1200" dirty="0">
                          <a:effectLst/>
                        </a:rPr>
                        <a:t>11 Oct 2021 (Monday)</a:t>
                      </a:r>
                      <a:endParaRPr lang="en-US" sz="13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b="0" kern="1200" dirty="0">
                          <a:effectLst/>
                        </a:rPr>
                        <a:t>2359 UTC</a:t>
                      </a:r>
                      <a:endParaRPr lang="en-US" sz="13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extLst>
                  <a:ext uri="{0D108BD9-81ED-4DB2-BD59-A6C34878D82A}">
                    <a16:rowId xmlns:a16="http://schemas.microsoft.com/office/drawing/2014/main" val="3745396337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kern="1200">
                          <a:effectLst/>
                        </a:rPr>
                        <a:t>Start of e-meeting</a:t>
                      </a:r>
                      <a:endParaRPr lang="en-US" sz="1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b="0" kern="1200" dirty="0">
                          <a:effectLst/>
                        </a:rPr>
                        <a:t>18 Oct 2021 (Monday)</a:t>
                      </a:r>
                      <a:endParaRPr lang="en-US" sz="13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b="0" kern="1200" dirty="0">
                          <a:effectLst/>
                        </a:rPr>
                        <a:t>0000 UTC</a:t>
                      </a:r>
                      <a:endParaRPr lang="en-US" sz="13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extLst>
                  <a:ext uri="{0D108BD9-81ED-4DB2-BD59-A6C34878D82A}">
                    <a16:rowId xmlns:a16="http://schemas.microsoft.com/office/drawing/2014/main" val="1460853084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kern="1200">
                          <a:effectLst/>
                        </a:rPr>
                        <a:t>Revisions </a:t>
                      </a:r>
                      <a:endParaRPr lang="en-US" sz="1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kern="1200" dirty="0">
                          <a:effectLst/>
                        </a:rPr>
                        <a:t>20 Oct 2021 (Wednesday) 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kern="1200" dirty="0">
                          <a:effectLst/>
                        </a:rPr>
                        <a:t>1600 UTC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extLst>
                  <a:ext uri="{0D108BD9-81ED-4DB2-BD59-A6C34878D82A}">
                    <a16:rowId xmlns:a16="http://schemas.microsoft.com/office/drawing/2014/main" val="2077227410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kern="1200" dirty="0">
                          <a:effectLst/>
                        </a:rPr>
                        <a:t>Final Comments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kern="1200" dirty="0">
                          <a:effectLst/>
                        </a:rPr>
                        <a:t>21 Oct 2021 (Thursday)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kern="1200" dirty="0">
                          <a:effectLst/>
                        </a:rPr>
                        <a:t>1600 UTC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extLst>
                  <a:ext uri="{0D108BD9-81ED-4DB2-BD59-A6C34878D82A}">
                    <a16:rowId xmlns:a16="http://schemas.microsoft.com/office/drawing/2014/main" val="414399069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kern="1200" dirty="0">
                          <a:effectLst/>
                        </a:rPr>
                        <a:t>Close of e-meeting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b="0" kern="1200" dirty="0">
                          <a:effectLst/>
                        </a:rPr>
                        <a:t>22 Oct 2021 (Friday), CC#2</a:t>
                      </a:r>
                      <a:endParaRPr lang="en-US" sz="13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b="0" kern="1200" dirty="0">
                          <a:effectLst/>
                        </a:rPr>
                        <a:t>1700 UTC</a:t>
                      </a:r>
                      <a:endParaRPr lang="en-US" sz="13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extLst>
                  <a:ext uri="{0D108BD9-81ED-4DB2-BD59-A6C34878D82A}">
                    <a16:rowId xmlns:a16="http://schemas.microsoft.com/office/drawing/2014/main" val="3280711076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kern="1200">
                          <a:effectLst/>
                        </a:rPr>
                        <a:t>Upload Approved docs</a:t>
                      </a:r>
                      <a:endParaRPr lang="en-US" sz="1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b="0" kern="1200" dirty="0">
                          <a:effectLst/>
                        </a:rPr>
                        <a:t>25 Oct 2021 (Monday)</a:t>
                      </a:r>
                      <a:endParaRPr lang="en-US" sz="13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500" b="0" kern="1200" dirty="0">
                          <a:effectLst/>
                        </a:rPr>
                        <a:t>1700 UTC</a:t>
                      </a:r>
                      <a:endParaRPr lang="en-US" sz="13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7687" marR="117687" marT="12700" marB="0"/>
                </a:tc>
                <a:extLst>
                  <a:ext uri="{0D108BD9-81ED-4DB2-BD59-A6C34878D82A}">
                    <a16:rowId xmlns:a16="http://schemas.microsoft.com/office/drawing/2014/main" val="41290515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054569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38558</TotalTime>
  <Words>1733</Words>
  <Application>Microsoft Office PowerPoint</Application>
  <PresentationFormat>Custom</PresentationFormat>
  <Paragraphs>553</Paragraphs>
  <Slides>11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2_Office Theme</vt:lpstr>
      <vt:lpstr>Worksheet</vt:lpstr>
      <vt:lpstr>SA2 Work Planning</vt:lpstr>
      <vt:lpstr>Rel-18 timelines</vt:lpstr>
      <vt:lpstr>SA2 Meeting Planning</vt:lpstr>
      <vt:lpstr>PowerPoint Presentation</vt:lpstr>
      <vt:lpstr>Input documents control</vt:lpstr>
      <vt:lpstr>Rel-18 SID/WID handling </vt:lpstr>
      <vt:lpstr>TEI18 Handling</vt:lpstr>
      <vt:lpstr>Rel-18 TU Considerations</vt:lpstr>
      <vt:lpstr>SA2#147E Dates/Agenda</vt:lpstr>
      <vt:lpstr>SA2#148E Dates/Agenda</vt:lpstr>
      <vt:lpstr>Items for Endorsement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05-23-2140_Puneet Jain</cp:lastModifiedBy>
  <cp:revision>718</cp:revision>
  <dcterms:created xsi:type="dcterms:W3CDTF">2018-05-24T11:49:12Z</dcterms:created>
  <dcterms:modified xsi:type="dcterms:W3CDTF">2021-10-11T19:08:29Z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