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07" r:id="rId2"/>
    <p:sldId id="380" r:id="rId3"/>
    <p:sldId id="411" r:id="rId4"/>
    <p:sldId id="412" r:id="rId5"/>
    <p:sldId id="414" r:id="rId6"/>
    <p:sldId id="415" r:id="rId7"/>
    <p:sldId id="40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5FBE1F8-1E74-41A1-B26B-79E7601036EF}">
          <p14:sldIdLst>
            <p14:sldId id="407"/>
            <p14:sldId id="380"/>
            <p14:sldId id="411"/>
            <p14:sldId id="412"/>
            <p14:sldId id="414"/>
            <p14:sldId id="415"/>
            <p14:sldId id="4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98">
          <p15:clr>
            <a:srgbClr val="A4A3A4"/>
          </p15:clr>
        </p15:guide>
        <p15:guide id="2" pos="38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未知用户1" initials="未知用户1" lastIdx="1" clrIdx="6"/>
  <p:cmAuthor id="1" name="杨昂" initials="杨昂" lastIdx="2" clrIdx="0"/>
  <p:cmAuthor id="8" name="cww2" initials="cww2" lastIdx="1" clrIdx="7">
    <p:extLst>
      <p:ext uri="{19B8F6BF-5375-455C-9EA6-DF929625EA0E}">
        <p15:presenceInfo xmlns:p15="http://schemas.microsoft.com/office/powerpoint/2012/main" userId="cww2" providerId="None"/>
      </p:ext>
    </p:extLst>
  </p:cmAuthor>
  <p:cmAuthor id="2" name="宋扬" initials="宋扬" lastIdx="4" clrIdx="1"/>
  <p:cmAuthor id="4" name="Si Ye" initials="SY" lastIdx="1" clrIdx="3"/>
  <p:cmAuthor id="5" name="王园园" initials="王园园" lastIdx="5" clrIdx="4"/>
  <p:cmAuthor id="6" name="司晔" initials="司晔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3B2FF"/>
    <a:srgbClr val="6699FF"/>
    <a:srgbClr val="3399FF"/>
    <a:srgbClr val="99CC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200" autoAdjust="0"/>
  </p:normalViewPr>
  <p:slideViewPr>
    <p:cSldViewPr snapToGrid="0">
      <p:cViewPr varScale="1">
        <p:scale>
          <a:sx n="105" d="100"/>
          <a:sy n="105" d="100"/>
        </p:scale>
        <p:origin x="834" y="108"/>
      </p:cViewPr>
      <p:guideLst>
        <p:guide orient="horz" pos="2198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877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20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71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Visio_Drawing.vsd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37"/>
          </p:nvPr>
        </p:nvSpPr>
        <p:spPr>
          <a:solidFill>
            <a:srgbClr val="415FFF">
              <a:alpha val="82000"/>
            </a:srgbClr>
          </a:solidFill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576169" y="5196607"/>
            <a:ext cx="3227360" cy="276283"/>
          </a:xfrm>
        </p:spPr>
        <p:txBody>
          <a:bodyPr/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2021.10.12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43546" y="3556922"/>
            <a:ext cx="8008892" cy="928685"/>
          </a:xfrm>
        </p:spPr>
        <p:txBody>
          <a:bodyPr/>
          <a:lstStyle/>
          <a:p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Study on AI based Positioning in Rel-18 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eNA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Ph3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标题 5"/>
          <p:cNvSpPr txBox="1"/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Applicable use cases for AI based Positioning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0" y="1173965"/>
            <a:ext cx="12146181" cy="418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ea typeface="宋体" panose="02010600030101010101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to Rel-16/Rel-17 solutions, AI based solutions could increase the accuracy dramatically at least for the following scenarios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combat NLOS in Indoor Factory with Dense clutter and High base station height (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-DH) scenarios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combat synchronization error between different TRPs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combat Tx-Rx timing error between different TRPs and UEs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8215" y="6594973"/>
            <a:ext cx="112431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Deployment and channel model is based on current Rel-17 Positioning item discussion.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InF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-DH {0.6,6,2} is focused..</a:t>
            </a:r>
          </a:p>
        </p:txBody>
      </p:sp>
      <p:pic>
        <p:nvPicPr>
          <p:cNvPr id="22" name="图片 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474" y="2880652"/>
            <a:ext cx="4275707" cy="3382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820" y="2758228"/>
            <a:ext cx="4555969" cy="3505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84789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160259" y="212322"/>
            <a:ext cx="10576523" cy="786355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enhanced positioning without new measurement</a:t>
            </a:r>
          </a:p>
        </p:txBody>
      </p:sp>
      <p:sp>
        <p:nvSpPr>
          <p:cNvPr id="19" name="矩形 18"/>
          <p:cNvSpPr/>
          <p:nvPr/>
        </p:nvSpPr>
        <p:spPr>
          <a:xfrm>
            <a:off x="8942539" y="5794072"/>
            <a:ext cx="2908285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Positioning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D49F6C1-385B-45AB-B5EB-FFDBFE3F6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78221" y="238066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90E5461-53BA-4C09-8DE1-8B67879DCC0F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76" b="16074"/>
          <a:stretch/>
        </p:blipFill>
        <p:spPr bwMode="auto">
          <a:xfrm>
            <a:off x="3249462" y="3350744"/>
            <a:ext cx="4321493" cy="329493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A1A6C6A-FEF7-4B85-B97D-17C8E7E35BF0}"/>
              </a:ext>
            </a:extLst>
          </p:cNvPr>
          <p:cNvSpPr txBox="1"/>
          <p:nvPr/>
        </p:nvSpPr>
        <p:spPr>
          <a:xfrm>
            <a:off x="137817" y="1396063"/>
            <a:ext cx="10733617" cy="1895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samples can be collected by the network to train a neural network model applied at LMF with Rel-17 specified measurement and report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Inference of UE location at LMF based on Rel-17 specified measurement and report (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e.g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first path delay and power)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Model transfer may be needed between Nodes (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e.g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LMF and NWDAF)</a:t>
            </a:r>
          </a:p>
        </p:txBody>
      </p:sp>
    </p:spTree>
    <p:extLst>
      <p:ext uri="{BB962C8B-B14F-4D97-AF65-F5344CB8AC3E}">
        <p14:creationId xmlns:p14="http://schemas.microsoft.com/office/powerpoint/2010/main" val="2462163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169224" y="171822"/>
            <a:ext cx="10430824" cy="625475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enhanced positioning with new measurement</a:t>
            </a:r>
          </a:p>
        </p:txBody>
      </p:sp>
      <p:sp>
        <p:nvSpPr>
          <p:cNvPr id="19" name="矩形 18"/>
          <p:cNvSpPr/>
          <p:nvPr/>
        </p:nvSpPr>
        <p:spPr>
          <a:xfrm>
            <a:off x="8942539" y="5794072"/>
            <a:ext cx="2908285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Positioning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D49F6C1-385B-45AB-B5EB-FFDBFE3F6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78221" y="238066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45AE503-C971-4E1B-BD88-DC9210EE9E0F}"/>
              </a:ext>
            </a:extLst>
          </p:cNvPr>
          <p:cNvSpPr txBox="1"/>
          <p:nvPr/>
        </p:nvSpPr>
        <p:spPr>
          <a:xfrm>
            <a:off x="-197909" y="1145805"/>
            <a:ext cx="12587817" cy="1895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samples can be collected by the network to train a neural network model applied at LMF with Rel-17 specified measurement and report and newly defined measurement and report beyond Rel-17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Inference of UE location at LMF is based measurement and report specified in R17 and beyond (e.g. channel impulse response, phase difference)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is potential AI model transfer between Nodes(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e.g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between LMF and NWDAF)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483A815-7525-4391-91F3-4F63512CB6EE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36" b="13968"/>
          <a:stretch/>
        </p:blipFill>
        <p:spPr bwMode="auto">
          <a:xfrm>
            <a:off x="3652472" y="2980000"/>
            <a:ext cx="4259263" cy="3393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784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7D5321-661E-4FA4-BE9F-9E0A1EF2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201496"/>
            <a:ext cx="10515600" cy="530025"/>
          </a:xfrm>
        </p:spPr>
        <p:txBody>
          <a:bodyPr/>
          <a:lstStyle/>
          <a:p>
            <a:pPr defTabSz="1280160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network architecture enhancement for AI based positioning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30641B06-957F-4D08-89DD-9F11C92D17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651248"/>
              </p:ext>
            </p:extLst>
          </p:nvPr>
        </p:nvGraphicFramePr>
        <p:xfrm>
          <a:off x="383458" y="1398644"/>
          <a:ext cx="5945836" cy="3722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Visio" r:id="rId4" imgW="6915188" imgH="4143273" progId="Visio.Drawing.15">
                  <p:embed/>
                </p:oleObj>
              </mc:Choice>
              <mc:Fallback>
                <p:oleObj name="Visio" r:id="rId4" imgW="6915188" imgH="414327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B8F123EB-B566-4D84-9A9A-BC2EA30D33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458" y="1398644"/>
                        <a:ext cx="5945836" cy="37226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FDBF4CCD-201F-48F1-9AF1-170E51D9123A}"/>
              </a:ext>
            </a:extLst>
          </p:cNvPr>
          <p:cNvSpPr txBox="1"/>
          <p:nvPr/>
        </p:nvSpPr>
        <p:spPr>
          <a:xfrm>
            <a:off x="6459794" y="1125798"/>
            <a:ext cx="5466735" cy="476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 by eNA_Ph3: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Enhanced architecture for AI based positioning, supporting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Model training for AI based positioning in NWDAF(MTLF)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positioning inference  in NWDAF(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AnLF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collocated with LMF)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collection by NWDAF(MTLF)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Training data collection triggered by NWDAF(MTLF) from LMF and optionally from other entities (e.g. UE, AF or OAM)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 by eLCS_Ph3: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collection via NRPP or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NRPPa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inference and model training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i.e. measurement and report specified in R18 and beyond.</a:t>
            </a:r>
          </a:p>
        </p:txBody>
      </p:sp>
    </p:spTree>
    <p:extLst>
      <p:ext uri="{BB962C8B-B14F-4D97-AF65-F5344CB8AC3E}">
        <p14:creationId xmlns:p14="http://schemas.microsoft.com/office/powerpoint/2010/main" val="55947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18A08D-9B4B-40C2-BF01-BFDE301B5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AF3B4C-81AE-48E0-8C8D-E4DA61EF9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7406"/>
            <a:ext cx="10515600" cy="4559557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based positioning increases LCS accuracy with or without newly defined measurements at least for some identified use cases;</a:t>
            </a: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is proposed to study AI based positioning in FS_eNA_ph3 and FS_eLCS_ph3 with following coordination: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Potential network architecture enhancements for AI based positioning and NWDAF triggered data collection led FS_eNA_Ph3;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collection via NRPP or </a:t>
            </a:r>
            <a:r>
              <a:rPr lang="en-US" altLang="zh-CN" sz="25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NRPPa</a:t>
            </a:r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led by FS_eLCS_ph3</a:t>
            </a:r>
          </a:p>
          <a:p>
            <a:pPr>
              <a:buFont typeface="Wingdings" panose="05000000000000000000" pitchFamily="2" charset="2"/>
              <a:buChar char="p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3144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>
          <a:xfrm>
            <a:off x="735493" y="6096530"/>
            <a:ext cx="9160221" cy="364826"/>
          </a:xfr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</TotalTime>
  <Words>445</Words>
  <Application>Microsoft Office PowerPoint</Application>
  <PresentationFormat>宽屏</PresentationFormat>
  <Paragraphs>45</Paragraphs>
  <Slides>7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Helvetica Neue</vt:lpstr>
      <vt:lpstr>Helvetica Neue Medium</vt:lpstr>
      <vt:lpstr>vivo type CNS</vt:lpstr>
      <vt:lpstr>vivo type CN简 Bold</vt:lpstr>
      <vt:lpstr>vivo type CN简 Light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Potential network architecture enhancement for AI based positioning</vt:lpstr>
      <vt:lpstr>Conclusion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1114</cp:revision>
  <dcterms:created xsi:type="dcterms:W3CDTF">2019-03-21T01:16:00Z</dcterms:created>
  <dcterms:modified xsi:type="dcterms:W3CDTF">2021-10-11T13:00:51Z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2052-11.1.0.10495</vt:lpwstr>
  </property>
  <property fmtid="{D5CDD505-2E9C-101B-9397-08002B2CF9AE}" pid="4" name="ICV">
    <vt:lpwstr>FBAA495C9B534DF5B3944816CE0A1A23</vt:lpwstr>
  </property>
</Properties>
</file>