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5"/>
  </p:notesMasterIdLst>
  <p:handoutMasterIdLst>
    <p:handoutMasterId r:id="rId6"/>
  </p:handoutMasterIdLst>
  <p:sldIdLst>
    <p:sldId id="303" r:id="rId2"/>
    <p:sldId id="824" r:id="rId3"/>
    <p:sldId id="833" r:id="rId4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  <p:cmAuthor id="2" name="Huawei User 0204" initials="HU" lastIdx="3" clrIdx="1">
    <p:extLst>
      <p:ext uri="{19B8F6BF-5375-455C-9EA6-DF929625EA0E}">
        <p15:presenceInfo xmlns:p15="http://schemas.microsoft.com/office/powerpoint/2012/main" userId="Huawei User 0204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2A6EA8"/>
    <a:srgbClr val="FF3300"/>
    <a:srgbClr val="000000"/>
    <a:srgbClr val="62A14D"/>
    <a:srgbClr val="C6D254"/>
    <a:srgbClr val="B1D254"/>
    <a:srgbClr val="72AF2F"/>
    <a:srgbClr val="5C88D0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688" autoAdjust="0"/>
    <p:restoredTop sz="94625" autoAdjust="0"/>
  </p:normalViewPr>
  <p:slideViewPr>
    <p:cSldViewPr snapToGrid="0">
      <p:cViewPr varScale="1">
        <p:scale>
          <a:sx n="114" d="100"/>
          <a:sy n="114" d="100"/>
        </p:scale>
        <p:origin x="1956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commentAuthors" Target="commentAuthor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11" Type="http://schemas.openxmlformats.org/officeDocument/2006/relationships/tableStyles" Target="tableStyles.xml"/><Relationship Id="rId5" Type="http://schemas.openxmlformats.org/officeDocument/2006/relationships/notesMaster" Target="notesMasters/notesMaster1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2021/10/11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2021/10/11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4435683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7311888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1439999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+mj-lt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rPr>
              <a:t>3GPP TSG SA WG2 Meeting #</a:t>
            </a:r>
            <a:r>
              <a:rPr lang="de-DE" sz="1200" b="1" kern="1200" dirty="0" smtClean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rPr>
              <a:t>147E</a:t>
            </a:r>
            <a:endParaRPr lang="de-DE" sz="1200" b="1" kern="1200" dirty="0">
              <a:solidFill>
                <a:schemeClr val="tx1"/>
              </a:solidFill>
              <a:latin typeface="+mj-lt"/>
              <a:ea typeface="+mn-ea"/>
              <a:cs typeface="Arial" panose="020B0604020202020204" pitchFamily="34" charset="0"/>
            </a:endParaRPr>
          </a:p>
          <a:p>
            <a:r>
              <a:rPr lang="en-US" sz="1200" b="1" kern="1200" dirty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rPr>
              <a:t>Elbonia,</a:t>
            </a:r>
            <a:r>
              <a:rPr lang="en-US" sz="1200" b="1" kern="1200" baseline="0" dirty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rPr>
              <a:t> </a:t>
            </a:r>
            <a:r>
              <a:rPr lang="en-GB" altLang="zh-CN" sz="1000" b="1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October 18 – 22, 2021</a:t>
            </a:r>
            <a:endParaRPr lang="sv-SE" altLang="en-US" sz="1200" b="1" kern="1200" dirty="0">
              <a:solidFill>
                <a:schemeClr val="tx1"/>
              </a:solidFill>
              <a:latin typeface="+mj-lt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US" altLang="zh-CN" sz="1400" b="1" dirty="0" smtClean="0">
                <a:effectLst/>
              </a:rPr>
              <a:t>S2-2107548</a:t>
            </a:r>
            <a:endParaRPr lang="de-DE" sz="1400" b="1" dirty="0">
              <a:effectLst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 smtClean="0">
                <a:solidFill>
                  <a:schemeClr val="bg1"/>
                </a:solidFill>
              </a:rPr>
              <a:t>TSG SA WG2#147E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 </a:t>
            </a:r>
            <a:r>
              <a:rPr lang="en-US" altLang="de-DE" sz="1200" baseline="0" dirty="0" err="1" smtClean="0">
                <a:solidFill>
                  <a:schemeClr val="bg1"/>
                </a:solidFill>
              </a:rPr>
              <a:t>Elbonia</a:t>
            </a:r>
            <a:r>
              <a:rPr lang="en-US" altLang="de-DE" sz="1200" baseline="0" dirty="0" smtClean="0">
                <a:solidFill>
                  <a:schemeClr val="bg1"/>
                </a:solidFill>
              </a:rPr>
              <a:t>, October 18 – 22, 2021</a:t>
            </a: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2021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sz="3600" b="1" dirty="0"/>
              <a:t>5MBS</a:t>
            </a:r>
            <a:r>
              <a:rPr lang="en-US" altLang="de-DE" sz="36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b="1" dirty="0"/>
              <a:t/>
            </a:r>
            <a:br>
              <a:rPr lang="en-US" altLang="en-US" sz="2000" b="1" dirty="0"/>
            </a:br>
            <a:r>
              <a:rPr lang="en-US" altLang="zh-CN" sz="1800" b="1" dirty="0">
                <a:latin typeface="Arial" charset="0"/>
              </a:rPr>
              <a:t>Li, Meng</a:t>
            </a:r>
          </a:p>
          <a:p>
            <a:pPr>
              <a:lnSpc>
                <a:spcPct val="80000"/>
              </a:lnSpc>
            </a:pPr>
            <a:r>
              <a:rPr lang="en-GB" sz="1800" b="1" dirty="0">
                <a:latin typeface="Arial" charset="0"/>
              </a:rPr>
              <a:t>Huawei</a:t>
            </a: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zh-CN" sz="2800" b="1" dirty="0"/>
              <a:t>5MBS Status at </a:t>
            </a:r>
            <a:r>
              <a:rPr lang="en-US" altLang="zh-CN" sz="2800" b="1" dirty="0" smtClean="0"/>
              <a:t>SA#93-e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3" y="2577695"/>
            <a:ext cx="8554482" cy="3393209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de-DE" altLang="de-DE" sz="1800" b="1" dirty="0">
                <a:ea typeface="+mn-ea"/>
                <a:cs typeface="+mn-cs"/>
              </a:rPr>
              <a:t>Progress since </a:t>
            </a:r>
            <a:r>
              <a:rPr lang="de-DE" altLang="de-DE" sz="1800" b="1" dirty="0" smtClean="0">
                <a:ea typeface="+mn-ea"/>
                <a:cs typeface="+mn-cs"/>
              </a:rPr>
              <a:t>SA#92-e</a:t>
            </a:r>
            <a:r>
              <a:rPr lang="de-DE" altLang="de-DE" sz="1800" b="1" dirty="0">
                <a:ea typeface="+mn-ea"/>
                <a:cs typeface="+mn-cs"/>
              </a:rPr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/>
              <a:t>TS 23.247 </a:t>
            </a:r>
            <a:r>
              <a:rPr lang="en-US" altLang="ko-KR" sz="1400" dirty="0" smtClean="0"/>
              <a:t>v1.1.0 </a:t>
            </a:r>
            <a:r>
              <a:rPr lang="en-US" altLang="ko-KR" sz="1400" dirty="0"/>
              <a:t>is sent to plenary for </a:t>
            </a:r>
            <a:r>
              <a:rPr lang="en-US" altLang="zh-CN" sz="1400" dirty="0"/>
              <a:t>approval</a:t>
            </a:r>
            <a:r>
              <a:rPr lang="en-US" altLang="ko-KR" sz="1400" dirty="0" smtClean="0"/>
              <a:t>. </a:t>
            </a:r>
            <a:endParaRPr lang="en-US" altLang="ko-KR" sz="1400" dirty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 smtClean="0"/>
              <a:t>3 LSs were sent to RAN2/RAN3, CT4, SA4/SA6/CT1, respectively. </a:t>
            </a:r>
            <a:endParaRPr lang="en-US" altLang="ko-KR" sz="14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1800" b="1" dirty="0">
                <a:ea typeface="+mn-ea"/>
                <a:cs typeface="+mn-cs"/>
              </a:rPr>
              <a:t>RAN impacts and dependencies:</a:t>
            </a:r>
            <a:endParaRPr lang="de-DE" sz="18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 dirty="0"/>
              <a:t>RAN impacts as per agreed </a:t>
            </a:r>
            <a:r>
              <a:rPr lang="en-US" altLang="zh-CN" sz="1400" dirty="0" smtClean="0"/>
              <a:t>(p)CRs</a:t>
            </a:r>
            <a:r>
              <a:rPr lang="en-GB" altLang="zh-CN" sz="1400" dirty="0"/>
              <a:t>.</a:t>
            </a:r>
            <a:endParaRPr lang="en-US" altLang="zh-CN" sz="1400" dirty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1800" b="1" dirty="0" smtClean="0"/>
              <a:t>Next </a:t>
            </a:r>
            <a:r>
              <a:rPr lang="de-DE" sz="1800" b="1" dirty="0"/>
              <a:t>steps:</a:t>
            </a:r>
            <a:endParaRPr lang="en-US" altLang="zh-CN" sz="14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Resolve the open </a:t>
            </a:r>
            <a:r>
              <a:rPr lang="en-US" altLang="zh-CN" sz="1400" dirty="0" smtClean="0"/>
              <a:t>issues that have dependencies with other WGs in the next meetings.</a:t>
            </a:r>
          </a:p>
        </p:txBody>
      </p:sp>
      <p:graphicFrame>
        <p:nvGraphicFramePr>
          <p:cNvPr id="6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04863066"/>
              </p:ext>
            </p:extLst>
          </p:nvPr>
        </p:nvGraphicFramePr>
        <p:xfrm>
          <a:off x="179388" y="1277120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5MBS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Architectural enhancements for 5G multicast-broadcast services (5MBS)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85%&gt;?%</a:t>
                      </a:r>
                      <a:endParaRPr lang="en-US" sz="1400" b="1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Sept., 2021</a:t>
                      </a:r>
                      <a:endParaRPr lang="en-US" altLang="zh-CN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SP-201106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2" name="矩形 1"/>
          <p:cNvSpPr/>
          <p:nvPr/>
        </p:nvSpPr>
        <p:spPr bwMode="auto">
          <a:xfrm rot="19277121">
            <a:off x="3055388" y="3531765"/>
            <a:ext cx="3313652" cy="662730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</a:rPr>
              <a:t>To be updated</a:t>
            </a:r>
            <a:endParaRPr kumimoji="0" lang="zh-CN" altLang="en-US" sz="32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075549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GB" altLang="en-US" sz="2800" b="1" dirty="0" smtClean="0"/>
              <a:t>5MBS </a:t>
            </a:r>
            <a:r>
              <a:rPr lang="en-GB" altLang="en-US" sz="2800" b="1" dirty="0"/>
              <a:t>Status after </a:t>
            </a:r>
            <a:r>
              <a:rPr lang="en-GB" altLang="en-US" sz="2800" b="1" dirty="0" smtClean="0"/>
              <a:t>SA2#147E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3" y="2577695"/>
            <a:ext cx="8554482" cy="3393209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de-DE" altLang="de-DE" sz="1800" b="1" dirty="0" smtClean="0">
                <a:ea typeface="+mn-ea"/>
                <a:cs typeface="+mn-cs"/>
              </a:rPr>
              <a:t>Progress since SA#92-e: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 smtClean="0"/>
              <a:t>TS 23.247 v1.1.0 is sent to plenary for </a:t>
            </a:r>
            <a:r>
              <a:rPr lang="en-US" altLang="zh-CN" sz="1400" dirty="0" smtClean="0"/>
              <a:t>approval</a:t>
            </a:r>
            <a:r>
              <a:rPr lang="en-US" altLang="ko-KR" sz="1400" dirty="0" smtClean="0"/>
              <a:t>. 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 smtClean="0"/>
              <a:t>Totally 54 </a:t>
            </a:r>
            <a:r>
              <a:rPr lang="en-US" altLang="ko-KR" sz="1400" dirty="0" err="1" smtClean="0"/>
              <a:t>pCRs</a:t>
            </a:r>
            <a:r>
              <a:rPr lang="en-US" altLang="ko-KR" sz="1400" dirty="0" smtClean="0"/>
              <a:t>,  3CRs were agreed in 146E meeting. 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 smtClean="0"/>
              <a:t>3 LSs were sent to RAN2/RAN3, CT4, SA4/SA6/CT1, respectively. 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1800" b="1" dirty="0" smtClean="0">
                <a:ea typeface="+mn-ea"/>
                <a:cs typeface="+mn-cs"/>
              </a:rPr>
              <a:t>RAN impacts and dependencies:</a:t>
            </a:r>
            <a:endParaRPr lang="de-DE" sz="1800" b="1" dirty="0" smtClean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 dirty="0" smtClean="0"/>
              <a:t>RAN impacts as per agreed </a:t>
            </a:r>
            <a:r>
              <a:rPr lang="en-US" altLang="zh-CN" sz="1400" dirty="0" err="1" smtClean="0"/>
              <a:t>pCRs</a:t>
            </a:r>
            <a:r>
              <a:rPr lang="en-GB" altLang="zh-CN" sz="1400" dirty="0" smtClean="0"/>
              <a:t>.</a:t>
            </a:r>
            <a:endParaRPr lang="en-US" altLang="zh-CN" sz="1400" dirty="0" smtClean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altLang="ko-KR" sz="1800" b="1" dirty="0" smtClean="0"/>
              <a:t>Contentious Issue: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de-DE" altLang="ko-KR" sz="1400" dirty="0" smtClean="0"/>
              <a:t>None</a:t>
            </a:r>
            <a:endParaRPr lang="de-DE" sz="1800" b="1" dirty="0" smtClean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1800" b="1" dirty="0" smtClean="0"/>
              <a:t>Next steps:</a:t>
            </a:r>
            <a:endParaRPr lang="en-US" altLang="zh-CN" sz="1400" b="1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Resolve the open issues that have dependencies with other WGs.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Correct/alignment/documentation related Category "F " CRs. </a:t>
            </a:r>
            <a:endParaRPr lang="en-US" altLang="zh-CN" sz="1400" strike="sngStrike" dirty="0"/>
          </a:p>
        </p:txBody>
      </p:sp>
      <p:graphicFrame>
        <p:nvGraphicFramePr>
          <p:cNvPr id="6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96738063"/>
              </p:ext>
            </p:extLst>
          </p:nvPr>
        </p:nvGraphicFramePr>
        <p:xfrm>
          <a:off x="179388" y="1277120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5MBS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Architectural enhancements for 5G multicast-broadcast services (5MBS)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85%&gt;</a:t>
                      </a:r>
                      <a:r>
                        <a:rPr lang="en-US" altLang="zh-CN" sz="14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?%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Sept., 2021</a:t>
                      </a:r>
                      <a:endParaRPr lang="en-US" altLang="zh-CN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SP-201106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5" name="矩形 4"/>
          <p:cNvSpPr/>
          <p:nvPr/>
        </p:nvSpPr>
        <p:spPr bwMode="auto">
          <a:xfrm rot="19277121">
            <a:off x="3055388" y="3531765"/>
            <a:ext cx="3313652" cy="662730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</a:rPr>
              <a:t>To be updated</a:t>
            </a:r>
            <a:endParaRPr kumimoji="0" lang="zh-CN" altLang="en-US" sz="32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912652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15884</TotalTime>
  <Words>206</Words>
  <Application>Microsoft Office PowerPoint</Application>
  <PresentationFormat>全屏显示(4:3)</PresentationFormat>
  <Paragraphs>48</Paragraphs>
  <Slides>3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9" baseType="lpstr">
      <vt:lpstr>맑은 고딕</vt:lpstr>
      <vt:lpstr>宋体</vt:lpstr>
      <vt:lpstr>Arial</vt:lpstr>
      <vt:lpstr>Calibri</vt:lpstr>
      <vt:lpstr>Times New Roman</vt:lpstr>
      <vt:lpstr>Office Theme</vt:lpstr>
      <vt:lpstr>5MBS Status Report</vt:lpstr>
      <vt:lpstr>5MBS Status at SA#93-e</vt:lpstr>
      <vt:lpstr>5MBS Status after SA2#147E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Huawei User</cp:lastModifiedBy>
  <cp:revision>1775</cp:revision>
  <dcterms:created xsi:type="dcterms:W3CDTF">2008-08-30T09:32:10Z</dcterms:created>
  <dcterms:modified xsi:type="dcterms:W3CDTF">2021-10-11T11:44:21Z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2c7635f8-94c0-4125-af53-3ffb066031e5</vt:lpwstr>
  </property>
  <property fmtid="{D5CDD505-2E9C-101B-9397-08002B2CF9AE}" pid="3" name="CTP_TimeStamp">
    <vt:lpwstr>2020-01-29 20:41:49Z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_2015_ms_pID_725343">
    <vt:lpwstr>(3)sHWhTqo4oSQOnArfS5xg3jS8bNjYP73MbrBnKmb05cFbVfsVlJdA0YZdi2jijYKD33b9bVne
Y44OeesJTHuzBfPyhUX4xG0BPmTjkXzhT6pnDHxqlWenJLgIk4N4BxFmnxG4C8Rmvy3h9wjy
BrKdxneG547vBaneyJ9WH6HPQVMqFZeM1xOME/XWJJhScHE+iBZOoqAMy795fCz8AB9kKgt2
Wo+A5nV/H+c5yy9O9I</vt:lpwstr>
  </property>
  <property fmtid="{D5CDD505-2E9C-101B-9397-08002B2CF9AE}" pid="9" name="_2015_ms_pID_7253431">
    <vt:lpwstr>/gjmC5b/uftDV65ffZHpSqgclEofaw/hdvNNODoihgrz7OdRBVj7uT
uGHm9aBX8l50nLhcb6z/MVOgsKKgAoRa5Mv+n0jBDSOkSn+VkndX1vXb32UBnI47p6lcOzCv
ZUpk+BYx5Sb27YSgUb+EV7CGryJCUsfArGvLjHwgv9gEPVOhi5shuyEhBpIPr8JlDTQOw8cr
Wb5j2fxzJrMgY1LxQNu/b3BGefjvLLfAueVB</vt:lpwstr>
  </property>
  <property fmtid="{D5CDD505-2E9C-101B-9397-08002B2CF9AE}" pid="10" name="_2015_ms_pID_7253432">
    <vt:lpwstr>aA==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1630039390</vt:lpwstr>
  </property>
</Properties>
</file>