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10"/>
  </p:notesMasterIdLst>
  <p:handoutMasterIdLst>
    <p:handoutMasterId r:id="rId11"/>
  </p:handoutMasterIdLst>
  <p:sldIdLst>
    <p:sldId id="303" r:id="rId2"/>
    <p:sldId id="806" r:id="rId3"/>
    <p:sldId id="812" r:id="rId4"/>
    <p:sldId id="813" r:id="rId5"/>
    <p:sldId id="807" r:id="rId6"/>
    <p:sldId id="809" r:id="rId7"/>
    <p:sldId id="808" r:id="rId8"/>
    <p:sldId id="814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CC"/>
    <a:srgbClr val="FF99FF"/>
    <a:srgbClr val="FF6699"/>
    <a:srgbClr val="FF3300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799" autoAdjust="0"/>
    <p:restoredTop sz="94625" autoAdjust="0"/>
  </p:normalViewPr>
  <p:slideViewPr>
    <p:cSldViewPr snapToGrid="0">
      <p:cViewPr varScale="1">
        <p:scale>
          <a:sx n="88" d="100"/>
          <a:sy n="88" d="100"/>
        </p:scale>
        <p:origin x="116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10/7/2021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10/7/2021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35213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41514403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4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5611198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9442894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4517999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582108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928481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#147E (e-meeting)</a:t>
            </a:r>
          </a:p>
          <a:p>
            <a:r>
              <a:rPr lang="en-US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October 18 – 22, 2021</a:t>
            </a:r>
            <a:r>
              <a:rPr lang="nb-NO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, Elbonia</a:t>
            </a:r>
            <a:endParaRPr lang="sv-SE" altLang="en-US" sz="1400" b="1" kern="1200" dirty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4826000" y="334106"/>
            <a:ext cx="2203717" cy="6155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600" b="1" dirty="0" smtClean="0">
                <a:effectLst/>
                <a:latin typeface="+mn-lt"/>
              </a:rPr>
              <a:t>S2-2107158</a:t>
            </a:r>
          </a:p>
          <a:p>
            <a:pPr algn="r" eaLnBrk="1" hangingPunct="1">
              <a:spcBef>
                <a:spcPct val="50000"/>
              </a:spcBef>
              <a:defRPr/>
            </a:pPr>
            <a:endParaRPr lang="en-GB" altLang="en-US" sz="1200" b="1" kern="1200" dirty="0" smtClean="0">
              <a:solidFill>
                <a:srgbClr val="0070C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6" name="Picture 2" descr="https://upload.wikimedia.org/wikipedia/commons/e/e2/Mint-tea.jpg"/>
          <p:cNvPicPr>
            <a:picLocks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210947" y="3744238"/>
            <a:ext cx="3924000" cy="261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2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WG2#147E</a:t>
            </a:r>
            <a:r>
              <a:rPr lang="en-GB" altLang="de-DE" sz="1300" baseline="0" dirty="0" smtClean="0">
                <a:solidFill>
                  <a:schemeClr val="bg1"/>
                </a:solidFill>
                <a:latin typeface="+mn-lt"/>
              </a:rPr>
              <a:t> Electronic meeting, October 18 – 22, 2021</a:t>
            </a:r>
            <a:endParaRPr lang="en-GB" altLang="de-DE" sz="1300" dirty="0" smtClean="0">
              <a:solidFill>
                <a:schemeClr val="bg1"/>
              </a:solidFill>
              <a:latin typeface="+mn-lt"/>
            </a:endParaRPr>
          </a:p>
          <a:p>
            <a:pPr>
              <a:defRPr/>
            </a:pPr>
            <a:endParaRPr lang="en-GB" altLang="ko-KR" sz="1200" spc="300" dirty="0" smtClean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</a:t>
            </a:r>
            <a:r>
              <a:rPr lang="en-GB" altLang="en-US" sz="800"/>
              <a:t>3GPP </a:t>
            </a:r>
            <a:r>
              <a:rPr lang="en-GB" altLang="en-US" sz="800" smtClean="0"/>
              <a:t>2021</a:t>
            </a:r>
            <a:endParaRPr lang="en-GB" altLang="en-US" sz="800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2194370"/>
            <a:ext cx="9144000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Authentication &amp; Subscription info checking</a:t>
            </a:r>
            <a:b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GB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for Disaster Roaming service</a:t>
            </a:r>
            <a:endParaRPr lang="en-GB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en-US" sz="2000" b="1" dirty="0" smtClean="0"/>
              <a:t>Hyunsook Kim</a:t>
            </a:r>
            <a:endParaRPr lang="en-GB" sz="1800" b="1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LG Electronics, KT </a:t>
            </a:r>
            <a:r>
              <a:rPr lang="en-GB" sz="1800" b="1" smtClean="0">
                <a:latin typeface="Arial" charset="0"/>
              </a:rPr>
              <a:t>Corp</a:t>
            </a:r>
            <a:r>
              <a:rPr lang="en-GB" sz="1800" b="1" smtClean="0">
                <a:latin typeface="Arial" charset="0"/>
              </a:rPr>
              <a:t>., </a:t>
            </a:r>
            <a:r>
              <a:rPr lang="en-GB" sz="1800" b="1" dirty="0">
                <a:latin typeface="Arial" charset="0"/>
              </a:rPr>
              <a:t>LG </a:t>
            </a:r>
            <a:r>
              <a:rPr lang="en-GB" sz="1800" b="1" dirty="0" err="1">
                <a:latin typeface="Arial" charset="0"/>
              </a:rPr>
              <a:t>Uplus</a:t>
            </a:r>
            <a:r>
              <a:rPr lang="en-GB" sz="1800" b="1" dirty="0">
                <a:latin typeface="Arial" charset="0"/>
              </a:rPr>
              <a:t>, SK Telecom</a:t>
            </a: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669" y="795963"/>
            <a:ext cx="5479731" cy="5410103"/>
          </a:xfrm>
          <a:prstGeom prst="rect">
            <a:avLst/>
          </a:prstGeom>
        </p:spPr>
      </p:pic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pPr algn="l"/>
            <a:r>
              <a:rPr lang="en-US" altLang="de-DE" sz="2800" b="1" dirty="0" smtClean="0"/>
              <a:t>TS 23.501 Registration procedure</a:t>
            </a:r>
            <a:endParaRPr lang="de-DE" altLang="de-DE" sz="2800" b="1" dirty="0"/>
          </a:p>
        </p:txBody>
      </p:sp>
      <p:sp>
        <p:nvSpPr>
          <p:cNvPr id="6" name="모서리가 둥근 직사각형 5"/>
          <p:cNvSpPr/>
          <p:nvPr/>
        </p:nvSpPr>
        <p:spPr bwMode="auto">
          <a:xfrm>
            <a:off x="2133601" y="3547533"/>
            <a:ext cx="3606800" cy="499534"/>
          </a:xfrm>
          <a:prstGeom prst="roundRect">
            <a:avLst/>
          </a:prstGeom>
          <a:noFill/>
          <a:ln w="1270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0" name="모서리가 둥근 직사각형 9"/>
          <p:cNvSpPr/>
          <p:nvPr/>
        </p:nvSpPr>
        <p:spPr bwMode="auto">
          <a:xfrm>
            <a:off x="2133601" y="5545666"/>
            <a:ext cx="3606800" cy="406401"/>
          </a:xfrm>
          <a:prstGeom prst="roundRect">
            <a:avLst/>
          </a:prstGeom>
          <a:noFill/>
          <a:ln w="1270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821682" y="3674189"/>
            <a:ext cx="288091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UE Authentication for Roaming Disaster service</a:t>
            </a:r>
            <a:endParaRPr lang="ko-KR" alt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821682" y="5625755"/>
            <a:ext cx="3031599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UE subscription info for Roaming Disaster service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462371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pPr algn="l"/>
            <a:r>
              <a:rPr lang="en-US" altLang="ko-KR" sz="2800" b="1" dirty="0" smtClean="0"/>
              <a:t>Option 1 – Disaster Roaming indication</a:t>
            </a:r>
            <a:endParaRPr lang="de-DE" altLang="de-DE" sz="2800" b="1" dirty="0"/>
          </a:p>
        </p:txBody>
      </p:sp>
      <p:sp>
        <p:nvSpPr>
          <p:cNvPr id="2" name="직사각형 1"/>
          <p:cNvSpPr/>
          <p:nvPr/>
        </p:nvSpPr>
        <p:spPr>
          <a:xfrm>
            <a:off x="254000" y="826925"/>
            <a:ext cx="69228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During </a:t>
            </a:r>
            <a:r>
              <a:rPr lang="en-US" altLang="ko-KR" sz="1600" b="1" dirty="0">
                <a:latin typeface="+mj-lt"/>
                <a:ea typeface="+mj-ea"/>
                <a:cs typeface="+mj-cs"/>
              </a:rPr>
              <a:t>the authentication and subscription information checking,</a:t>
            </a:r>
          </a:p>
          <a:p>
            <a:r>
              <a:rPr lang="en-US" altLang="ko-KR" sz="1600" b="1" dirty="0">
                <a:latin typeface="+mj-lt"/>
                <a:ea typeface="+mj-ea"/>
                <a:cs typeface="+mj-cs"/>
              </a:rPr>
              <a:t>“Disaster Roaming indication” is transferred from AMF to </a:t>
            </a:r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AUSF/UDM</a:t>
            </a:r>
          </a:p>
          <a:p>
            <a:endParaRPr lang="en-US" altLang="ko-KR" sz="1600" b="1" dirty="0">
              <a:latin typeface="+mj-lt"/>
              <a:ea typeface="+mj-ea"/>
              <a:cs typeface="+mj-cs"/>
            </a:endParaRPr>
          </a:p>
          <a:p>
            <a:r>
              <a:rPr lang="en-US" altLang="ko-KR" sz="1600" b="1" u="sng" dirty="0" smtClean="0">
                <a:latin typeface="+mj-lt"/>
                <a:ea typeface="+mj-ea"/>
                <a:cs typeface="+mj-cs"/>
              </a:rPr>
              <a:t>Direct</a:t>
            </a:r>
            <a:r>
              <a:rPr lang="ko-KR" altLang="en-US" sz="1600" b="1" u="sng" smtClean="0">
                <a:latin typeface="+mj-lt"/>
                <a:ea typeface="+mj-ea"/>
                <a:cs typeface="+mj-cs"/>
              </a:rPr>
              <a:t> </a:t>
            </a:r>
            <a:r>
              <a:rPr lang="en-US" altLang="ko-KR" sz="1600" b="1" u="sng" dirty="0" smtClean="0">
                <a:latin typeface="+mj-lt"/>
                <a:ea typeface="+mj-ea"/>
                <a:cs typeface="+mj-cs"/>
              </a:rPr>
              <a:t>and clear notification </a:t>
            </a:r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for AUSF/UDM behavior/management</a:t>
            </a:r>
          </a:p>
          <a:p>
            <a:endParaRPr lang="en-US" altLang="ko-KR" sz="1600" b="1" dirty="0">
              <a:latin typeface="+mj-lt"/>
              <a:ea typeface="+mj-ea"/>
              <a:cs typeface="+mj-cs"/>
            </a:endParaRPr>
          </a:p>
        </p:txBody>
      </p:sp>
      <p:sp>
        <p:nvSpPr>
          <p:cNvPr id="5" name="Title 5"/>
          <p:cNvSpPr txBox="1">
            <a:spLocks/>
          </p:cNvSpPr>
          <p:nvPr/>
        </p:nvSpPr>
        <p:spPr bwMode="auto">
          <a:xfrm>
            <a:off x="254000" y="2757156"/>
            <a:ext cx="6997499" cy="78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en-US" altLang="ko-KR" sz="2800" b="1" kern="0" dirty="0" smtClean="0"/>
              <a:t/>
            </a:r>
            <a:br>
              <a:rPr lang="en-US" altLang="ko-KR" sz="2800" b="1" kern="0" dirty="0" smtClean="0"/>
            </a:br>
            <a:r>
              <a:rPr lang="en-US" altLang="ko-KR" sz="2800" b="1" kern="0" dirty="0" smtClean="0"/>
              <a:t>Option 2 –  Configuration via OAM</a:t>
            </a:r>
            <a:r>
              <a:rPr lang="en-US" altLang="de-DE" sz="2800" b="1" kern="0" dirty="0" smtClean="0"/>
              <a:t/>
            </a:r>
            <a:br>
              <a:rPr lang="en-US" altLang="de-DE" sz="2800" b="1" kern="0" dirty="0" smtClean="0"/>
            </a:br>
            <a:endParaRPr lang="de-DE" altLang="de-DE" sz="2800" b="1" kern="0" dirty="0"/>
          </a:p>
        </p:txBody>
      </p:sp>
      <p:sp>
        <p:nvSpPr>
          <p:cNvPr id="6" name="직사각형 5"/>
          <p:cNvSpPr/>
          <p:nvPr/>
        </p:nvSpPr>
        <p:spPr>
          <a:xfrm>
            <a:off x="254000" y="3469756"/>
            <a:ext cx="81051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</a:pPr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Basically</a:t>
            </a:r>
            <a:r>
              <a:rPr lang="en-US" altLang="ko-KR" sz="1600" b="1" dirty="0">
                <a:latin typeface="+mj-lt"/>
                <a:ea typeface="+mj-ea"/>
                <a:cs typeface="+mj-cs"/>
              </a:rPr>
              <a:t>, disaster roaming will be started based on the request by the government agencies or the authorities (out of 3GPP scope)</a:t>
            </a:r>
          </a:p>
          <a:p>
            <a:pPr marL="342900" indent="-342900">
              <a:buFont typeface="+mj-lt"/>
              <a:buAutoNum type="arabicParenR"/>
            </a:pPr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the </a:t>
            </a:r>
            <a:r>
              <a:rPr lang="en-US" altLang="ko-KR" sz="1600" b="1" dirty="0">
                <a:latin typeface="+mj-lt"/>
                <a:ea typeface="+mj-ea"/>
                <a:cs typeface="+mj-cs"/>
              </a:rPr>
              <a:t>configuration via OAM based on operator policy and the request by the government </a:t>
            </a:r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agencies when </a:t>
            </a:r>
            <a:r>
              <a:rPr lang="en-US" altLang="ko-KR" sz="1600" b="1" dirty="0">
                <a:latin typeface="+mj-lt"/>
                <a:ea typeface="+mj-ea"/>
                <a:cs typeface="+mj-cs"/>
              </a:rPr>
              <a:t>the disaster roaming occurs</a:t>
            </a:r>
            <a:r>
              <a:rPr lang="en-US" altLang="ko-KR" sz="1600" b="1" dirty="0" smtClean="0">
                <a:latin typeface="+mj-lt"/>
                <a:ea typeface="+mj-ea"/>
                <a:cs typeface="+mj-cs"/>
              </a:rPr>
              <a:t>.</a:t>
            </a:r>
          </a:p>
          <a:p>
            <a:endParaRPr lang="en-US" altLang="ko-KR" sz="1600" b="1" dirty="0">
              <a:latin typeface="+mj-lt"/>
              <a:ea typeface="+mj-ea"/>
              <a:cs typeface="+mj-cs"/>
            </a:endParaRPr>
          </a:p>
          <a:p>
            <a:r>
              <a:rPr lang="en-US" altLang="ko-KR" sz="1600" b="1" dirty="0">
                <a:latin typeface="+mj-lt"/>
                <a:ea typeface="+mj-ea"/>
                <a:cs typeface="+mj-cs"/>
              </a:rPr>
              <a:t>During the authentication and subscription information checking, </a:t>
            </a:r>
            <a:r>
              <a:rPr lang="en-US" altLang="ko-KR" sz="1600" b="1" u="sng" dirty="0">
                <a:latin typeface="+mj-lt"/>
                <a:ea typeface="+mj-ea"/>
                <a:cs typeface="+mj-cs"/>
              </a:rPr>
              <a:t>no </a:t>
            </a:r>
            <a:r>
              <a:rPr lang="en-US" altLang="ko-KR" sz="1600" b="1" u="sng" dirty="0" smtClean="0">
                <a:latin typeface="+mj-lt"/>
                <a:ea typeface="+mj-ea"/>
                <a:cs typeface="+mj-cs"/>
              </a:rPr>
              <a:t>additional signaling</a:t>
            </a:r>
            <a:endParaRPr lang="ko-KR" altLang="en-US" sz="1600" b="1" u="sng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229716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pPr algn="l"/>
            <a:r>
              <a:rPr lang="en-US" altLang="ko-KR" sz="2800" b="1" dirty="0" smtClean="0"/>
              <a:t>Proposals</a:t>
            </a:r>
            <a:endParaRPr lang="de-DE" altLang="de-DE" sz="2800" b="1" dirty="0"/>
          </a:p>
        </p:txBody>
      </p:sp>
      <p:sp>
        <p:nvSpPr>
          <p:cNvPr id="2" name="직사각형 1"/>
          <p:cNvSpPr/>
          <p:nvPr/>
        </p:nvSpPr>
        <p:spPr>
          <a:xfrm>
            <a:off x="279400" y="995596"/>
            <a:ext cx="8229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2400" dirty="0"/>
              <a:t/>
            </a:r>
            <a:br>
              <a:rPr lang="en-US" altLang="ko-KR" sz="2400" dirty="0"/>
            </a:br>
            <a:r>
              <a:rPr lang="en-US" altLang="ko-KR" sz="2400" b="1" dirty="0" smtClean="0">
                <a:latin typeface="+mj-lt"/>
                <a:ea typeface="+mj-ea"/>
                <a:cs typeface="+mj-cs"/>
              </a:rPr>
              <a:t>It is proposed to specify both options </a:t>
            </a:r>
          </a:p>
          <a:p>
            <a:r>
              <a:rPr lang="en-US" altLang="ko-KR" sz="2400" b="1" dirty="0" smtClean="0">
                <a:latin typeface="+mj-lt"/>
                <a:ea typeface="+mj-ea"/>
                <a:cs typeface="+mj-cs"/>
              </a:rPr>
              <a:t>for operator’s flexible deployment and preference.</a:t>
            </a:r>
          </a:p>
          <a:p>
            <a:endParaRPr lang="en-US" altLang="ko-KR" sz="2400" b="1" dirty="0">
              <a:solidFill>
                <a:srgbClr val="0070C0"/>
              </a:solidFill>
              <a:latin typeface="+mj-lt"/>
              <a:ea typeface="+mj-ea"/>
              <a:cs typeface="+mj-cs"/>
            </a:endParaRPr>
          </a:p>
          <a:p>
            <a:r>
              <a:rPr lang="en-US" altLang="ko-KR" sz="2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Proposed CRs: TS 23.501 </a:t>
            </a:r>
            <a:r>
              <a:rPr lang="en-US" altLang="ko-KR" sz="24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altLang="ko-KR" sz="2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S2-2107159), TS 23.502 </a:t>
            </a:r>
            <a:r>
              <a:rPr lang="en-US" altLang="ko-KR" sz="2400" b="1" dirty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(</a:t>
            </a:r>
            <a:r>
              <a:rPr lang="en-US" altLang="ko-KR" sz="2400" b="1" dirty="0" smtClean="0">
                <a:solidFill>
                  <a:srgbClr val="0070C0"/>
                </a:solidFill>
                <a:latin typeface="+mj-lt"/>
                <a:ea typeface="+mj-ea"/>
                <a:cs typeface="+mj-cs"/>
              </a:rPr>
              <a:t>S2-2107160)</a:t>
            </a:r>
          </a:p>
        </p:txBody>
      </p:sp>
    </p:spTree>
    <p:extLst>
      <p:ext uri="{BB962C8B-B14F-4D97-AF65-F5344CB8AC3E}">
        <p14:creationId xmlns:p14="http://schemas.microsoft.com/office/powerpoint/2010/main" val="644033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745413" cy="787400"/>
          </a:xfrm>
        </p:spPr>
        <p:txBody>
          <a:bodyPr/>
          <a:lstStyle/>
          <a:p>
            <a:pPr algn="l"/>
            <a:r>
              <a:rPr lang="en-US" altLang="de-DE" sz="2800" b="1" dirty="0" smtClean="0"/>
              <a:t>Annex. (option 1) authentication procedure</a:t>
            </a:r>
            <a:endParaRPr lang="de-DE" altLang="de-DE" sz="2800" b="1" dirty="0"/>
          </a:p>
        </p:txBody>
      </p:sp>
      <p:grpSp>
        <p:nvGrpSpPr>
          <p:cNvPr id="14" name="그룹 13"/>
          <p:cNvGrpSpPr/>
          <p:nvPr/>
        </p:nvGrpSpPr>
        <p:grpSpPr>
          <a:xfrm>
            <a:off x="541011" y="983659"/>
            <a:ext cx="4927554" cy="2453610"/>
            <a:chOff x="507144" y="1105663"/>
            <a:chExt cx="4927554" cy="2453610"/>
          </a:xfrm>
        </p:grpSpPr>
        <p:pic>
          <p:nvPicPr>
            <p:cNvPr id="2" name="그림 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07144" y="1105663"/>
              <a:ext cx="4927554" cy="2453610"/>
            </a:xfrm>
            <a:prstGeom prst="rect">
              <a:avLst/>
            </a:prstGeom>
          </p:spPr>
        </p:pic>
        <p:sp>
          <p:nvSpPr>
            <p:cNvPr id="5" name="TextBox 4"/>
            <p:cNvSpPr txBox="1"/>
            <p:nvPr/>
          </p:nvSpPr>
          <p:spPr>
            <a:xfrm>
              <a:off x="1896550" y="2024630"/>
              <a:ext cx="20569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F33CC"/>
                  </a:solidFill>
                </a:rPr>
                <a:t>+ </a:t>
              </a:r>
              <a:r>
                <a:rPr lang="en-US" altLang="ko-KR" b="1" dirty="0">
                  <a:solidFill>
                    <a:srgbClr val="FF33CC"/>
                  </a:solidFill>
                </a:rPr>
                <a:t>Disaster Roaming </a:t>
              </a:r>
              <a:r>
                <a:rPr lang="en-US" altLang="ko-KR" b="1" dirty="0" smtClean="0">
                  <a:solidFill>
                    <a:srgbClr val="FF33CC"/>
                  </a:solidFill>
                </a:rPr>
                <a:t>indication,</a:t>
              </a:r>
              <a:endParaRPr lang="ko-KR" altLang="en-US" b="1">
                <a:solidFill>
                  <a:srgbClr val="FF33CC"/>
                </a:solidFill>
              </a:endParaRPr>
            </a:p>
          </p:txBody>
        </p:sp>
        <p:cxnSp>
          <p:nvCxnSpPr>
            <p:cNvPr id="9" name="직선 연결선 8"/>
            <p:cNvCxnSpPr/>
            <p:nvPr/>
          </p:nvCxnSpPr>
          <p:spPr bwMode="auto">
            <a:xfrm>
              <a:off x="2446867" y="2063687"/>
              <a:ext cx="112471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33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직선 연결선 12"/>
            <p:cNvCxnSpPr/>
            <p:nvPr/>
          </p:nvCxnSpPr>
          <p:spPr bwMode="auto">
            <a:xfrm>
              <a:off x="3818467" y="2252132"/>
              <a:ext cx="1124718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rgbClr val="FF33CC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pic>
        <p:nvPicPr>
          <p:cNvPr id="12" name="그림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475" y="3437269"/>
            <a:ext cx="5382625" cy="3418386"/>
          </a:xfrm>
          <a:prstGeom prst="rect">
            <a:avLst/>
          </a:prstGeom>
        </p:spPr>
      </p:pic>
      <p:sp>
        <p:nvSpPr>
          <p:cNvPr id="16" name="모서리가 둥근 직사각형 15"/>
          <p:cNvSpPr/>
          <p:nvPr/>
        </p:nvSpPr>
        <p:spPr bwMode="auto">
          <a:xfrm>
            <a:off x="2159001" y="4072267"/>
            <a:ext cx="3395132" cy="672142"/>
          </a:xfrm>
          <a:prstGeom prst="roundRect">
            <a:avLst/>
          </a:prstGeom>
          <a:noFill/>
          <a:ln w="1270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68565" y="995596"/>
            <a:ext cx="1374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+mj-lt"/>
                <a:ea typeface="+mj-ea"/>
                <a:cs typeface="+mj-cs"/>
              </a:rPr>
              <a:t>[TS </a:t>
            </a:r>
            <a:r>
              <a:rPr lang="en-US" altLang="ko-KR" sz="2000" b="1" dirty="0" smtClean="0">
                <a:latin typeface="+mj-lt"/>
                <a:ea typeface="+mj-ea"/>
                <a:cs typeface="+mj-cs"/>
              </a:rPr>
              <a:t>33.501]</a:t>
            </a:r>
            <a:endParaRPr lang="ko-KR" altLang="en-US" sz="2000" b="1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2760898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Annex. (option 1) </a:t>
            </a:r>
            <a:r>
              <a:rPr lang="en-US" altLang="de-DE" sz="2800" b="1" dirty="0" smtClean="0"/>
              <a:t>AUSF service</a:t>
            </a:r>
            <a:endParaRPr lang="de-DE" altLang="de-DE" sz="2800" b="1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498" y="917741"/>
            <a:ext cx="7611537" cy="51918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320360" y="3691139"/>
            <a:ext cx="20217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33CC"/>
                </a:solidFill>
              </a:rPr>
              <a:t>+ </a:t>
            </a:r>
            <a:r>
              <a:rPr lang="en-US" altLang="ko-KR" b="1" dirty="0">
                <a:solidFill>
                  <a:srgbClr val="FF33CC"/>
                </a:solidFill>
              </a:rPr>
              <a:t>Disaster Roaming </a:t>
            </a:r>
            <a:r>
              <a:rPr lang="en-US" altLang="ko-KR" b="1" dirty="0" smtClean="0">
                <a:solidFill>
                  <a:srgbClr val="FF33CC"/>
                </a:solidFill>
              </a:rPr>
              <a:t>indication</a:t>
            </a:r>
            <a:endParaRPr lang="ko-KR" altLang="en-US" b="1">
              <a:solidFill>
                <a:srgbClr val="FF33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70179" y="858472"/>
            <a:ext cx="1374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+mj-lt"/>
                <a:ea typeface="+mj-ea"/>
                <a:cs typeface="+mj-cs"/>
              </a:rPr>
              <a:t>[TS </a:t>
            </a:r>
            <a:r>
              <a:rPr lang="en-US" altLang="ko-KR" sz="2000" b="1" dirty="0" smtClean="0">
                <a:latin typeface="+mj-lt"/>
                <a:ea typeface="+mj-ea"/>
                <a:cs typeface="+mj-cs"/>
              </a:rPr>
              <a:t>33.501]</a:t>
            </a:r>
            <a:endParaRPr lang="ko-KR" altLang="en-US" sz="2000" b="1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64133435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6997499" cy="787400"/>
          </a:xfrm>
        </p:spPr>
        <p:txBody>
          <a:bodyPr/>
          <a:lstStyle/>
          <a:p>
            <a:pPr algn="l"/>
            <a:r>
              <a:rPr lang="en-US" altLang="de-DE" sz="2800" b="1" dirty="0"/>
              <a:t>Annex. (option 1) </a:t>
            </a:r>
            <a:r>
              <a:rPr lang="en-US" altLang="de-DE" sz="2800" b="1" dirty="0" smtClean="0"/>
              <a:t>UDM service</a:t>
            </a:r>
            <a:endParaRPr lang="de-DE" altLang="de-DE" sz="2800" b="1" dirty="0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387" y="871329"/>
            <a:ext cx="6136746" cy="2413067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387" y="3284396"/>
            <a:ext cx="6510867" cy="30675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47760" y="1980152"/>
            <a:ext cx="20217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33CC"/>
                </a:solidFill>
              </a:rPr>
              <a:t>+ Disaster </a:t>
            </a:r>
            <a:r>
              <a:rPr lang="en-US" altLang="ko-KR" b="1" dirty="0">
                <a:solidFill>
                  <a:srgbClr val="FF33CC"/>
                </a:solidFill>
              </a:rPr>
              <a:t>Roaming </a:t>
            </a:r>
            <a:r>
              <a:rPr lang="en-US" altLang="ko-KR" b="1" dirty="0" smtClean="0">
                <a:solidFill>
                  <a:srgbClr val="FF33CC"/>
                </a:solidFill>
              </a:rPr>
              <a:t>indication</a:t>
            </a:r>
            <a:endParaRPr lang="ko-KR" altLang="en-US" b="1">
              <a:solidFill>
                <a:srgbClr val="FF33CC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003360" y="4818147"/>
            <a:ext cx="20217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 smtClean="0">
                <a:solidFill>
                  <a:srgbClr val="FF33CC"/>
                </a:solidFill>
              </a:rPr>
              <a:t>+ </a:t>
            </a:r>
            <a:r>
              <a:rPr lang="en-US" altLang="ko-KR" b="1" dirty="0">
                <a:solidFill>
                  <a:srgbClr val="FF33CC"/>
                </a:solidFill>
              </a:rPr>
              <a:t>Disaster Roaming </a:t>
            </a:r>
            <a:r>
              <a:rPr lang="en-US" altLang="ko-KR" b="1" dirty="0" smtClean="0">
                <a:solidFill>
                  <a:srgbClr val="FF33CC"/>
                </a:solidFill>
              </a:rPr>
              <a:t>indication</a:t>
            </a:r>
            <a:endParaRPr lang="ko-KR" altLang="en-US" b="1">
              <a:solidFill>
                <a:srgbClr val="FF33C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41571" y="795541"/>
            <a:ext cx="1374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+mj-lt"/>
                <a:ea typeface="+mj-ea"/>
                <a:cs typeface="+mj-cs"/>
              </a:rPr>
              <a:t>[TS </a:t>
            </a:r>
            <a:r>
              <a:rPr lang="en-US" altLang="ko-KR" sz="2000" b="1" dirty="0" smtClean="0">
                <a:latin typeface="+mj-lt"/>
                <a:ea typeface="+mj-ea"/>
                <a:cs typeface="+mj-cs"/>
              </a:rPr>
              <a:t>33.501]</a:t>
            </a:r>
            <a:endParaRPr lang="ko-KR" altLang="en-US" sz="2000" b="1">
              <a:latin typeface="+mj-lt"/>
              <a:ea typeface="+mj-ea"/>
              <a:cs typeface="+mj-cs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678136" y="3220971"/>
            <a:ext cx="137441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000" b="1" dirty="0">
                <a:latin typeface="+mj-lt"/>
                <a:ea typeface="+mj-ea"/>
                <a:cs typeface="+mj-cs"/>
              </a:rPr>
              <a:t>[TS </a:t>
            </a:r>
            <a:r>
              <a:rPr lang="en-US" altLang="ko-KR" sz="2000" b="1" dirty="0" smtClean="0">
                <a:latin typeface="+mj-lt"/>
                <a:ea typeface="+mj-ea"/>
                <a:cs typeface="+mj-cs"/>
              </a:rPr>
              <a:t>23.502]</a:t>
            </a:r>
            <a:endParaRPr lang="ko-KR" altLang="en-US" sz="2000" b="1"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46475916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7" y="208196"/>
            <a:ext cx="7745413" cy="787400"/>
          </a:xfrm>
        </p:spPr>
        <p:txBody>
          <a:bodyPr/>
          <a:lstStyle/>
          <a:p>
            <a:pPr algn="l"/>
            <a:r>
              <a:rPr lang="en-US" altLang="de-DE" sz="2800" b="1" dirty="0" smtClean="0"/>
              <a:t>Annex. (option 2) Registration procedure</a:t>
            </a:r>
            <a:endParaRPr lang="de-DE" altLang="de-DE" sz="2800" b="1" dirty="0"/>
          </a:p>
        </p:txBody>
      </p:sp>
      <p:pic>
        <p:nvPicPr>
          <p:cNvPr id="19" name="그림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202" y="795963"/>
            <a:ext cx="5479731" cy="5410103"/>
          </a:xfrm>
          <a:prstGeom prst="rect">
            <a:avLst/>
          </a:prstGeom>
        </p:spPr>
      </p:pic>
      <p:sp>
        <p:nvSpPr>
          <p:cNvPr id="22" name="모서리가 둥근 직사각형 21"/>
          <p:cNvSpPr/>
          <p:nvPr/>
        </p:nvSpPr>
        <p:spPr bwMode="auto">
          <a:xfrm>
            <a:off x="2133601" y="3581401"/>
            <a:ext cx="3606800" cy="499534"/>
          </a:xfrm>
          <a:prstGeom prst="roundRect">
            <a:avLst/>
          </a:prstGeom>
          <a:noFill/>
          <a:ln w="1270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3" name="모서리가 둥근 직사각형 22"/>
          <p:cNvSpPr/>
          <p:nvPr/>
        </p:nvSpPr>
        <p:spPr bwMode="auto">
          <a:xfrm>
            <a:off x="2133601" y="5537199"/>
            <a:ext cx="3606800" cy="406401"/>
          </a:xfrm>
          <a:prstGeom prst="roundRect">
            <a:avLst/>
          </a:prstGeom>
          <a:noFill/>
          <a:ln w="12700" cap="flat" cmpd="sng" algn="ctr">
            <a:solidFill>
              <a:srgbClr val="FF33CC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ko-KR" alt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5655733" y="2146110"/>
            <a:ext cx="3488267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For Disaster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Roaming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service, </a:t>
            </a: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AUSF and the UDM are configured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Disaster Condition via OAM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based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on operator policy and the request by the government agencies.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직사각형 17"/>
          <p:cNvSpPr/>
          <p:nvPr/>
        </p:nvSpPr>
        <p:spPr>
          <a:xfrm>
            <a:off x="5698066" y="3557715"/>
            <a:ext cx="3403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this local configuration,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AUSF executes authentication of the 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UE.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5731933" y="5532134"/>
            <a:ext cx="340360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Based on this local configuration, </a:t>
            </a:r>
            <a:endParaRPr lang="en-US" altLang="ko-KR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UDM </a:t>
            </a:r>
            <a:r>
              <a:rPr lang="en-GB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provides </a:t>
            </a:r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subscription </a:t>
            </a:r>
            <a:r>
              <a:rPr lang="en-GB" altLang="ko-KR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data </a:t>
            </a:r>
            <a:r>
              <a:rPr lang="en-GB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to the AMF</a:t>
            </a:r>
            <a:r>
              <a:rPr lang="en-US" altLang="ko-KR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ko-KR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10064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7180</TotalTime>
  <Words>243</Words>
  <Application>Microsoft Office PowerPoint</Application>
  <PresentationFormat>화면 슬라이드 쇼(4:3)</PresentationFormat>
  <Paragraphs>49</Paragraphs>
  <Slides>8</Slides>
  <Notes>8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4" baseType="lpstr">
      <vt:lpstr>Arial </vt:lpstr>
      <vt:lpstr>맑은 고딕</vt:lpstr>
      <vt:lpstr>Arial</vt:lpstr>
      <vt:lpstr>Calibri</vt:lpstr>
      <vt:lpstr>Times New Roman</vt:lpstr>
      <vt:lpstr>Office Theme</vt:lpstr>
      <vt:lpstr>Authentication &amp; Subscription info checking for Disaster Roaming service</vt:lpstr>
      <vt:lpstr>TS 23.501 Registration procedure</vt:lpstr>
      <vt:lpstr>Option 1 – Disaster Roaming indication</vt:lpstr>
      <vt:lpstr>Proposals</vt:lpstr>
      <vt:lpstr>Annex. (option 1) authentication procedure</vt:lpstr>
      <vt:lpstr>Annex. (option 1) AUSF service</vt:lpstr>
      <vt:lpstr>Annex. (option 1) UDM service</vt:lpstr>
      <vt:lpstr>Annex. (option 2) Registration procedure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Hyunsook (LGE)</cp:lastModifiedBy>
  <cp:revision>1580</cp:revision>
  <dcterms:created xsi:type="dcterms:W3CDTF">2008-08-30T09:32:10Z</dcterms:created>
  <dcterms:modified xsi:type="dcterms:W3CDTF">2021-10-07T12:51:15Z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</Properties>
</file>