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13"/>
  </p:notesMasterIdLst>
  <p:sldIdLst>
    <p:sldId id="257" r:id="rId2"/>
    <p:sldId id="258" r:id="rId3"/>
    <p:sldId id="263" r:id="rId4"/>
    <p:sldId id="264" r:id="rId5"/>
    <p:sldId id="271" r:id="rId6"/>
    <p:sldId id="267" r:id="rId7"/>
    <p:sldId id="265" r:id="rId8"/>
    <p:sldId id="269" r:id="rId9"/>
    <p:sldId id="268" r:id="rId10"/>
    <p:sldId id="270" r:id="rId11"/>
    <p:sldId id="25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15C304-B21B-45B4-A352-5858CF52055E}" type="datetimeFigureOut">
              <a:rPr lang="zh-CN" altLang="en-US" smtClean="0"/>
              <a:t>2021-08-23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CB1000-AFC2-4379-8A82-EA33921227C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ln>
        </p:spPr>
      </p:sp>
      <p:sp>
        <p:nvSpPr>
          <p:cNvPr id="25602" name="备注占位符 2"/>
          <p:cNvSpPr>
            <a:spLocks noGrp="1"/>
          </p:cNvSpPr>
          <p:nvPr>
            <p:ph type="body" idx="1"/>
          </p:nvPr>
        </p:nvSpPr>
        <p:spPr bwMode="auto">
          <a:noFill/>
        </p:spPr>
        <p:txBody>
          <a:bodyPr wrap="square" numCol="1" anchor="t" anchorCtr="0" compatLnSpc="1">
            <a:normAutofit/>
          </a:bodyPr>
          <a:lstStyle/>
          <a:p>
            <a:pPr eaLnBrk="1" hangingPunct="1">
              <a:spcBef>
                <a:spcPct val="0"/>
              </a:spcBef>
            </a:pPr>
            <a:endParaRPr lang="en-US" alt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1216166" y="2136920"/>
            <a:ext cx="9744253" cy="1248833"/>
          </a:xfrm>
          <a:prstGeom prst="rect">
            <a:avLst/>
          </a:prstGeom>
        </p:spPr>
        <p:txBody>
          <a:bodyPr/>
          <a:lstStyle>
            <a:lvl1pPr marL="0" indent="0" algn="ctr">
              <a:buNone/>
              <a:defRPr sz="4800" b="1" baseline="0">
                <a:solidFill>
                  <a:srgbClr val="006ABA"/>
                </a:solidFill>
              </a:defRPr>
            </a:lvl1pPr>
          </a:lstStyle>
          <a:p>
            <a:pPr lvl="0"/>
            <a:r>
              <a:rPr lang="en-US" altLang="zh-CN" dirty="0" smtClean="0"/>
              <a:t>2019</a:t>
            </a:r>
            <a:r>
              <a:rPr lang="zh-CN" altLang="en-US" dirty="0" smtClean="0"/>
              <a:t>工作汇报</a:t>
            </a:r>
          </a:p>
        </p:txBody>
      </p:sp>
      <p:sp>
        <p:nvSpPr>
          <p:cNvPr id="28" name="文本占位符 27"/>
          <p:cNvSpPr>
            <a:spLocks noGrp="1"/>
          </p:cNvSpPr>
          <p:nvPr>
            <p:ph type="body" sz="quarter" idx="12" hasCustomPrompt="1"/>
          </p:nvPr>
        </p:nvSpPr>
        <p:spPr>
          <a:xfrm>
            <a:off x="2831637" y="3442454"/>
            <a:ext cx="6144427" cy="481076"/>
          </a:xfrm>
          <a:prstGeom prst="rect">
            <a:avLst/>
          </a:prstGeom>
        </p:spPr>
        <p:txBody>
          <a:bodyPr anchor="ctr"/>
          <a:lstStyle>
            <a:lvl1pPr marL="0" indent="0" algn="ctr">
              <a:buNone/>
              <a:defRPr sz="2400">
                <a:solidFill>
                  <a:schemeClr val="tx1">
                    <a:lumMod val="50000"/>
                    <a:lumOff val="50000"/>
                  </a:schemeClr>
                </a:solidFill>
              </a:defRPr>
            </a:lvl1pPr>
            <a:lvl2pPr>
              <a:defRPr sz="3200"/>
            </a:lvl2pPr>
            <a:lvl3pPr>
              <a:defRPr sz="2665"/>
            </a:lvl3pPr>
            <a:lvl4pPr>
              <a:defRPr sz="2400"/>
            </a:lvl4pPr>
            <a:lvl5pPr>
              <a:defRPr sz="2400"/>
            </a:lvl5pPr>
          </a:lstStyle>
          <a:p>
            <a:pPr lvl="0"/>
            <a:r>
              <a:rPr lang="zh-CN" altLang="en-US" dirty="0" smtClean="0"/>
              <a:t>******部</a:t>
            </a:r>
          </a:p>
        </p:txBody>
      </p:sp>
      <p:pic>
        <p:nvPicPr>
          <p:cNvPr id="8" name="图片 7"/>
          <p:cNvPicPr>
            <a:picLocks noChangeAspect="1"/>
          </p:cNvPicPr>
          <p:nvPr userDrawn="1"/>
        </p:nvPicPr>
        <p:blipFill>
          <a:blip r:embed="rId2" cstate="print"/>
          <a:stretch>
            <a:fillRect/>
          </a:stretch>
        </p:blipFill>
        <p:spPr>
          <a:xfrm>
            <a:off x="513590" y="359703"/>
            <a:ext cx="1645973" cy="452135"/>
          </a:xfrm>
          <a:prstGeom prst="rect">
            <a:avLst/>
          </a:prstGeom>
        </p:spPr>
      </p:pic>
      <p:pic>
        <p:nvPicPr>
          <p:cNvPr id="5" name="图片 4"/>
          <p:cNvPicPr>
            <a:picLocks noChangeAspect="1"/>
          </p:cNvPicPr>
          <p:nvPr userDrawn="1"/>
        </p:nvPicPr>
        <p:blipFill>
          <a:blip r:embed="rId3" cstate="print"/>
          <a:stretch>
            <a:fillRect/>
          </a:stretch>
        </p:blipFill>
        <p:spPr>
          <a:xfrm>
            <a:off x="10128449" y="328810"/>
            <a:ext cx="1545892" cy="51391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08" y="3855861"/>
            <a:ext cx="12192000" cy="300214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57301"/>
            <a:ext cx="12192000" cy="6854653"/>
          </a:xfrm>
          <a:prstGeom prst="rect">
            <a:avLst/>
          </a:prstGeom>
        </p:spPr>
      </p:pic>
      <p:cxnSp>
        <p:nvCxnSpPr>
          <p:cNvPr id="6" name="直线连接符 5"/>
          <p:cNvCxnSpPr/>
          <p:nvPr userDrawn="1"/>
        </p:nvCxnSpPr>
        <p:spPr bwMode="auto">
          <a:xfrm>
            <a:off x="10830037" y="404596"/>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4" name="组 3"/>
          <p:cNvGrpSpPr/>
          <p:nvPr userDrawn="1"/>
        </p:nvGrpSpPr>
        <p:grpSpPr>
          <a:xfrm>
            <a:off x="9241469" y="238979"/>
            <a:ext cx="2327140" cy="405712"/>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19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DE1218A-E184-4E12-AB1C-74E90F24426A}" type="datetimeFigureOut">
              <a:rPr lang="zh-CN" altLang="en-US" smtClean="0"/>
              <a:t>2021-08-23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14788C-9302-44EE-82D1-E2FA0B77438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E1218A-E184-4E12-AB1C-74E90F24426A}" type="datetimeFigureOut">
              <a:rPr lang="zh-CN" altLang="en-US" smtClean="0"/>
              <a:t>2021-08-23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14788C-9302-44EE-82D1-E2FA0B77438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484" y="2084851"/>
            <a:ext cx="12192000" cy="1219200"/>
          </a:xfrm>
          <a:prstGeom prst="rect">
            <a:avLst/>
          </a:prstGeom>
          <a:noFill/>
        </p:spPr>
        <p:txBody>
          <a:bodyPr wrap="none" rtlCol="0">
            <a:noAutofit/>
          </a:bodyPr>
          <a:lstStyle/>
          <a:p>
            <a:pPr algn="ctr" eaLnBrk="0" hangingPunct="0">
              <a:spcBef>
                <a:spcPct val="20000"/>
              </a:spcBef>
            </a:pPr>
            <a:r>
              <a:rPr kumimoji="1" lang="en-US" altLang="zh-CN" sz="4800" spc="133" dirty="0" smtClean="0">
                <a:solidFill>
                  <a:srgbClr val="00469D"/>
                </a:solidFill>
                <a:cs typeface="微软雅黑" panose="020B0503020204020204" charset="-122"/>
                <a:sym typeface="Calibri" panose="020F0502020204030204" pitchFamily="34" charset="0"/>
              </a:rPr>
              <a:t>New SID proposal on </a:t>
            </a:r>
          </a:p>
          <a:p>
            <a:pPr algn="ctr" eaLnBrk="0" hangingPunct="0">
              <a:spcBef>
                <a:spcPct val="20000"/>
              </a:spcBef>
            </a:pPr>
            <a:r>
              <a:rPr kumimoji="1" lang="en-US" altLang="zh-CN" sz="4800" spc="133" dirty="0" smtClean="0">
                <a:solidFill>
                  <a:srgbClr val="00469D"/>
                </a:solidFill>
                <a:cs typeface="微软雅黑" panose="020B0503020204020204" charset="-122"/>
                <a:sym typeface="Calibri" panose="020F0502020204030204" pitchFamily="34" charset="0"/>
              </a:rPr>
              <a:t>Enhancement of 5G AM Policy in R18</a:t>
            </a:r>
            <a:endParaRPr kumimoji="1" lang="zh-CN" altLang="en-US" sz="4800" spc="133" dirty="0">
              <a:solidFill>
                <a:srgbClr val="00469D"/>
              </a:solidFill>
              <a:cs typeface="微软雅黑" panose="020B0503020204020204" charset="-122"/>
              <a:sym typeface="Calibri" panose="020F0502020204030204" pitchFamily="34" charset="0"/>
            </a:endParaRPr>
          </a:p>
        </p:txBody>
      </p:sp>
      <p:sp>
        <p:nvSpPr>
          <p:cNvPr id="3" name="文本框 2"/>
          <p:cNvSpPr txBox="1"/>
          <p:nvPr/>
        </p:nvSpPr>
        <p:spPr>
          <a:xfrm>
            <a:off x="4359564" y="4276436"/>
            <a:ext cx="2983345" cy="830997"/>
          </a:xfrm>
          <a:prstGeom prst="rect">
            <a:avLst/>
          </a:prstGeom>
          <a:noFill/>
        </p:spPr>
        <p:txBody>
          <a:bodyPr wrap="square" rtlCol="0">
            <a:spAutoFit/>
          </a:bodyPr>
          <a:lstStyle/>
          <a:p>
            <a:pPr algn="ctr"/>
            <a:r>
              <a:rPr lang="en-US" altLang="zh-CN" sz="2400" dirty="0" smtClean="0"/>
              <a:t>Zhuoyi Chen</a:t>
            </a:r>
          </a:p>
          <a:p>
            <a:pPr algn="ctr"/>
            <a:r>
              <a:rPr lang="en-US" altLang="zh-CN" sz="2400" dirty="0" smtClean="0"/>
              <a:t>China Telecom</a:t>
            </a:r>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1883" y="282714"/>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smtClean="0">
                <a:solidFill>
                  <a:srgbClr val="00469E"/>
                </a:solidFill>
                <a:cs typeface="微软雅黑" panose="020B0503020204020204" charset="-122"/>
                <a:sym typeface="Arial" panose="020B0604020202020204" pitchFamily="34" charset="0"/>
              </a:rPr>
              <a:t>Timeline for Study</a:t>
            </a:r>
            <a:endParaRPr kumimoji="1" lang="en-US" altLang="zh-CN" sz="2665" dirty="0">
              <a:solidFill>
                <a:srgbClr val="00469E"/>
              </a:solidFill>
              <a:cs typeface="微软雅黑" panose="020B0503020204020204" charset="-122"/>
              <a:sym typeface="Arial" panose="020B0604020202020204" pitchFamily="34" charset="0"/>
            </a:endParaRPr>
          </a:p>
        </p:txBody>
      </p:sp>
      <p:sp>
        <p:nvSpPr>
          <p:cNvPr id="12" name="Rectangle 2"/>
          <p:cNvSpPr/>
          <p:nvPr/>
        </p:nvSpPr>
        <p:spPr>
          <a:xfrm>
            <a:off x="557485" y="1487877"/>
            <a:ext cx="10945216" cy="2400657"/>
          </a:xfrm>
          <a:prstGeom prst="rect">
            <a:avLst/>
          </a:prstGeom>
        </p:spPr>
        <p:txBody>
          <a:bodyPr wrap="square">
            <a:spAutoFit/>
          </a:bodyPr>
          <a:lstStyle/>
          <a:p>
            <a:pPr marL="342900" lvl="1" indent="-342900" algn="just">
              <a:lnSpc>
                <a:spcPct val="150000"/>
              </a:lnSpc>
              <a:buFont typeface="Wingdings" panose="05000000000000000000" pitchFamily="2" charset="2"/>
              <a:buChar char="Ø"/>
            </a:pPr>
            <a:r>
              <a:rPr lang="en-US" altLang="zh-CN" sz="2000" dirty="0" smtClean="0">
                <a:latin typeface="+mn-ea"/>
              </a:rPr>
              <a:t>Expect to start with other R18 studies depending on SA2 time plan</a:t>
            </a:r>
          </a:p>
          <a:p>
            <a:pPr marL="800100" lvl="2" indent="-342900" algn="just">
              <a:lnSpc>
                <a:spcPct val="150000"/>
              </a:lnSpc>
              <a:buFont typeface="Wingdings" panose="05000000000000000000" pitchFamily="2" charset="2"/>
              <a:buChar char="Ø"/>
            </a:pPr>
            <a:r>
              <a:rPr lang="en-US" altLang="zh-CN" sz="2000" dirty="0" smtClean="0">
                <a:latin typeface="+mn-ea"/>
              </a:rPr>
              <a:t>Estimated 4 TUs for study </a:t>
            </a:r>
            <a:r>
              <a:rPr lang="en-US" altLang="zh-CN" sz="2000" dirty="0" smtClean="0">
                <a:latin typeface="+mn-ea"/>
              </a:rPr>
              <a:t>phase</a:t>
            </a:r>
            <a:r>
              <a:rPr lang="zh-CN" altLang="en-US" sz="2000" dirty="0" smtClean="0">
                <a:latin typeface="+mn-ea"/>
              </a:rPr>
              <a:t>，</a:t>
            </a:r>
            <a:r>
              <a:rPr lang="en-US" altLang="zh-CN" sz="2000" dirty="0" smtClean="0">
                <a:latin typeface="+mn-ea"/>
              </a:rPr>
              <a:t>and 2 Tus for normative phase.</a:t>
            </a:r>
            <a:endParaRPr lang="en-US" altLang="zh-CN" sz="2000" dirty="0" smtClean="0">
              <a:latin typeface="+mn-ea"/>
            </a:endParaRPr>
          </a:p>
          <a:p>
            <a:pPr marL="342900" lvl="1" indent="-342900" algn="just">
              <a:lnSpc>
                <a:spcPct val="150000"/>
              </a:lnSpc>
              <a:buFont typeface="Wingdings" panose="05000000000000000000" pitchFamily="2" charset="2"/>
              <a:buChar char="Ø"/>
            </a:pPr>
            <a:r>
              <a:rPr lang="en-US" altLang="zh-CN" sz="2000" dirty="0" smtClean="0">
                <a:latin typeface="+mn-ea"/>
              </a:rPr>
              <a:t>Sent to TSG for information in June 2022</a:t>
            </a:r>
          </a:p>
          <a:p>
            <a:pPr marL="342900" lvl="1" indent="-342900" algn="just">
              <a:lnSpc>
                <a:spcPct val="150000"/>
              </a:lnSpc>
              <a:buFont typeface="Wingdings" panose="05000000000000000000" pitchFamily="2" charset="2"/>
              <a:buChar char="Ø"/>
            </a:pPr>
            <a:r>
              <a:rPr lang="en-US" altLang="zh-CN" sz="2000" dirty="0" smtClean="0">
                <a:latin typeface="+mn-ea"/>
              </a:rPr>
              <a:t>Sent to TSG for approval in Sep. 2022</a:t>
            </a:r>
          </a:p>
          <a:p>
            <a:pPr marL="342900" lvl="1" indent="-342900" algn="just">
              <a:lnSpc>
                <a:spcPct val="150000"/>
              </a:lnSpc>
              <a:buFont typeface="Wingdings" panose="05000000000000000000" pitchFamily="2" charset="2"/>
              <a:buChar char="Ø"/>
            </a:pPr>
            <a:endParaRPr lang="en-US" altLang="zh-CN" sz="2000" dirty="0">
              <a:latin typeface="+mn-ea"/>
            </a:endParaRPr>
          </a:p>
        </p:txBody>
      </p:sp>
    </p:spTree>
    <p:extLst>
      <p:ext uri="{BB962C8B-B14F-4D97-AF65-F5344CB8AC3E}">
        <p14:creationId xmlns:p14="http://schemas.microsoft.com/office/powerpoint/2010/main" val="31256696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831638" y="2414695"/>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sp>
        <p:nvSpPr>
          <p:cNvPr id="7" name="矩形 6"/>
          <p:cNvSpPr/>
          <p:nvPr/>
        </p:nvSpPr>
        <p:spPr>
          <a:xfrm>
            <a:off x="4048007" y="2967335"/>
            <a:ext cx="4095994" cy="923330"/>
          </a:xfrm>
          <a:prstGeom prst="rect">
            <a:avLst/>
          </a:prstGeom>
          <a:noFill/>
        </p:spPr>
        <p:txBody>
          <a:bodyPr wrap="none" lIns="91440" tIns="45720" rIns="91440" bIns="45720">
            <a:spAutoFit/>
          </a:bodyPr>
          <a:lstStyle/>
          <a:p>
            <a:pPr algn="ctr"/>
            <a:r>
              <a:rPr lang="en-US" altLang="zh-CN"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THANK YOU</a:t>
            </a:r>
            <a:endParaRPr lang="zh-CN"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5729" y="3248455"/>
            <a:ext cx="10945216" cy="3170483"/>
          </a:xfrm>
          <a:prstGeom prst="rect">
            <a:avLst/>
          </a:prstGeom>
        </p:spPr>
        <p:txBody>
          <a:bodyPr wrap="square">
            <a:spAutoFit/>
          </a:bodyPr>
          <a:lstStyle/>
          <a:p>
            <a:pPr marL="381000" lvl="1" indent="-381000" algn="just">
              <a:buFont typeface="Wingdings" panose="05000000000000000000" pitchFamily="2" charset="2"/>
              <a:buChar char="p"/>
            </a:pPr>
            <a:r>
              <a:rPr lang="en-US" altLang="zh-CN" sz="2400" dirty="0">
                <a:latin typeface="+mn-ea"/>
              </a:rPr>
              <a:t>AM Policy alignment in interworking scenario (4G and 5G)</a:t>
            </a:r>
          </a:p>
          <a:p>
            <a:pPr marL="381000" lvl="1" indent="-381000" algn="just">
              <a:buFont typeface="Wingdings" panose="05000000000000000000" pitchFamily="2" charset="2"/>
              <a:buChar char="p"/>
            </a:pPr>
            <a:r>
              <a:rPr lang="en-US" altLang="zh-CN" sz="2400" dirty="0" smtClean="0">
                <a:latin typeface="+mn-ea"/>
              </a:rPr>
              <a:t>New </a:t>
            </a:r>
            <a:r>
              <a:rPr lang="en-US" altLang="zh-CN" sz="2400" dirty="0">
                <a:latin typeface="+mn-ea"/>
              </a:rPr>
              <a:t>parameters </a:t>
            </a:r>
            <a:r>
              <a:rPr lang="en-US" altLang="zh-CN" sz="2400" dirty="0" smtClean="0">
                <a:latin typeface="+mn-ea"/>
              </a:rPr>
              <a:t>and provisioning procedure to assist AM policy decision</a:t>
            </a:r>
          </a:p>
          <a:p>
            <a:pPr marL="381000" lvl="1" indent="-381000" algn="just">
              <a:buFont typeface="Wingdings" panose="05000000000000000000" pitchFamily="2" charset="2"/>
              <a:buChar char="p"/>
            </a:pPr>
            <a:r>
              <a:rPr lang="en-US" altLang="zh-CN" sz="2400" dirty="0" smtClean="0">
                <a:latin typeface="+mn-ea"/>
              </a:rPr>
              <a:t>Optimization for PCF binding and discovery </a:t>
            </a:r>
          </a:p>
          <a:p>
            <a:pPr marL="381000" lvl="1" indent="-381000" algn="just">
              <a:buFont typeface="Wingdings" panose="05000000000000000000" pitchFamily="2" charset="2"/>
              <a:buChar char="p"/>
            </a:pPr>
            <a:r>
              <a:rPr lang="en-US" altLang="zh-CN" sz="2400" dirty="0" smtClean="0">
                <a:latin typeface="+mn-ea"/>
              </a:rPr>
              <a:t>Solutions for roaming cases</a:t>
            </a:r>
          </a:p>
          <a:p>
            <a:pPr marL="381000" lvl="1" indent="-381000" algn="just">
              <a:buFont typeface="Wingdings" panose="05000000000000000000" pitchFamily="2" charset="2"/>
              <a:buChar char="p"/>
            </a:pPr>
            <a:r>
              <a:rPr lang="en-US" altLang="zh-CN" sz="2400" dirty="0">
                <a:latin typeface="+mn-ea"/>
              </a:rPr>
              <a:t>Finer </a:t>
            </a:r>
            <a:r>
              <a:rPr lang="en-US" altLang="zh-CN" sz="2400" dirty="0" smtClean="0">
                <a:latin typeface="+mn-ea"/>
              </a:rPr>
              <a:t>granularity</a:t>
            </a:r>
          </a:p>
          <a:p>
            <a:pPr marL="381000" lvl="1" indent="-381000" algn="just">
              <a:buFont typeface="Wingdings" panose="05000000000000000000" pitchFamily="2" charset="2"/>
              <a:buChar char="p"/>
            </a:pPr>
            <a:r>
              <a:rPr lang="en-US" altLang="zh-CN" sz="2400" dirty="0" smtClean="0">
                <a:latin typeface="+mn-ea"/>
              </a:rPr>
              <a:t>Verification of AM policy</a:t>
            </a:r>
          </a:p>
          <a:p>
            <a:pPr marL="381000" lvl="1" indent="-381000" algn="just">
              <a:buFont typeface="Wingdings" panose="05000000000000000000" pitchFamily="2" charset="2"/>
              <a:buChar char="p"/>
            </a:pPr>
            <a:r>
              <a:rPr lang="en-US" altLang="zh-CN" sz="2400" dirty="0" smtClean="0">
                <a:latin typeface="+mn-ea"/>
              </a:rPr>
              <a:t>New trigger for AM policy</a:t>
            </a:r>
          </a:p>
          <a:p>
            <a:pPr marL="381000" lvl="1" indent="-381000" algn="just">
              <a:lnSpc>
                <a:spcPct val="150000"/>
              </a:lnSpc>
              <a:buFont typeface="Wingdings" panose="05000000000000000000" pitchFamily="2" charset="2"/>
              <a:buChar char="ü"/>
            </a:pPr>
            <a:endParaRPr lang="zh-CN" altLang="en-US" sz="2135" dirty="0">
              <a:latin typeface="+mn-ea"/>
            </a:endParaRPr>
          </a:p>
        </p:txBody>
      </p:sp>
      <p:sp>
        <p:nvSpPr>
          <p:cNvPr id="4" name="矩形 3"/>
          <p:cNvSpPr/>
          <p:nvPr/>
        </p:nvSpPr>
        <p:spPr>
          <a:xfrm>
            <a:off x="627165" y="1194046"/>
            <a:ext cx="10982036" cy="2054409"/>
          </a:xfrm>
          <a:prstGeom prst="rect">
            <a:avLst/>
          </a:prstGeom>
        </p:spPr>
        <p:txBody>
          <a:bodyPr wrap="square">
            <a:spAutoFit/>
          </a:bodyPr>
          <a:lstStyle/>
          <a:p>
            <a:pPr hangingPunct="0">
              <a:spcAft>
                <a:spcPts val="900"/>
              </a:spcAft>
            </a:pPr>
            <a:r>
              <a:rPr lang="en-GB" altLang="zh-CN" sz="2400" dirty="0">
                <a:latin typeface="+mn-ea"/>
              </a:rPr>
              <a:t>The </a:t>
            </a:r>
            <a:r>
              <a:rPr lang="en-GB" altLang="zh-CN" sz="2400" dirty="0" smtClean="0">
                <a:solidFill>
                  <a:schemeClr val="accent1">
                    <a:lumMod val="75000"/>
                  </a:schemeClr>
                </a:solidFill>
                <a:latin typeface="+mn-ea"/>
              </a:rPr>
              <a:t>A</a:t>
            </a:r>
            <a:r>
              <a:rPr lang="en-GB" altLang="zh-CN" sz="2400" dirty="0" smtClean="0">
                <a:latin typeface="+mn-ea"/>
              </a:rPr>
              <a:t>ccess </a:t>
            </a:r>
            <a:r>
              <a:rPr lang="en-GB" altLang="zh-CN" sz="2400" dirty="0">
                <a:latin typeface="+mn-ea"/>
              </a:rPr>
              <a:t>and </a:t>
            </a:r>
            <a:r>
              <a:rPr lang="en-GB" altLang="zh-CN" sz="2400" dirty="0" smtClean="0">
                <a:solidFill>
                  <a:schemeClr val="accent1">
                    <a:lumMod val="75000"/>
                  </a:schemeClr>
                </a:solidFill>
                <a:latin typeface="+mn-ea"/>
              </a:rPr>
              <a:t>M</a:t>
            </a:r>
            <a:r>
              <a:rPr lang="en-GB" altLang="zh-CN" sz="2400" dirty="0" smtClean="0">
                <a:latin typeface="+mn-ea"/>
              </a:rPr>
              <a:t>obility </a:t>
            </a:r>
            <a:r>
              <a:rPr lang="en-GB" altLang="zh-CN" sz="2400" dirty="0" smtClean="0">
                <a:solidFill>
                  <a:schemeClr val="accent1">
                    <a:lumMod val="75000"/>
                  </a:schemeClr>
                </a:solidFill>
                <a:latin typeface="+mn-ea"/>
              </a:rPr>
              <a:t>Policy</a:t>
            </a:r>
            <a:r>
              <a:rPr lang="en-GB" altLang="zh-CN" sz="2400" dirty="0" smtClean="0">
                <a:latin typeface="+mn-ea"/>
              </a:rPr>
              <a:t> </a:t>
            </a:r>
            <a:r>
              <a:rPr lang="en-GB" altLang="zh-CN" sz="2400" dirty="0">
                <a:latin typeface="+mn-ea"/>
              </a:rPr>
              <a:t>control introduced in 5G encompasses the management of service area restrictions, the management of the RFSP functionalities and UE-AMBR by PCF. </a:t>
            </a:r>
            <a:endParaRPr lang="en-GB" altLang="zh-CN" sz="2400" dirty="0" smtClean="0">
              <a:latin typeface="+mn-ea"/>
            </a:endParaRPr>
          </a:p>
          <a:p>
            <a:pPr hangingPunct="0">
              <a:spcAft>
                <a:spcPts val="900"/>
              </a:spcAft>
            </a:pPr>
            <a:r>
              <a:rPr lang="en-GB" altLang="zh-CN" sz="2400" dirty="0" smtClean="0">
                <a:latin typeface="+mn-ea"/>
              </a:rPr>
              <a:t>Some potential enhancement</a:t>
            </a:r>
            <a:r>
              <a:rPr lang="en-US" altLang="zh-CN" sz="2400" dirty="0" smtClean="0">
                <a:latin typeface="+mn-ea"/>
              </a:rPr>
              <a:t>s</a:t>
            </a:r>
            <a:r>
              <a:rPr lang="en-GB" altLang="zh-CN" sz="2400" dirty="0" smtClean="0">
                <a:latin typeface="+mn-ea"/>
              </a:rPr>
              <a:t> for study in AM Policy are </a:t>
            </a:r>
            <a:r>
              <a:rPr lang="en-GB" altLang="zh-CN" sz="2400" dirty="0">
                <a:latin typeface="+mn-ea"/>
              </a:rPr>
              <a:t>identified based on the Rel-17 SA2 </a:t>
            </a:r>
            <a:r>
              <a:rPr lang="en-GB" altLang="zh-CN" sz="2400" dirty="0" smtClean="0">
                <a:latin typeface="+mn-ea"/>
              </a:rPr>
              <a:t>issues </a:t>
            </a:r>
            <a:r>
              <a:rPr lang="en-US" altLang="zh-CN" sz="2400" dirty="0" smtClean="0">
                <a:latin typeface="+mn-ea"/>
              </a:rPr>
              <a:t>and Rel-18 SA1 requirements</a:t>
            </a:r>
            <a:r>
              <a:rPr lang="en-GB" altLang="zh-CN" sz="2400" dirty="0" smtClean="0">
                <a:latin typeface="+mn-ea"/>
              </a:rPr>
              <a:t>:</a:t>
            </a:r>
            <a:endParaRPr lang="zh-CN" altLang="zh-CN" sz="2400" dirty="0">
              <a:latin typeface="+mn-ea"/>
            </a:endParaRPr>
          </a:p>
        </p:txBody>
      </p:sp>
      <p:sp>
        <p:nvSpPr>
          <p:cNvPr id="5"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err="1" smtClean="0">
                <a:solidFill>
                  <a:srgbClr val="00469E"/>
                </a:solidFill>
                <a:cs typeface="微软雅黑" panose="020B0503020204020204" charset="-122"/>
                <a:sym typeface="Arial" panose="020B0604020202020204" pitchFamily="34" charset="0"/>
              </a:rPr>
              <a:t>FS_eAMP</a:t>
            </a:r>
            <a:r>
              <a:rPr kumimoji="1" lang="en-US" altLang="zh-CN" sz="2665" dirty="0" smtClean="0">
                <a:solidFill>
                  <a:srgbClr val="00469E"/>
                </a:solidFill>
                <a:cs typeface="微软雅黑" panose="020B0503020204020204" charset="-122"/>
                <a:sym typeface="Arial" panose="020B0604020202020204" pitchFamily="34" charset="0"/>
              </a:rPr>
              <a:t> for Rel-18</a:t>
            </a:r>
            <a:endParaRPr kumimoji="1" lang="en-US" altLang="zh-CN" sz="2665" dirty="0">
              <a:solidFill>
                <a:srgbClr val="00469E"/>
              </a:solidFill>
              <a:cs typeface="微软雅黑" panose="020B0503020204020204" charset="-122"/>
              <a:sym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a:solidFill>
                  <a:srgbClr val="00469E"/>
                </a:solidFill>
                <a:cs typeface="微软雅黑" panose="020B0503020204020204" charset="-122"/>
                <a:sym typeface="Arial" panose="020B0604020202020204" pitchFamily="34" charset="0"/>
              </a:rPr>
              <a:t>AM Policy Alignment in Interworking Scenario (4G and 5G)</a:t>
            </a:r>
          </a:p>
        </p:txBody>
      </p:sp>
      <p:sp>
        <p:nvSpPr>
          <p:cNvPr id="8" name="Rectangle 2"/>
          <p:cNvSpPr/>
          <p:nvPr/>
        </p:nvSpPr>
        <p:spPr>
          <a:xfrm>
            <a:off x="868155" y="1703353"/>
            <a:ext cx="10945216" cy="2246705"/>
          </a:xfrm>
          <a:prstGeom prst="rect">
            <a:avLst/>
          </a:prstGeom>
        </p:spPr>
        <p:txBody>
          <a:bodyPr wrap="square">
            <a:spAutoFit/>
          </a:bodyPr>
          <a:lstStyle/>
          <a:p>
            <a:pPr marL="0" lvl="1" algn="just">
              <a:lnSpc>
                <a:spcPct val="150000"/>
              </a:lnSpc>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ü"/>
            </a:pPr>
            <a:endParaRPr lang="zh-CN" altLang="en-US" sz="2135" dirty="0">
              <a:latin typeface="+mj-ea"/>
              <a:ea typeface="+mj-ea"/>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315456190"/>
              </p:ext>
            </p:extLst>
          </p:nvPr>
        </p:nvGraphicFramePr>
        <p:xfrm>
          <a:off x="6361188" y="2184534"/>
          <a:ext cx="5141513" cy="3368843"/>
        </p:xfrm>
        <a:graphic>
          <a:graphicData uri="http://schemas.openxmlformats.org/presentationml/2006/ole">
            <mc:AlternateContent xmlns:mc="http://schemas.openxmlformats.org/markup-compatibility/2006">
              <mc:Choice xmlns:v="urn:schemas-microsoft-com:vml" Requires="v">
                <p:oleObj spid="_x0000_s2074" name="Picture" r:id="rId3" imgW="5693410" imgH="3747770" progId="Word.Picture.8">
                  <p:embed/>
                </p:oleObj>
              </mc:Choice>
              <mc:Fallback>
                <p:oleObj name="Picture" r:id="rId3" imgW="5693410" imgH="3747770" progId="Word.Picture.8">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188" y="2184534"/>
                        <a:ext cx="5141513" cy="3368843"/>
                      </a:xfrm>
                      <a:prstGeom prst="rect">
                        <a:avLst/>
                      </a:prstGeom>
                      <a:noFill/>
                    </p:spPr>
                  </p:pic>
                </p:oleObj>
              </mc:Fallback>
            </mc:AlternateContent>
          </a:graphicData>
        </a:graphic>
      </p:graphicFrame>
      <p:sp>
        <p:nvSpPr>
          <p:cNvPr id="11" name="文本框 10"/>
          <p:cNvSpPr txBox="1"/>
          <p:nvPr/>
        </p:nvSpPr>
        <p:spPr>
          <a:xfrm>
            <a:off x="697549" y="2415540"/>
            <a:ext cx="5444791" cy="2906830"/>
          </a:xfrm>
          <a:prstGeom prst="rect">
            <a:avLst/>
          </a:prstGeom>
          <a:solidFill>
            <a:srgbClr val="FFFF99"/>
          </a:solidFill>
        </p:spPr>
        <p:txBody>
          <a:bodyPr wrap="square" rtlCol="0">
            <a:normAutofit/>
          </a:bodyPr>
          <a:lstStyle/>
          <a:p>
            <a:pPr defTabSz="1219200" eaLnBrk="0" fontAlgn="base" hangingPunct="0">
              <a:spcBef>
                <a:spcPct val="20000"/>
              </a:spcBef>
              <a:spcAft>
                <a:spcPct val="0"/>
              </a:spcAft>
            </a:pPr>
            <a:r>
              <a:rPr kumimoji="1" lang="en-US" altLang="zh-CN" sz="2135" dirty="0" smtClean="0">
                <a:solidFill>
                  <a:srgbClr val="FF0000"/>
                </a:solidFill>
                <a:latin typeface="Calibri Light" panose="020F0302020204030204" pitchFamily="34" charset="0"/>
                <a:cs typeface="Calibri Light" panose="020F0302020204030204" pitchFamily="34" charset="0"/>
                <a:sym typeface="Calibri" panose="020F0502020204030204" pitchFamily="34" charset="0"/>
              </a:rPr>
              <a:t>A PING-PONG Issue from RFSP Index conflict</a:t>
            </a: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a:t>
            </a:r>
          </a:p>
          <a:p>
            <a:pPr marL="342900" indent="-342900" defTabSz="1219200" eaLnBrk="0" fontAlgn="base" hangingPunct="0">
              <a:spcBef>
                <a:spcPct val="20000"/>
              </a:spcBef>
              <a:spcAft>
                <a:spcPct val="0"/>
              </a:spcAft>
              <a:buFont typeface="Arial" panose="020B0604020202020204" pitchFamily="34" charset="0"/>
              <a:buChar char="•"/>
            </a:pP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While the UE is in 5G, the PCF decide to change the subscription RFSP Index </a:t>
            </a:r>
            <a:r>
              <a:rPr kumimoji="1" lang="en-US" altLang="zh-CN" sz="2135" dirty="0">
                <a:latin typeface="Calibri Light" panose="020F0302020204030204" pitchFamily="34" charset="0"/>
                <a:cs typeface="Calibri Light" panose="020F0302020204030204" pitchFamily="34" charset="0"/>
                <a:sym typeface="Calibri" panose="020F0502020204030204" pitchFamily="34" charset="0"/>
              </a:rPr>
              <a:t>to </a:t>
            </a: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direct the UE to 4G.</a:t>
            </a:r>
          </a:p>
          <a:p>
            <a:pPr marL="342900" indent="-342900" defTabSz="1219200" eaLnBrk="0" fontAlgn="base" hangingPunct="0">
              <a:spcBef>
                <a:spcPct val="20000"/>
              </a:spcBef>
              <a:spcAft>
                <a:spcPct val="0"/>
              </a:spcAft>
              <a:buFont typeface="Arial" panose="020B0604020202020204" pitchFamily="34" charset="0"/>
              <a:buChar char="•"/>
            </a:pP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While the UE is in 4G, the MME select its RFSP Index according to Subscription Data or Local configuration, and direct the UE to 5G.</a:t>
            </a:r>
            <a:endParaRPr kumimoji="1" lang="en-US" altLang="zh-CN" sz="2135" dirty="0">
              <a:latin typeface="Calibri Light" panose="020F0302020204030204" pitchFamily="34" charset="0"/>
              <a:cs typeface="Calibri Light" panose="020F0302020204030204" pitchFamily="34" charset="0"/>
              <a:sym typeface="Calibri" panose="020F0502020204030204" pitchFamily="34" charset="0"/>
            </a:endParaRPr>
          </a:p>
        </p:txBody>
      </p:sp>
      <p:sp>
        <p:nvSpPr>
          <p:cNvPr id="12" name="Rectangle 2"/>
          <p:cNvSpPr/>
          <p:nvPr/>
        </p:nvSpPr>
        <p:spPr>
          <a:xfrm>
            <a:off x="557485" y="1196893"/>
            <a:ext cx="10945216" cy="968791"/>
          </a:xfrm>
          <a:prstGeom prst="rect">
            <a:avLst/>
          </a:prstGeom>
        </p:spPr>
        <p:txBody>
          <a:bodyPr wrap="square">
            <a:spAutoFit/>
          </a:bodyPr>
          <a:lstStyle/>
          <a:p>
            <a:pPr marL="0" lvl="1" algn="just">
              <a:lnSpc>
                <a:spcPct val="150000"/>
              </a:lnSpc>
            </a:pPr>
            <a:r>
              <a:rPr lang="en-US" altLang="zh-CN" sz="2000" dirty="0" smtClean="0">
                <a:latin typeface="+mn-ea"/>
              </a:rPr>
              <a:t>AM Policy is NOT supported in EPC. It may result in </a:t>
            </a:r>
            <a:r>
              <a:rPr lang="en-US" altLang="zh-CN" sz="2000" dirty="0" smtClean="0">
                <a:solidFill>
                  <a:srgbClr val="FF0000"/>
                </a:solidFill>
                <a:latin typeface="+mn-ea"/>
              </a:rPr>
              <a:t>AM parameters conflict </a:t>
            </a:r>
            <a:r>
              <a:rPr lang="en-US" altLang="zh-CN" sz="2000" dirty="0" smtClean="0">
                <a:latin typeface="+mn-ea"/>
              </a:rPr>
              <a:t>while a UE is in an interworking scenario.   </a:t>
            </a:r>
            <a:endParaRPr lang="en-US" altLang="zh-CN" sz="2000" dirty="0">
              <a:latin typeface="+mn-ea"/>
            </a:endParaRPr>
          </a:p>
        </p:txBody>
      </p:sp>
      <p:sp>
        <p:nvSpPr>
          <p:cNvPr id="13" name="文本框 12"/>
          <p:cNvSpPr txBox="1"/>
          <p:nvPr/>
        </p:nvSpPr>
        <p:spPr>
          <a:xfrm>
            <a:off x="868155" y="6106236"/>
            <a:ext cx="10816914" cy="400110"/>
          </a:xfrm>
          <a:prstGeom prst="rect">
            <a:avLst/>
          </a:prstGeom>
          <a:solidFill>
            <a:schemeClr val="accent1">
              <a:lumMod val="50000"/>
            </a:schemeClr>
          </a:solidFill>
        </p:spPr>
        <p:txBody>
          <a:bodyPr wrap="square" rtlCol="0">
            <a:spAutoFit/>
          </a:bodyPr>
          <a:lstStyle/>
          <a:p>
            <a:r>
              <a:rPr lang="en-GB" altLang="zh-CN" sz="2000" dirty="0" smtClean="0">
                <a:solidFill>
                  <a:schemeClr val="bg1"/>
                </a:solidFill>
                <a:latin typeface="+mn-ea"/>
              </a:rPr>
              <a:t>A </a:t>
            </a:r>
            <a:r>
              <a:rPr lang="en-GB" altLang="zh-CN" sz="2000" dirty="0">
                <a:solidFill>
                  <a:schemeClr val="bg1"/>
                </a:solidFill>
                <a:latin typeface="+mn-ea"/>
              </a:rPr>
              <a:t>dynamic mechanism needs to be investigated to support AM policy update for the EPC </a:t>
            </a:r>
            <a:r>
              <a:rPr lang="en-GB" altLang="zh-CN" sz="2000" dirty="0" smtClean="0">
                <a:solidFill>
                  <a:schemeClr val="bg1"/>
                </a:solidFill>
                <a:latin typeface="+mn-ea"/>
              </a:rPr>
              <a:t>side.</a:t>
            </a:r>
            <a:endParaRPr lang="zh-CN" altLang="en-US" sz="2000" dirty="0">
              <a:solidFill>
                <a:schemeClr val="bg1"/>
              </a:solidFill>
              <a:latin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a:solidFill>
                  <a:srgbClr val="00469E"/>
                </a:solidFill>
                <a:cs typeface="微软雅黑" panose="020B0503020204020204" charset="-122"/>
                <a:sym typeface="Arial" panose="020B0604020202020204" pitchFamily="34" charset="0"/>
              </a:rPr>
              <a:t>New Parameters and Provisioning </a:t>
            </a:r>
            <a:r>
              <a:rPr kumimoji="1" lang="en-US" altLang="zh-CN" sz="2665" dirty="0" smtClean="0">
                <a:solidFill>
                  <a:srgbClr val="00469E"/>
                </a:solidFill>
                <a:cs typeface="微软雅黑" panose="020B0503020204020204" charset="-122"/>
                <a:sym typeface="Arial" panose="020B0604020202020204" pitchFamily="34" charset="0"/>
              </a:rPr>
              <a:t>Procedure</a:t>
            </a:r>
            <a:endParaRPr kumimoji="1" lang="en-US" altLang="zh-CN" sz="2665" dirty="0">
              <a:solidFill>
                <a:srgbClr val="00469E"/>
              </a:solidFill>
              <a:cs typeface="微软雅黑" panose="020B0503020204020204" charset="-122"/>
              <a:sym typeface="Arial" panose="020B0604020202020204" pitchFamily="34" charset="0"/>
            </a:endParaRPr>
          </a:p>
        </p:txBody>
      </p:sp>
      <p:sp>
        <p:nvSpPr>
          <p:cNvPr id="8" name="Rectangle 2"/>
          <p:cNvSpPr/>
          <p:nvPr/>
        </p:nvSpPr>
        <p:spPr>
          <a:xfrm>
            <a:off x="868155" y="1703353"/>
            <a:ext cx="10945216" cy="2246705"/>
          </a:xfrm>
          <a:prstGeom prst="rect">
            <a:avLst/>
          </a:prstGeom>
        </p:spPr>
        <p:txBody>
          <a:bodyPr wrap="square">
            <a:spAutoFit/>
          </a:bodyPr>
          <a:lstStyle/>
          <a:p>
            <a:pPr marL="0" lvl="1" algn="just">
              <a:lnSpc>
                <a:spcPct val="150000"/>
              </a:lnSpc>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ü"/>
            </a:pPr>
            <a:endParaRPr lang="zh-CN" altLang="en-US" sz="2135" dirty="0">
              <a:latin typeface="+mj-ea"/>
              <a:ea typeface="+mj-ea"/>
            </a:endParaRPr>
          </a:p>
        </p:txBody>
      </p:sp>
      <p:sp>
        <p:nvSpPr>
          <p:cNvPr id="11" name="文本框 10"/>
          <p:cNvSpPr txBox="1"/>
          <p:nvPr/>
        </p:nvSpPr>
        <p:spPr>
          <a:xfrm>
            <a:off x="939810" y="2604072"/>
            <a:ext cx="4936475" cy="2006833"/>
          </a:xfrm>
          <a:prstGeom prst="rect">
            <a:avLst/>
          </a:prstGeom>
          <a:solidFill>
            <a:srgbClr val="FFFF99"/>
          </a:solidFill>
        </p:spPr>
        <p:txBody>
          <a:bodyPr wrap="square" rtlCol="0">
            <a:normAutofit/>
          </a:bodyPr>
          <a:lstStyle/>
          <a:p>
            <a:pPr defTabSz="1219200" eaLnBrk="0" fontAlgn="base" hangingPunct="0">
              <a:spcBef>
                <a:spcPct val="20000"/>
              </a:spcBef>
              <a:spcAft>
                <a:spcPct val="0"/>
              </a:spcAft>
            </a:pPr>
            <a:r>
              <a:rPr kumimoji="1" lang="en-US" altLang="zh-CN" sz="2135" dirty="0" smtClean="0">
                <a:solidFill>
                  <a:srgbClr val="FF0000"/>
                </a:solidFill>
                <a:latin typeface="Calibri Light" panose="020F0302020204030204" pitchFamily="34" charset="0"/>
                <a:cs typeface="Calibri Light" panose="020F0302020204030204" pitchFamily="34" charset="0"/>
                <a:sym typeface="Calibri" panose="020F0502020204030204" pitchFamily="34" charset="0"/>
              </a:rPr>
              <a:t>How does PCF-AM handle among different applications’ requirements</a:t>
            </a: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 if</a:t>
            </a:r>
          </a:p>
          <a:p>
            <a:pPr marL="342900" indent="-342900" defTabSz="1219200" eaLnBrk="0" fontAlgn="base" hangingPunct="0">
              <a:spcBef>
                <a:spcPct val="20000"/>
              </a:spcBef>
              <a:spcAft>
                <a:spcPct val="0"/>
              </a:spcAft>
              <a:buFont typeface="Arial" panose="020B0604020202020204" pitchFamily="34" charset="0"/>
              <a:buChar char="•"/>
            </a:pP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App1/2/3 are reported activate at the same time, and</a:t>
            </a:r>
          </a:p>
          <a:p>
            <a:pPr marL="342900" indent="-342900" defTabSz="1219200" eaLnBrk="0" fontAlgn="base" hangingPunct="0">
              <a:spcBef>
                <a:spcPct val="20000"/>
              </a:spcBef>
              <a:spcAft>
                <a:spcPct val="0"/>
              </a:spcAft>
              <a:buFont typeface="Arial" panose="020B0604020202020204" pitchFamily="34" charset="0"/>
              <a:buChar char="•"/>
            </a:pP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App1/2/3 request conflicted AM policy</a:t>
            </a:r>
            <a:endParaRPr kumimoji="1" lang="en-US" altLang="zh-CN" sz="2135" dirty="0">
              <a:latin typeface="Calibri Light" panose="020F0302020204030204" pitchFamily="34" charset="0"/>
              <a:cs typeface="Calibri Light" panose="020F0302020204030204" pitchFamily="34" charset="0"/>
              <a:sym typeface="Calibri" panose="020F0502020204030204" pitchFamily="34" charset="0"/>
            </a:endParaRPr>
          </a:p>
        </p:txBody>
      </p:sp>
      <p:sp>
        <p:nvSpPr>
          <p:cNvPr id="12" name="Rectangle 2"/>
          <p:cNvSpPr/>
          <p:nvPr/>
        </p:nvSpPr>
        <p:spPr>
          <a:xfrm>
            <a:off x="655719" y="1229358"/>
            <a:ext cx="10945216" cy="881139"/>
          </a:xfrm>
          <a:prstGeom prst="rect">
            <a:avLst/>
          </a:prstGeom>
        </p:spPr>
        <p:txBody>
          <a:bodyPr wrap="square">
            <a:spAutoFit/>
          </a:bodyPr>
          <a:lstStyle/>
          <a:p>
            <a:pPr marL="0" lvl="1" algn="just">
              <a:lnSpc>
                <a:spcPct val="150000"/>
              </a:lnSpc>
            </a:pPr>
            <a:r>
              <a:rPr lang="en-GB" altLang="zh-CN" dirty="0"/>
              <a:t>As conclusion from DCAMP, the PCF serving a UE may receive notification from PCF(s) serving a PDU session that specific application traffic starts/stops and trigger AM policy check and update.</a:t>
            </a:r>
            <a:endParaRPr lang="en-US" altLang="zh-CN" sz="2000" dirty="0">
              <a:latin typeface="+mn-ea"/>
            </a:endParaRPr>
          </a:p>
        </p:txBody>
      </p:sp>
      <p:sp>
        <p:nvSpPr>
          <p:cNvPr id="13" name="文本框 12"/>
          <p:cNvSpPr txBox="1"/>
          <p:nvPr/>
        </p:nvSpPr>
        <p:spPr>
          <a:xfrm>
            <a:off x="655719" y="5253339"/>
            <a:ext cx="10816914" cy="707886"/>
          </a:xfrm>
          <a:prstGeom prst="rect">
            <a:avLst/>
          </a:prstGeom>
          <a:solidFill>
            <a:schemeClr val="accent1">
              <a:lumMod val="50000"/>
            </a:schemeClr>
          </a:solidFill>
        </p:spPr>
        <p:txBody>
          <a:bodyPr wrap="square" rtlCol="0">
            <a:spAutoFit/>
          </a:bodyPr>
          <a:lstStyle/>
          <a:p>
            <a:r>
              <a:rPr lang="en-US" altLang="zh-CN" sz="2000" dirty="0" smtClean="0">
                <a:solidFill>
                  <a:schemeClr val="bg1"/>
                </a:solidFill>
                <a:latin typeface="+mn-ea"/>
              </a:rPr>
              <a:t>The PCF may need information about the priority level between applications while deciding or updating the AM policy. Accordingly, the parameters and provisioning method are needed.</a:t>
            </a:r>
            <a:endParaRPr lang="zh-CN" altLang="en-US" sz="2000" dirty="0">
              <a:solidFill>
                <a:schemeClr val="bg1"/>
              </a:solidFill>
              <a:latin typeface="+mn-ea"/>
            </a:endParaRPr>
          </a:p>
        </p:txBody>
      </p:sp>
      <p:sp>
        <p:nvSpPr>
          <p:cNvPr id="2" name="文本框 1"/>
          <p:cNvSpPr txBox="1"/>
          <p:nvPr/>
        </p:nvSpPr>
        <p:spPr>
          <a:xfrm>
            <a:off x="6656809" y="3229113"/>
            <a:ext cx="1029903" cy="369332"/>
          </a:xfrm>
          <a:prstGeom prst="rect">
            <a:avLst/>
          </a:prstGeom>
          <a:noFill/>
          <a:ln>
            <a:solidFill>
              <a:schemeClr val="tx1"/>
            </a:solidFill>
          </a:ln>
        </p:spPr>
        <p:txBody>
          <a:bodyPr wrap="square" rtlCol="0">
            <a:spAutoFit/>
          </a:bodyPr>
          <a:lstStyle/>
          <a:p>
            <a:pPr algn="ctr"/>
            <a:r>
              <a:rPr lang="en-US" altLang="zh-CN" dirty="0" smtClean="0"/>
              <a:t>PCF-AM</a:t>
            </a:r>
            <a:endParaRPr lang="zh-CN" altLang="en-US" dirty="0"/>
          </a:p>
        </p:txBody>
      </p:sp>
      <p:sp>
        <p:nvSpPr>
          <p:cNvPr id="14" name="文本框 13"/>
          <p:cNvSpPr txBox="1"/>
          <p:nvPr/>
        </p:nvSpPr>
        <p:spPr>
          <a:xfrm>
            <a:off x="9343189" y="2500087"/>
            <a:ext cx="1195138" cy="369332"/>
          </a:xfrm>
          <a:prstGeom prst="rect">
            <a:avLst/>
          </a:prstGeom>
          <a:noFill/>
          <a:ln>
            <a:solidFill>
              <a:schemeClr val="tx1"/>
            </a:solidFill>
          </a:ln>
        </p:spPr>
        <p:txBody>
          <a:bodyPr wrap="square" rtlCol="0">
            <a:spAutoFit/>
          </a:bodyPr>
          <a:lstStyle/>
          <a:p>
            <a:pPr algn="ctr"/>
            <a:r>
              <a:rPr lang="en-US" altLang="zh-CN" dirty="0" smtClean="0"/>
              <a:t>PCF-SM 1</a:t>
            </a:r>
            <a:endParaRPr lang="zh-CN" altLang="en-US" dirty="0"/>
          </a:p>
        </p:txBody>
      </p:sp>
      <p:sp>
        <p:nvSpPr>
          <p:cNvPr id="15" name="文本框 14"/>
          <p:cNvSpPr txBox="1"/>
          <p:nvPr/>
        </p:nvSpPr>
        <p:spPr>
          <a:xfrm>
            <a:off x="9386462" y="4105905"/>
            <a:ext cx="1195138" cy="369332"/>
          </a:xfrm>
          <a:prstGeom prst="rect">
            <a:avLst/>
          </a:prstGeom>
          <a:noFill/>
          <a:ln>
            <a:solidFill>
              <a:schemeClr val="tx1"/>
            </a:solidFill>
          </a:ln>
        </p:spPr>
        <p:txBody>
          <a:bodyPr wrap="square" rtlCol="0">
            <a:spAutoFit/>
          </a:bodyPr>
          <a:lstStyle/>
          <a:p>
            <a:pPr algn="ctr"/>
            <a:r>
              <a:rPr lang="en-US" altLang="zh-CN" dirty="0" smtClean="0"/>
              <a:t>PCF-SM 2</a:t>
            </a:r>
            <a:endParaRPr lang="zh-CN" altLang="en-US" dirty="0"/>
          </a:p>
        </p:txBody>
      </p:sp>
      <p:cxnSp>
        <p:nvCxnSpPr>
          <p:cNvPr id="9" name="曲线连接符 8"/>
          <p:cNvCxnSpPr>
            <a:stCxn id="14" idx="1"/>
          </p:cNvCxnSpPr>
          <p:nvPr/>
        </p:nvCxnSpPr>
        <p:spPr>
          <a:xfrm rot="10800000" flipV="1">
            <a:off x="7727965" y="2684753"/>
            <a:ext cx="1615224" cy="60589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曲线连接符 17"/>
          <p:cNvCxnSpPr>
            <a:stCxn id="15" idx="0"/>
            <a:endCxn id="2" idx="3"/>
          </p:cNvCxnSpPr>
          <p:nvPr/>
        </p:nvCxnSpPr>
        <p:spPr>
          <a:xfrm rot="16200000" flipV="1">
            <a:off x="8489309" y="2611182"/>
            <a:ext cx="692126" cy="2297319"/>
          </a:xfrm>
          <a:prstGeom prst="curvedConnector2">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曲线连接符 19"/>
          <p:cNvCxnSpPr>
            <a:stCxn id="15" idx="1"/>
          </p:cNvCxnSpPr>
          <p:nvPr/>
        </p:nvCxnSpPr>
        <p:spPr>
          <a:xfrm rot="10800000">
            <a:off x="7771238" y="3527829"/>
            <a:ext cx="1615224" cy="762742"/>
          </a:xfrm>
          <a:prstGeom prst="curvedConnector3">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260306" y="2743413"/>
            <a:ext cx="1126156" cy="523220"/>
          </a:xfrm>
          <a:prstGeom prst="rect">
            <a:avLst/>
          </a:prstGeom>
          <a:noFill/>
        </p:spPr>
        <p:txBody>
          <a:bodyPr wrap="square" rtlCol="0">
            <a:spAutoFit/>
          </a:bodyPr>
          <a:lstStyle/>
          <a:p>
            <a:r>
              <a:rPr lang="en-US" altLang="zh-CN" sz="1400" dirty="0" smtClean="0"/>
              <a:t>Detection of App 1</a:t>
            </a:r>
            <a:endParaRPr lang="zh-CN" altLang="en-US" sz="1400" dirty="0"/>
          </a:p>
        </p:txBody>
      </p:sp>
      <p:sp>
        <p:nvSpPr>
          <p:cNvPr id="26" name="文本框 25"/>
          <p:cNvSpPr txBox="1"/>
          <p:nvPr/>
        </p:nvSpPr>
        <p:spPr>
          <a:xfrm>
            <a:off x="8938284" y="3396646"/>
            <a:ext cx="1126156" cy="523220"/>
          </a:xfrm>
          <a:prstGeom prst="rect">
            <a:avLst/>
          </a:prstGeom>
          <a:noFill/>
        </p:spPr>
        <p:txBody>
          <a:bodyPr wrap="square" rtlCol="0">
            <a:spAutoFit/>
          </a:bodyPr>
          <a:lstStyle/>
          <a:p>
            <a:r>
              <a:rPr lang="en-US" altLang="zh-CN" sz="1400" dirty="0" smtClean="0"/>
              <a:t>Detection of App 2</a:t>
            </a:r>
            <a:endParaRPr lang="zh-CN" altLang="en-US" sz="1400" dirty="0"/>
          </a:p>
        </p:txBody>
      </p:sp>
      <p:sp>
        <p:nvSpPr>
          <p:cNvPr id="27" name="文本框 26"/>
          <p:cNvSpPr txBox="1"/>
          <p:nvPr/>
        </p:nvSpPr>
        <p:spPr>
          <a:xfrm>
            <a:off x="8251524" y="3925244"/>
            <a:ext cx="1126156" cy="523220"/>
          </a:xfrm>
          <a:prstGeom prst="rect">
            <a:avLst/>
          </a:prstGeom>
          <a:noFill/>
        </p:spPr>
        <p:txBody>
          <a:bodyPr wrap="square" rtlCol="0">
            <a:spAutoFit/>
          </a:bodyPr>
          <a:lstStyle/>
          <a:p>
            <a:r>
              <a:rPr lang="en-US" altLang="zh-CN" sz="1400" dirty="0" smtClean="0"/>
              <a:t>Detection of App 3</a:t>
            </a:r>
            <a:endParaRPr lang="zh-CN" altLang="en-US" sz="1400" dirty="0"/>
          </a:p>
        </p:txBody>
      </p:sp>
      <p:sp>
        <p:nvSpPr>
          <p:cNvPr id="32" name="文本框 31"/>
          <p:cNvSpPr txBox="1"/>
          <p:nvPr/>
        </p:nvSpPr>
        <p:spPr>
          <a:xfrm>
            <a:off x="6744929" y="3559839"/>
            <a:ext cx="1126156" cy="738664"/>
          </a:xfrm>
          <a:prstGeom prst="rect">
            <a:avLst/>
          </a:prstGeom>
          <a:noFill/>
        </p:spPr>
        <p:txBody>
          <a:bodyPr wrap="square" rtlCol="0">
            <a:spAutoFit/>
          </a:bodyPr>
          <a:lstStyle/>
          <a:p>
            <a:r>
              <a:rPr lang="en-US" altLang="zh-CN" sz="1400" dirty="0" smtClean="0">
                <a:solidFill>
                  <a:srgbClr val="FF0000"/>
                </a:solidFill>
              </a:rPr>
              <a:t>HOW to decide the </a:t>
            </a:r>
          </a:p>
          <a:p>
            <a:r>
              <a:rPr lang="en-US" altLang="zh-CN" sz="1400" dirty="0" smtClean="0">
                <a:solidFill>
                  <a:srgbClr val="FF0000"/>
                </a:solidFill>
              </a:rPr>
              <a:t>AM policy?</a:t>
            </a:r>
            <a:endParaRPr lang="zh-CN" altLang="en-US" sz="1400"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a:solidFill>
                  <a:srgbClr val="00469E"/>
                </a:solidFill>
                <a:cs typeface="微软雅黑" panose="020B0503020204020204" charset="-122"/>
                <a:sym typeface="Arial" panose="020B0604020202020204" pitchFamily="34" charset="0"/>
              </a:rPr>
              <a:t>Optimization for PCF </a:t>
            </a:r>
            <a:r>
              <a:rPr kumimoji="1" lang="en-US" altLang="zh-CN" sz="2665" dirty="0" smtClean="0">
                <a:solidFill>
                  <a:srgbClr val="00469E"/>
                </a:solidFill>
                <a:cs typeface="微软雅黑" panose="020B0503020204020204" charset="-122"/>
                <a:sym typeface="Arial" panose="020B0604020202020204" pitchFamily="34" charset="0"/>
              </a:rPr>
              <a:t>Binding </a:t>
            </a:r>
            <a:r>
              <a:rPr kumimoji="1" lang="en-US" altLang="zh-CN" sz="2665" dirty="0">
                <a:solidFill>
                  <a:srgbClr val="00469E"/>
                </a:solidFill>
                <a:cs typeface="微软雅黑" panose="020B0503020204020204" charset="-122"/>
                <a:sym typeface="Arial" panose="020B0604020202020204" pitchFamily="34" charset="0"/>
              </a:rPr>
              <a:t>and </a:t>
            </a:r>
            <a:r>
              <a:rPr kumimoji="1" lang="en-US" altLang="zh-CN" sz="2665" dirty="0" smtClean="0">
                <a:solidFill>
                  <a:srgbClr val="00469E"/>
                </a:solidFill>
                <a:cs typeface="微软雅黑" panose="020B0503020204020204" charset="-122"/>
                <a:sym typeface="Arial" panose="020B0604020202020204" pitchFamily="34" charset="0"/>
              </a:rPr>
              <a:t>Discovery </a:t>
            </a:r>
            <a:endParaRPr kumimoji="1" lang="en-US" altLang="zh-CN" sz="2665" dirty="0">
              <a:solidFill>
                <a:srgbClr val="00469E"/>
              </a:solidFill>
              <a:cs typeface="微软雅黑" panose="020B0503020204020204" charset="-122"/>
              <a:sym typeface="Arial" panose="020B0604020202020204" pitchFamily="34" charset="0"/>
            </a:endParaRPr>
          </a:p>
        </p:txBody>
      </p:sp>
      <p:sp>
        <p:nvSpPr>
          <p:cNvPr id="11" name="文本框 10"/>
          <p:cNvSpPr txBox="1"/>
          <p:nvPr/>
        </p:nvSpPr>
        <p:spPr>
          <a:xfrm>
            <a:off x="1436081" y="2085369"/>
            <a:ext cx="8688070" cy="2006600"/>
          </a:xfrm>
          <a:prstGeom prst="rect">
            <a:avLst/>
          </a:prstGeom>
          <a:solidFill>
            <a:srgbClr val="FFFF99"/>
          </a:solidFill>
        </p:spPr>
        <p:txBody>
          <a:bodyPr wrap="square" rtlCol="0">
            <a:normAutofit/>
          </a:bodyPr>
          <a:lstStyle/>
          <a:p>
            <a:pPr defTabSz="1219200" eaLnBrk="0" fontAlgn="base" hangingPunct="0">
              <a:spcBef>
                <a:spcPct val="20000"/>
              </a:spcBef>
              <a:spcAft>
                <a:spcPct val="0"/>
              </a:spcAft>
            </a:pPr>
            <a:r>
              <a:rPr kumimoji="1" lang="en-US" altLang="zh-CN" sz="2135" dirty="0" smtClean="0">
                <a:solidFill>
                  <a:srgbClr val="FF0000"/>
                </a:solidFill>
                <a:latin typeface="Calibri Light" panose="020F0302020204030204" pitchFamily="34" charset="0"/>
                <a:cs typeface="Calibri Light" panose="020F0302020204030204" pitchFamily="34" charset="0"/>
                <a:sym typeface="Calibri" panose="020F0502020204030204" pitchFamily="34" charset="0"/>
              </a:rPr>
              <a:t>It is NOT possbile in a real network</a:t>
            </a:r>
            <a:r>
              <a:rPr kumimoji="1" lang="en-US" altLang="zh-CN" sz="2135" dirty="0" smtClean="0">
                <a:latin typeface="Calibri Light" panose="020F0302020204030204" pitchFamily="34" charset="0"/>
                <a:cs typeface="Calibri Light" panose="020F0302020204030204" pitchFamily="34" charset="0"/>
                <a:sym typeface="Calibri" panose="020F0502020204030204" pitchFamily="34" charset="0"/>
              </a:rPr>
              <a:t>, when </a:t>
            </a:r>
            <a:r>
              <a:rPr kumimoji="1" lang="en-US" altLang="zh-CN" sz="2135" dirty="0">
                <a:latin typeface="Calibri Light" panose="020F0302020204030204" pitchFamily="34" charset="0"/>
                <a:cs typeface="Calibri Light" panose="020F0302020204030204" pitchFamily="34" charset="0"/>
                <a:sym typeface="Calibri" panose="020F0502020204030204" pitchFamily="34" charset="0"/>
              </a:rPr>
              <a:t>BSFs are deployed in distributed maner.</a:t>
            </a:r>
          </a:p>
          <a:p>
            <a:pPr marL="342900" indent="-342900" defTabSz="1219200" eaLnBrk="0" fontAlgn="base" hangingPunct="0">
              <a:spcBef>
                <a:spcPct val="20000"/>
              </a:spcBef>
              <a:spcAft>
                <a:spcPct val="0"/>
              </a:spcAft>
              <a:buFont typeface="Arial" panose="020B0604020202020204" pitchFamily="34" charset="0"/>
              <a:buChar char="•"/>
            </a:pPr>
            <a:r>
              <a:rPr kumimoji="1" lang="en-US" altLang="zh-CN" sz="2135" dirty="0">
                <a:latin typeface="Calibri Light" panose="020F0302020204030204" pitchFamily="34" charset="0"/>
                <a:cs typeface="Calibri Light" panose="020F0302020204030204" pitchFamily="34" charset="0"/>
                <a:sym typeface="Calibri" panose="020F0502020204030204" pitchFamily="34" charset="0"/>
              </a:rPr>
              <a:t>Overwhelming signaling to all BSFs when AM-PCF needs to locate the SM-PCF for a specific PDU session. </a:t>
            </a:r>
          </a:p>
        </p:txBody>
      </p:sp>
      <p:sp>
        <p:nvSpPr>
          <p:cNvPr id="12" name="Rectangle 2"/>
          <p:cNvSpPr/>
          <p:nvPr/>
        </p:nvSpPr>
        <p:spPr>
          <a:xfrm>
            <a:off x="557485" y="1217006"/>
            <a:ext cx="10945216" cy="553998"/>
          </a:xfrm>
          <a:prstGeom prst="rect">
            <a:avLst/>
          </a:prstGeom>
        </p:spPr>
        <p:txBody>
          <a:bodyPr wrap="square">
            <a:spAutoFit/>
          </a:bodyPr>
          <a:lstStyle/>
          <a:p>
            <a:pPr marL="0" lvl="1" algn="just">
              <a:lnSpc>
                <a:spcPct val="150000"/>
              </a:lnSpc>
            </a:pPr>
            <a:r>
              <a:rPr lang="en-US" altLang="en-GB" dirty="0"/>
              <a:t>Another </a:t>
            </a:r>
            <a:r>
              <a:rPr lang="en-US" altLang="en-GB" sz="2000" dirty="0"/>
              <a:t>issued</a:t>
            </a:r>
            <a:r>
              <a:rPr lang="en-US" altLang="en-GB" dirty="0"/>
              <a:t> identified in DCAMP is, AM-PCF </a:t>
            </a:r>
            <a:r>
              <a:rPr lang="en-US" altLang="en-GB" dirty="0" smtClean="0"/>
              <a:t>needs to subscribe </a:t>
            </a:r>
            <a:r>
              <a:rPr lang="en-US" altLang="en-GB" dirty="0"/>
              <a:t>to BSF for all SM-PCF(s) of PDU Sessions.</a:t>
            </a:r>
          </a:p>
        </p:txBody>
      </p:sp>
      <p:sp>
        <p:nvSpPr>
          <p:cNvPr id="13" name="文本框 12"/>
          <p:cNvSpPr txBox="1"/>
          <p:nvPr/>
        </p:nvSpPr>
        <p:spPr>
          <a:xfrm>
            <a:off x="557485" y="4867999"/>
            <a:ext cx="10816914" cy="1015663"/>
          </a:xfrm>
          <a:prstGeom prst="rect">
            <a:avLst/>
          </a:prstGeom>
          <a:solidFill>
            <a:schemeClr val="accent1">
              <a:lumMod val="50000"/>
            </a:schemeClr>
          </a:solidFill>
        </p:spPr>
        <p:txBody>
          <a:bodyPr wrap="square" rtlCol="0">
            <a:spAutoFit/>
          </a:bodyPr>
          <a:lstStyle/>
          <a:p>
            <a:r>
              <a:rPr lang="en-US" altLang="zh-CN" sz="2000" dirty="0" smtClean="0">
                <a:solidFill>
                  <a:schemeClr val="bg1"/>
                </a:solidFill>
                <a:latin typeface="+mn-ea"/>
              </a:rPr>
              <a:t>Optimization is needed for PCF binding and discovery mechanism, especially to support the dynamic AM policy starts/stops when related application data transmission starts/stops considering there are multiple distributed BSF(s) deployed. </a:t>
            </a:r>
          </a:p>
        </p:txBody>
      </p:sp>
      <p:sp>
        <p:nvSpPr>
          <p:cNvPr id="2" name="矩形 1"/>
          <p:cNvSpPr/>
          <p:nvPr/>
        </p:nvSpPr>
        <p:spPr>
          <a:xfrm>
            <a:off x="4193309" y="4091969"/>
            <a:ext cx="7084291" cy="461665"/>
          </a:xfrm>
          <a:prstGeom prst="rect">
            <a:avLst/>
          </a:prstGeom>
        </p:spPr>
        <p:txBody>
          <a:bodyPr wrap="square">
            <a:spAutoFit/>
          </a:bodyPr>
          <a:lstStyle/>
          <a:p>
            <a:pPr marL="0" lvl="1" algn="just">
              <a:lnSpc>
                <a:spcPct val="150000"/>
              </a:lnSpc>
            </a:pPr>
            <a:r>
              <a:rPr lang="en-GB" altLang="zh-CN" sz="1600" i="1" dirty="0">
                <a:solidFill>
                  <a:schemeClr val="accent1"/>
                </a:solidFill>
                <a:latin typeface="+mn-ea"/>
              </a:rPr>
              <a:t>**This topic might be updated according to the </a:t>
            </a:r>
            <a:r>
              <a:rPr lang="en-GB" altLang="zh-CN" sz="1600" i="1" dirty="0" smtClean="0">
                <a:solidFill>
                  <a:schemeClr val="accent1"/>
                </a:solidFill>
                <a:latin typeface="+mn-ea"/>
              </a:rPr>
              <a:t>discussion of 8.21 in SA2#146</a:t>
            </a:r>
            <a:endParaRPr lang="en-US" altLang="zh-CN" sz="1600" i="1" dirty="0">
              <a:solidFill>
                <a:schemeClr val="accent1"/>
              </a:solidFill>
              <a:latin typeface="+mn-ea"/>
            </a:endParaRPr>
          </a:p>
        </p:txBody>
      </p:sp>
    </p:spTree>
    <p:extLst>
      <p:ext uri="{BB962C8B-B14F-4D97-AF65-F5344CB8AC3E}">
        <p14:creationId xmlns:p14="http://schemas.microsoft.com/office/powerpoint/2010/main" val="1813985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对象 18"/>
          <p:cNvGraphicFramePr>
            <a:graphicFrameLocks noChangeAspect="1"/>
          </p:cNvGraphicFramePr>
          <p:nvPr>
            <p:extLst>
              <p:ext uri="{D42A27DB-BD31-4B8C-83A1-F6EECF244321}">
                <p14:modId xmlns:p14="http://schemas.microsoft.com/office/powerpoint/2010/main" val="1123629230"/>
              </p:ext>
            </p:extLst>
          </p:nvPr>
        </p:nvGraphicFramePr>
        <p:xfrm>
          <a:off x="942109" y="2169481"/>
          <a:ext cx="5556250" cy="3073400"/>
        </p:xfrm>
        <a:graphic>
          <a:graphicData uri="http://schemas.openxmlformats.org/presentationml/2006/ole">
            <mc:AlternateContent xmlns:mc="http://schemas.openxmlformats.org/markup-compatibility/2006">
              <mc:Choice xmlns:v="urn:schemas-microsoft-com:vml" Requires="v">
                <p:oleObj spid="_x0000_s3094" name="Picture" r:id="rId3" imgW="7216155" imgH="3978461" progId="Word.Picture.8">
                  <p:embed/>
                </p:oleObj>
              </mc:Choice>
              <mc:Fallback>
                <p:oleObj name="Picture" r:id="rId3" imgW="7216155" imgH="3978461" progId="Word.Picture.8">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109" y="2169481"/>
                        <a:ext cx="5556250" cy="307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a:solidFill>
                  <a:srgbClr val="00469E"/>
                </a:solidFill>
                <a:cs typeface="微软雅黑" panose="020B0503020204020204" charset="-122"/>
                <a:sym typeface="Arial" panose="020B0604020202020204" pitchFamily="34" charset="0"/>
              </a:rPr>
              <a:t>Solutions for roaming cases</a:t>
            </a:r>
          </a:p>
        </p:txBody>
      </p:sp>
      <p:sp>
        <p:nvSpPr>
          <p:cNvPr id="8" name="Rectangle 2"/>
          <p:cNvSpPr/>
          <p:nvPr/>
        </p:nvSpPr>
        <p:spPr>
          <a:xfrm>
            <a:off x="628009" y="1504663"/>
            <a:ext cx="10945216" cy="2246705"/>
          </a:xfrm>
          <a:prstGeom prst="rect">
            <a:avLst/>
          </a:prstGeom>
        </p:spPr>
        <p:txBody>
          <a:bodyPr wrap="square">
            <a:spAutoFit/>
          </a:bodyPr>
          <a:lstStyle/>
          <a:p>
            <a:pPr marL="0" lvl="1" algn="just">
              <a:lnSpc>
                <a:spcPct val="150000"/>
              </a:lnSpc>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ü"/>
            </a:pPr>
            <a:endParaRPr lang="zh-CN" altLang="en-US" sz="2135" dirty="0">
              <a:latin typeface="+mj-ea"/>
              <a:ea typeface="+mj-ea"/>
            </a:endParaRPr>
          </a:p>
        </p:txBody>
      </p:sp>
      <p:sp>
        <p:nvSpPr>
          <p:cNvPr id="13" name="文本框 12"/>
          <p:cNvSpPr txBox="1"/>
          <p:nvPr/>
        </p:nvSpPr>
        <p:spPr>
          <a:xfrm>
            <a:off x="756311" y="5601933"/>
            <a:ext cx="10816914" cy="707886"/>
          </a:xfrm>
          <a:prstGeom prst="rect">
            <a:avLst/>
          </a:prstGeom>
          <a:solidFill>
            <a:schemeClr val="accent1">
              <a:lumMod val="50000"/>
            </a:schemeClr>
          </a:solidFill>
        </p:spPr>
        <p:txBody>
          <a:bodyPr wrap="square" rtlCol="0">
            <a:spAutoFit/>
          </a:bodyPr>
          <a:lstStyle/>
          <a:p>
            <a:r>
              <a:rPr lang="en-US" altLang="zh-CN" sz="2000" dirty="0" smtClean="0">
                <a:solidFill>
                  <a:schemeClr val="bg1"/>
                </a:solidFill>
                <a:latin typeface="+mn-ea"/>
              </a:rPr>
              <a:t>New mechanism needs to be investigated for the notification of application detection from H-PCF to V-PCF.</a:t>
            </a:r>
          </a:p>
        </p:txBody>
      </p:sp>
      <p:sp>
        <p:nvSpPr>
          <p:cNvPr id="9" name="Rectangle 2"/>
          <p:cNvSpPr/>
          <p:nvPr/>
        </p:nvSpPr>
        <p:spPr>
          <a:xfrm>
            <a:off x="628009" y="1116098"/>
            <a:ext cx="10945216" cy="968791"/>
          </a:xfrm>
          <a:prstGeom prst="rect">
            <a:avLst/>
          </a:prstGeom>
        </p:spPr>
        <p:txBody>
          <a:bodyPr wrap="square">
            <a:spAutoFit/>
          </a:bodyPr>
          <a:lstStyle/>
          <a:p>
            <a:pPr marL="0" lvl="1" algn="just">
              <a:lnSpc>
                <a:spcPct val="150000"/>
              </a:lnSpc>
            </a:pPr>
            <a:r>
              <a:rPr lang="en-GB" altLang="zh-CN" sz="2000" dirty="0" smtClean="0"/>
              <a:t>The DCAMP solution for R17 only applies to non-roaming cases. In HR cases, how V-PCF (AM) to subscribe notification of application detection from user plane via H-PCF (SM) are not discussed. </a:t>
            </a:r>
            <a:endParaRPr lang="en-US" altLang="zh-CN" sz="2400" dirty="0">
              <a:latin typeface="+mn-ea"/>
            </a:endParaRPr>
          </a:p>
        </p:txBody>
      </p:sp>
      <p:sp>
        <p:nvSpPr>
          <p:cNvPr id="14" name="Rectangle 7"/>
          <p:cNvSpPr>
            <a:spLocks noChangeArrowheads="1"/>
          </p:cNvSpPr>
          <p:nvPr/>
        </p:nvSpPr>
        <p:spPr bwMode="auto">
          <a:xfrm>
            <a:off x="942109" y="19794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矩形 15"/>
          <p:cNvSpPr/>
          <p:nvPr/>
        </p:nvSpPr>
        <p:spPr>
          <a:xfrm>
            <a:off x="1198707" y="3243329"/>
            <a:ext cx="1237671" cy="5322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872571" y="3251739"/>
            <a:ext cx="2205408" cy="547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10"/>
          <p:cNvSpPr>
            <a:spLocks noChangeArrowheads="1"/>
          </p:cNvSpPr>
          <p:nvPr/>
        </p:nvSpPr>
        <p:spPr bwMode="auto">
          <a:xfrm>
            <a:off x="4599709" y="251846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cxnSp>
        <p:nvCxnSpPr>
          <p:cNvPr id="33" name="曲线连接符 32"/>
          <p:cNvCxnSpPr/>
          <p:nvPr/>
        </p:nvCxnSpPr>
        <p:spPr>
          <a:xfrm>
            <a:off x="2241404" y="3670863"/>
            <a:ext cx="1912939" cy="1360851"/>
          </a:xfrm>
          <a:prstGeom prst="curvedConnector3">
            <a:avLst>
              <a:gd name="adj1" fmla="val 96835"/>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90707" y="5201533"/>
            <a:ext cx="6096000" cy="230832"/>
          </a:xfrm>
          <a:prstGeom prst="rect">
            <a:avLst/>
          </a:prstGeom>
        </p:spPr>
        <p:txBody>
          <a:bodyPr>
            <a:spAutoFit/>
          </a:bodyPr>
          <a:lstStyle/>
          <a:p>
            <a:r>
              <a:rPr lang="en-GB" altLang="zh-CN" sz="900" dirty="0">
                <a:latin typeface="Times New Roman" panose="02020603050405020304" pitchFamily="18" charset="0"/>
              </a:rPr>
              <a:t>Overall roaming reference architecture of policy and charging control framework for the 5G System - home routed scenario</a:t>
            </a:r>
            <a:endParaRPr lang="zh-CN" altLang="en-US" sz="900" dirty="0"/>
          </a:p>
        </p:txBody>
      </p:sp>
      <p:sp>
        <p:nvSpPr>
          <p:cNvPr id="38" name="文本框 37"/>
          <p:cNvSpPr txBox="1"/>
          <p:nvPr/>
        </p:nvSpPr>
        <p:spPr>
          <a:xfrm>
            <a:off x="6946798" y="2470078"/>
            <a:ext cx="4321606" cy="2585323"/>
          </a:xfrm>
          <a:prstGeom prst="rect">
            <a:avLst/>
          </a:prstGeom>
          <a:solidFill>
            <a:srgbClr val="FFFF99"/>
          </a:solidFill>
        </p:spPr>
        <p:txBody>
          <a:bodyPr wrap="square" rtlCol="0">
            <a:spAutoFit/>
          </a:bodyPr>
          <a:lstStyle/>
          <a:p>
            <a:r>
              <a:rPr lang="en-US" altLang="zh-CN" dirty="0" smtClean="0"/>
              <a:t>To receive the detection of application in use from user plane, the V-PCF (AM) needs to subscribed to the H-PCF (SM) where PCRT is reported from SMF and UPF.</a:t>
            </a:r>
          </a:p>
          <a:p>
            <a:endParaRPr lang="en-US" altLang="zh-CN" dirty="0"/>
          </a:p>
          <a:p>
            <a:r>
              <a:rPr lang="en-US" altLang="zh-CN" dirty="0" smtClean="0">
                <a:solidFill>
                  <a:srgbClr val="FF0000"/>
                </a:solidFill>
              </a:rPr>
              <a:t>Current mechanism do not have interaction between H- and V- PCF that responsible for different policy control.</a:t>
            </a:r>
            <a:endParaRPr lang="zh-CN" altLang="en-US"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a:solidFill>
                  <a:srgbClr val="00469E"/>
                </a:solidFill>
                <a:cs typeface="微软雅黑" panose="020B0503020204020204" charset="-122"/>
                <a:sym typeface="Arial" panose="020B0604020202020204" pitchFamily="34" charset="0"/>
              </a:rPr>
              <a:t>Finer Granularity </a:t>
            </a:r>
          </a:p>
        </p:txBody>
      </p:sp>
      <p:sp>
        <p:nvSpPr>
          <p:cNvPr id="8" name="Rectangle 2"/>
          <p:cNvSpPr/>
          <p:nvPr/>
        </p:nvSpPr>
        <p:spPr>
          <a:xfrm>
            <a:off x="785028" y="1365894"/>
            <a:ext cx="10945216" cy="2246705"/>
          </a:xfrm>
          <a:prstGeom prst="rect">
            <a:avLst/>
          </a:prstGeom>
        </p:spPr>
        <p:txBody>
          <a:bodyPr wrap="square">
            <a:spAutoFit/>
          </a:bodyPr>
          <a:lstStyle/>
          <a:p>
            <a:pPr marL="0" lvl="1" algn="just">
              <a:lnSpc>
                <a:spcPct val="150000"/>
              </a:lnSpc>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ü"/>
            </a:pPr>
            <a:endParaRPr lang="zh-CN" altLang="en-US" sz="2135" dirty="0">
              <a:latin typeface="+mj-ea"/>
              <a:ea typeface="+mj-ea"/>
            </a:endParaRPr>
          </a:p>
        </p:txBody>
      </p:sp>
      <p:sp>
        <p:nvSpPr>
          <p:cNvPr id="11" name="文本框 10"/>
          <p:cNvSpPr txBox="1"/>
          <p:nvPr/>
        </p:nvSpPr>
        <p:spPr>
          <a:xfrm>
            <a:off x="975407" y="2008909"/>
            <a:ext cx="9809018" cy="2354942"/>
          </a:xfrm>
          <a:prstGeom prst="rect">
            <a:avLst/>
          </a:prstGeom>
          <a:solidFill>
            <a:srgbClr val="FFFF99"/>
          </a:solidFill>
        </p:spPr>
        <p:txBody>
          <a:bodyPr wrap="square" rtlCol="0">
            <a:normAutofit/>
          </a:bodyPr>
          <a:lstStyle/>
          <a:p>
            <a:endParaRPr lang="en-GB" altLang="zh-CN" dirty="0" smtClean="0"/>
          </a:p>
          <a:p>
            <a:endParaRPr lang="zh-CN" altLang="zh-CN" dirty="0">
              <a:solidFill>
                <a:srgbClr val="FF0000"/>
              </a:solidFill>
            </a:endParaRPr>
          </a:p>
        </p:txBody>
      </p:sp>
      <p:sp>
        <p:nvSpPr>
          <p:cNvPr id="12" name="Rectangle 2"/>
          <p:cNvSpPr/>
          <p:nvPr/>
        </p:nvSpPr>
        <p:spPr>
          <a:xfrm>
            <a:off x="785028" y="1150138"/>
            <a:ext cx="10945216" cy="507831"/>
          </a:xfrm>
          <a:prstGeom prst="rect">
            <a:avLst/>
          </a:prstGeom>
        </p:spPr>
        <p:txBody>
          <a:bodyPr wrap="square">
            <a:spAutoFit/>
          </a:bodyPr>
          <a:lstStyle/>
          <a:p>
            <a:pPr marL="0" lvl="1" algn="just">
              <a:lnSpc>
                <a:spcPct val="150000"/>
              </a:lnSpc>
            </a:pPr>
            <a:r>
              <a:rPr lang="en-GB" altLang="zh-CN" sz="2000" dirty="0" smtClean="0"/>
              <a:t>New enhanced requirement comes from studies in SA1/SA2. </a:t>
            </a:r>
            <a:endParaRPr lang="en-US" altLang="zh-CN" sz="2400" dirty="0">
              <a:latin typeface="+mn-ea"/>
            </a:endParaRPr>
          </a:p>
        </p:txBody>
      </p:sp>
      <p:sp>
        <p:nvSpPr>
          <p:cNvPr id="13" name="文本框 12"/>
          <p:cNvSpPr txBox="1"/>
          <p:nvPr/>
        </p:nvSpPr>
        <p:spPr>
          <a:xfrm>
            <a:off x="562286" y="4877072"/>
            <a:ext cx="10816914" cy="707886"/>
          </a:xfrm>
          <a:prstGeom prst="rect">
            <a:avLst/>
          </a:prstGeom>
          <a:solidFill>
            <a:schemeClr val="accent1">
              <a:lumMod val="50000"/>
            </a:schemeClr>
          </a:solidFill>
        </p:spPr>
        <p:txBody>
          <a:bodyPr wrap="square" rtlCol="0">
            <a:spAutoFit/>
          </a:bodyPr>
          <a:lstStyle/>
          <a:p>
            <a:r>
              <a:rPr lang="en-US" altLang="zh-CN" sz="2000" dirty="0" smtClean="0">
                <a:solidFill>
                  <a:schemeClr val="bg1"/>
                </a:solidFill>
                <a:latin typeface="+mn-ea"/>
              </a:rPr>
              <a:t>The SA2 work should be aligned with the outcome of the SA1 work in AM policy enhancement for finer granularity, e.g., in SAR.</a:t>
            </a:r>
            <a:endParaRPr lang="zh-CN" altLang="en-US" sz="2000" dirty="0">
              <a:solidFill>
                <a:schemeClr val="bg1"/>
              </a:solidFill>
              <a:latin typeface="+mn-ea"/>
            </a:endParaRPr>
          </a:p>
        </p:txBody>
      </p:sp>
      <p:sp>
        <p:nvSpPr>
          <p:cNvPr id="14" name="Rectangle 7"/>
          <p:cNvSpPr>
            <a:spLocks noChangeArrowheads="1"/>
          </p:cNvSpPr>
          <p:nvPr/>
        </p:nvSpPr>
        <p:spPr bwMode="auto">
          <a:xfrm>
            <a:off x="930707" y="2067773"/>
            <a:ext cx="985371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266700" eaLnBrk="0" fontAlgn="base" hangingPunct="0">
              <a:spcBef>
                <a:spcPct val="0"/>
              </a:spcBef>
              <a:spcAft>
                <a:spcPct val="0"/>
              </a:spcAft>
            </a:pPr>
            <a:r>
              <a:rPr lang="en-GB" altLang="zh-CN" dirty="0"/>
              <a:t>For example, in FS_PALS (TS22/844</a:t>
            </a:r>
            <a:r>
              <a:rPr lang="en-GB" altLang="zh-CN" dirty="0" smtClean="0"/>
              <a:t>):</a:t>
            </a:r>
            <a:r>
              <a:rPr lang="en-GB" altLang="zh-CN" i="1" u="sng" dirty="0">
                <a:latin typeface="Times New Roman" panose="02020603050405020304" pitchFamily="18" charset="0"/>
                <a:cs typeface="Times New Roman" panose="02020603050405020304" pitchFamily="18" charset="0"/>
              </a:rPr>
              <a:t> </a:t>
            </a:r>
            <a:r>
              <a:rPr lang="en-GB" altLang="zh-CN" i="1" u="sng" dirty="0" smtClean="0">
                <a:latin typeface="Times New Roman" panose="02020603050405020304" pitchFamily="18" charset="0"/>
                <a:cs typeface="Times New Roman" panose="02020603050405020304" pitchFamily="18" charset="0"/>
              </a:rPr>
              <a:t> </a:t>
            </a:r>
          </a:p>
          <a:p>
            <a:pPr indent="266700" eaLnBrk="0" fontAlgn="base" hangingPunct="0">
              <a:spcBef>
                <a:spcPct val="0"/>
              </a:spcBef>
              <a:spcAft>
                <a:spcPct val="0"/>
              </a:spcAft>
            </a:pPr>
            <a:r>
              <a:rPr kumimoji="0" lang="en-GB" altLang="ja-JP" b="0" i="1" u="sng" strike="noStrike" cap="none" normalizeH="0" baseline="0" dirty="0" smtClean="0">
                <a:ln>
                  <a:noFill/>
                </a:ln>
                <a:effectLst/>
                <a:latin typeface="Times New Roman" panose="02020603050405020304" pitchFamily="18" charset="0"/>
                <a:ea typeface="MS Mincho"/>
                <a:cs typeface="Times New Roman" panose="02020603050405020304" pitchFamily="18" charset="0"/>
              </a:rPr>
              <a:t>[PR.5.10.6-1] The 5G System shall support a mechanism to enable configuration of a network that provides access to localized services such that </a:t>
            </a:r>
            <a:r>
              <a:rPr kumimoji="0" lang="en-GB" altLang="ja-JP" b="0" i="1" u="sng" strike="noStrike" cap="none" normalizeH="0" baseline="0" dirty="0" smtClean="0">
                <a:ln>
                  <a:noFill/>
                </a:ln>
                <a:solidFill>
                  <a:srgbClr val="FF0000"/>
                </a:solidFill>
                <a:effectLst/>
                <a:latin typeface="Times New Roman" panose="02020603050405020304" pitchFamily="18" charset="0"/>
                <a:ea typeface="MS Mincho"/>
                <a:cs typeface="Times New Roman" panose="02020603050405020304" pitchFamily="18" charset="0"/>
              </a:rPr>
              <a:t>the services can be limited in terms of their spatial extent (in terms of a particular topology, for example a single </a:t>
            </a:r>
            <a:r>
              <a:rPr kumimoji="0" lang="en-GB" altLang="ja-JP" b="1" i="1" u="sng" strike="noStrike" cap="none" normalizeH="0" baseline="0" dirty="0" smtClean="0">
                <a:ln>
                  <a:noFill/>
                </a:ln>
                <a:solidFill>
                  <a:srgbClr val="FF0000"/>
                </a:solidFill>
                <a:effectLst/>
                <a:latin typeface="Times New Roman" panose="02020603050405020304" pitchFamily="18" charset="0"/>
                <a:ea typeface="MS Mincho"/>
                <a:cs typeface="Times New Roman" panose="02020603050405020304" pitchFamily="18" charset="0"/>
              </a:rPr>
              <a:t>cell</a:t>
            </a:r>
            <a:r>
              <a:rPr kumimoji="0" lang="en-GB" altLang="ja-JP" b="0" i="1" u="sng" strike="noStrike" cap="none" normalizeH="0" baseline="0" dirty="0" smtClean="0">
                <a:ln>
                  <a:noFill/>
                </a:ln>
                <a:solidFill>
                  <a:srgbClr val="FF0000"/>
                </a:solidFill>
                <a:effectLst/>
                <a:latin typeface="Times New Roman" panose="02020603050405020304" pitchFamily="18" charset="0"/>
                <a:ea typeface="MS Mincho"/>
                <a:cs typeface="Times New Roman" panose="02020603050405020304" pitchFamily="18" charset="0"/>
              </a:rPr>
              <a:t>), </a:t>
            </a:r>
            <a:r>
              <a:rPr kumimoji="0" lang="en-GB" altLang="ja-JP" b="0" i="1" u="sng" strike="noStrike" cap="none" normalizeH="0" baseline="0" dirty="0" smtClean="0">
                <a:ln>
                  <a:noFill/>
                </a:ln>
                <a:effectLst/>
                <a:latin typeface="Times New Roman" panose="02020603050405020304" pitchFamily="18" charset="0"/>
                <a:ea typeface="MS Mincho"/>
                <a:cs typeface="Times New Roman" panose="02020603050405020304" pitchFamily="18" charset="0"/>
              </a:rPr>
              <a:t>as specified by a 3rd party.</a:t>
            </a:r>
          </a:p>
          <a:p>
            <a:pPr indent="266700" eaLnBrk="0" fontAlgn="base" hangingPunct="0">
              <a:spcBef>
                <a:spcPct val="0"/>
              </a:spcBef>
              <a:spcAft>
                <a:spcPct val="0"/>
              </a:spcAft>
            </a:pPr>
            <a:endParaRPr lang="en-GB" altLang="ja-JP" dirty="0">
              <a:latin typeface="Arial" panose="020B0604020202020204" pitchFamily="34" charset="0"/>
            </a:endParaRPr>
          </a:p>
          <a:p>
            <a:pPr indent="266700" eaLnBrk="0" fontAlgn="base" hangingPunct="0">
              <a:spcBef>
                <a:spcPct val="0"/>
              </a:spcBef>
              <a:spcAft>
                <a:spcPct val="0"/>
              </a:spcAft>
            </a:pPr>
            <a:r>
              <a:rPr lang="en-GB" altLang="ja-JP" dirty="0" smtClean="0"/>
              <a:t>In </a:t>
            </a:r>
            <a:r>
              <a:rPr lang="en-GB" altLang="ja-JP" dirty="0"/>
              <a:t>Current definition, Service Area Restrictions consist of a list of allowed TAI(s) or a list of non-allowed TAI(s). Thus the current granularity in SAR may not be enough anymore.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smtClean="0">
                <a:solidFill>
                  <a:srgbClr val="00469E"/>
                </a:solidFill>
                <a:cs typeface="微软雅黑" panose="020B0503020204020204" charset="-122"/>
                <a:sym typeface="Arial" panose="020B0604020202020204" pitchFamily="34" charset="0"/>
              </a:rPr>
              <a:t>Verification of </a:t>
            </a:r>
            <a:r>
              <a:rPr kumimoji="1" lang="en-US" altLang="zh-CN" sz="2665" dirty="0">
                <a:solidFill>
                  <a:srgbClr val="00469E"/>
                </a:solidFill>
                <a:cs typeface="微软雅黑" panose="020B0503020204020204" charset="-122"/>
                <a:sym typeface="Arial" panose="020B0604020202020204" pitchFamily="34" charset="0"/>
              </a:rPr>
              <a:t>AM policy</a:t>
            </a:r>
          </a:p>
        </p:txBody>
      </p:sp>
      <p:sp>
        <p:nvSpPr>
          <p:cNvPr id="8" name="Rectangle 2"/>
          <p:cNvSpPr/>
          <p:nvPr/>
        </p:nvSpPr>
        <p:spPr>
          <a:xfrm>
            <a:off x="868155" y="1703353"/>
            <a:ext cx="10945216" cy="2246705"/>
          </a:xfrm>
          <a:prstGeom prst="rect">
            <a:avLst/>
          </a:prstGeom>
        </p:spPr>
        <p:txBody>
          <a:bodyPr wrap="square">
            <a:spAutoFit/>
          </a:bodyPr>
          <a:lstStyle/>
          <a:p>
            <a:pPr marL="0" lvl="1" algn="just">
              <a:lnSpc>
                <a:spcPct val="150000"/>
              </a:lnSpc>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ü"/>
            </a:pPr>
            <a:endParaRPr lang="zh-CN" altLang="en-US" sz="2135" dirty="0">
              <a:latin typeface="+mj-ea"/>
              <a:ea typeface="+mj-ea"/>
            </a:endParaRPr>
          </a:p>
        </p:txBody>
      </p:sp>
      <p:sp>
        <p:nvSpPr>
          <p:cNvPr id="13" name="文本框 12"/>
          <p:cNvSpPr txBox="1"/>
          <p:nvPr/>
        </p:nvSpPr>
        <p:spPr>
          <a:xfrm>
            <a:off x="621637" y="5565102"/>
            <a:ext cx="10816914" cy="707886"/>
          </a:xfrm>
          <a:prstGeom prst="rect">
            <a:avLst/>
          </a:prstGeom>
          <a:solidFill>
            <a:schemeClr val="accent1">
              <a:lumMod val="50000"/>
            </a:schemeClr>
          </a:solidFill>
        </p:spPr>
        <p:txBody>
          <a:bodyPr wrap="square" rtlCol="0">
            <a:spAutoFit/>
          </a:bodyPr>
          <a:lstStyle/>
          <a:p>
            <a:r>
              <a:rPr lang="en-US" altLang="zh-CN" sz="2000" dirty="0" smtClean="0">
                <a:solidFill>
                  <a:schemeClr val="bg1"/>
                </a:solidFill>
                <a:latin typeface="+mn-ea"/>
              </a:rPr>
              <a:t>To investigate whether and how the 5GC can verify the radio resource is assigned as the RFSP Index.</a:t>
            </a:r>
            <a:endParaRPr lang="zh-CN" altLang="en-US" sz="2000" dirty="0">
              <a:solidFill>
                <a:schemeClr val="bg1"/>
              </a:solidFill>
              <a:latin typeface="+mn-ea"/>
            </a:endParaRPr>
          </a:p>
        </p:txBody>
      </p:sp>
      <p:sp>
        <p:nvSpPr>
          <p:cNvPr id="2" name="Rectangle 1"/>
          <p:cNvSpPr>
            <a:spLocks noChangeArrowheads="1"/>
          </p:cNvSpPr>
          <p:nvPr/>
        </p:nvSpPr>
        <p:spPr bwMode="auto">
          <a:xfrm rot="10800000" flipV="1">
            <a:off x="621638" y="1236165"/>
            <a:ext cx="10816913" cy="373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en-GB" altLang="zh-CN" sz="2000" dirty="0"/>
              <a:t>To support radio resource management in RAN the AMF provides the parameter 'Index to RAT/Frequency Selection Priority' (RFSP Index) to RAN across N2. The RFSP Index is mapped by the RAN to locally defined configuration in order to apply specific RRM strategies, taking into account any available information in RAN. </a:t>
            </a:r>
            <a:endParaRPr lang="en-GB" altLang="zh-CN" sz="2000" dirty="0" smtClean="0"/>
          </a:p>
          <a:p>
            <a:pPr marL="0" marR="0" lvl="0" indent="0" algn="l" defTabSz="914400" rtl="0" eaLnBrk="0" fontAlgn="base" latinLnBrk="0" hangingPunct="0">
              <a:lnSpc>
                <a:spcPct val="150000"/>
              </a:lnSpc>
              <a:spcBef>
                <a:spcPct val="0"/>
              </a:spcBef>
              <a:spcAft>
                <a:spcPct val="0"/>
              </a:spcAft>
              <a:buClrTx/>
              <a:buSzTx/>
              <a:buFontTx/>
              <a:buNone/>
              <a:tabLst/>
            </a:pPr>
            <a:endParaRPr lang="en-GB" altLang="zh-CN" sz="2000" dirty="0"/>
          </a:p>
          <a:p>
            <a:pPr marL="0" marR="0" lvl="0" indent="0" algn="l" defTabSz="914400" rtl="0" eaLnBrk="0" fontAlgn="base" latinLnBrk="0" hangingPunct="0">
              <a:lnSpc>
                <a:spcPct val="150000"/>
              </a:lnSpc>
              <a:spcBef>
                <a:spcPct val="0"/>
              </a:spcBef>
              <a:spcAft>
                <a:spcPct val="0"/>
              </a:spcAft>
              <a:buClrTx/>
              <a:buSzTx/>
              <a:buFontTx/>
              <a:buNone/>
              <a:tabLst/>
            </a:pPr>
            <a:r>
              <a:rPr lang="en-GB" altLang="zh-CN" sz="2000" dirty="0" smtClean="0"/>
              <a:t>However</a:t>
            </a:r>
            <a:r>
              <a:rPr lang="en-GB" altLang="zh-CN" sz="2000" dirty="0"/>
              <a:t>, in current mechanism, </a:t>
            </a:r>
            <a:r>
              <a:rPr lang="en-GB" altLang="zh-CN" sz="2000" dirty="0">
                <a:solidFill>
                  <a:srgbClr val="FF0000"/>
                </a:solidFill>
              </a:rPr>
              <a:t>the 5GC has no idea whether the delivered RFSP index is enforced by the RAN or not</a:t>
            </a:r>
            <a:r>
              <a:rPr lang="en-GB" altLang="zh-CN" sz="2000" dirty="0"/>
              <a:t>. </a:t>
            </a:r>
            <a:r>
              <a:rPr lang="en-GB" altLang="zh-CN" sz="2000" dirty="0" smtClean="0"/>
              <a:t>The core may need to verify that the frequency/RAT type is selected as the RFSP index and improve future decision.</a:t>
            </a:r>
            <a:endParaRPr lang="en-GB" altLang="zh-CN" sz="2000" dirty="0"/>
          </a:p>
        </p:txBody>
      </p:sp>
    </p:spTree>
    <p:extLst>
      <p:ext uri="{BB962C8B-B14F-4D97-AF65-F5344CB8AC3E}">
        <p14:creationId xmlns:p14="http://schemas.microsoft.com/office/powerpoint/2010/main" val="3405286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239349" y="260648"/>
            <a:ext cx="11581488" cy="579120"/>
          </a:xfrm>
          <a:prstGeom prst="rect">
            <a:avLst/>
          </a:prstGeom>
          <a:noFill/>
          <a:ln w="9525">
            <a:noFill/>
            <a:miter lim="800000"/>
          </a:ln>
          <a:effectLst/>
        </p:spPr>
        <p:txBody>
          <a:bodyPr vert="horz" wrap="square" lIns="91403" tIns="45701" rIns="91403" bIns="45701" numCol="1" anchor="t" anchorCtr="0" compatLnSpc="1"/>
          <a:lstStyle/>
          <a:p>
            <a:pPr marL="0" lvl="1" defTabSz="1219200">
              <a:lnSpc>
                <a:spcPct val="90000"/>
              </a:lnSpc>
              <a:defRPr/>
            </a:pPr>
            <a:r>
              <a:rPr kumimoji="1" lang="en-US" altLang="zh-CN" sz="2665" dirty="0">
                <a:solidFill>
                  <a:srgbClr val="00469E"/>
                </a:solidFill>
                <a:cs typeface="微软雅黑" panose="020B0503020204020204" charset="-122"/>
                <a:sym typeface="Arial" panose="020B0604020202020204" pitchFamily="34" charset="0"/>
              </a:rPr>
              <a:t>New triggers for AM policy</a:t>
            </a:r>
          </a:p>
        </p:txBody>
      </p:sp>
      <p:sp>
        <p:nvSpPr>
          <p:cNvPr id="8" name="Rectangle 2"/>
          <p:cNvSpPr/>
          <p:nvPr/>
        </p:nvSpPr>
        <p:spPr>
          <a:xfrm>
            <a:off x="868155" y="1703353"/>
            <a:ext cx="10945216" cy="2246705"/>
          </a:xfrm>
          <a:prstGeom prst="rect">
            <a:avLst/>
          </a:prstGeom>
        </p:spPr>
        <p:txBody>
          <a:bodyPr wrap="square">
            <a:spAutoFit/>
          </a:bodyPr>
          <a:lstStyle/>
          <a:p>
            <a:pPr marL="0" lvl="1" algn="just">
              <a:lnSpc>
                <a:spcPct val="150000"/>
              </a:lnSpc>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p"/>
            </a:pPr>
            <a:endParaRPr lang="en-US" altLang="zh-CN" sz="2400" dirty="0">
              <a:latin typeface="+mj-ea"/>
              <a:ea typeface="+mj-ea"/>
            </a:endParaRPr>
          </a:p>
          <a:p>
            <a:pPr marL="381000" lvl="1" indent="-381000" algn="just">
              <a:lnSpc>
                <a:spcPct val="150000"/>
              </a:lnSpc>
              <a:buFont typeface="Wingdings" panose="05000000000000000000" pitchFamily="2" charset="2"/>
              <a:buChar char="ü"/>
            </a:pPr>
            <a:endParaRPr lang="zh-CN" altLang="en-US" sz="2135" dirty="0">
              <a:latin typeface="+mj-ea"/>
              <a:ea typeface="+mj-ea"/>
            </a:endParaRPr>
          </a:p>
        </p:txBody>
      </p:sp>
      <p:sp>
        <p:nvSpPr>
          <p:cNvPr id="12" name="Rectangle 2"/>
          <p:cNvSpPr/>
          <p:nvPr/>
        </p:nvSpPr>
        <p:spPr>
          <a:xfrm>
            <a:off x="621636" y="1210786"/>
            <a:ext cx="10945216" cy="3600986"/>
          </a:xfrm>
          <a:prstGeom prst="rect">
            <a:avLst/>
          </a:prstGeom>
        </p:spPr>
        <p:txBody>
          <a:bodyPr wrap="square">
            <a:spAutoFit/>
          </a:bodyPr>
          <a:lstStyle/>
          <a:p>
            <a:pPr marL="0" lvl="1" algn="just">
              <a:lnSpc>
                <a:spcPct val="150000"/>
              </a:lnSpc>
            </a:pPr>
            <a:r>
              <a:rPr lang="en-GB" altLang="zh-CN" sz="2400" dirty="0" smtClean="0"/>
              <a:t>Policy decisions based on spending limits is a function that allows PCF taking session related policy actions related to the status of policy counters that are maintained in the CHF. Some scenarios may have the PCF for a UE make</a:t>
            </a:r>
            <a:r>
              <a:rPr lang="en-GB" altLang="zh-CN" sz="2400" dirty="0" smtClean="0">
                <a:solidFill>
                  <a:srgbClr val="FF0000"/>
                </a:solidFill>
              </a:rPr>
              <a:t> </a:t>
            </a:r>
            <a:r>
              <a:rPr lang="en-GB" altLang="zh-CN" sz="2400" dirty="0">
                <a:solidFill>
                  <a:srgbClr val="FF0000"/>
                </a:solidFill>
              </a:rPr>
              <a:t>p</a:t>
            </a:r>
            <a:r>
              <a:rPr lang="en-GB" altLang="zh-CN" sz="2400" dirty="0" smtClean="0">
                <a:solidFill>
                  <a:srgbClr val="FF0000"/>
                </a:solidFill>
              </a:rPr>
              <a:t>olicy decision based on spending limits</a:t>
            </a:r>
            <a:r>
              <a:rPr lang="en-GB" altLang="zh-CN" sz="2400" dirty="0" smtClean="0"/>
              <a:t> a useful function for AM policy control as well.</a:t>
            </a:r>
          </a:p>
          <a:p>
            <a:pPr marL="0" lvl="1" algn="just">
              <a:lnSpc>
                <a:spcPct val="150000"/>
              </a:lnSpc>
            </a:pPr>
            <a:r>
              <a:rPr lang="en-GB" altLang="zh-CN" sz="2800" dirty="0">
                <a:latin typeface="+mn-ea"/>
              </a:rPr>
              <a:t>	</a:t>
            </a:r>
            <a:r>
              <a:rPr lang="en-GB" altLang="zh-CN" sz="2800" dirty="0" smtClean="0">
                <a:latin typeface="+mn-ea"/>
              </a:rPr>
              <a:t>                                      </a:t>
            </a:r>
            <a:r>
              <a:rPr lang="en-GB" altLang="zh-CN" sz="1600" i="1" dirty="0" smtClean="0">
                <a:solidFill>
                  <a:schemeClr val="accent1"/>
                </a:solidFill>
                <a:latin typeface="+mn-ea"/>
              </a:rPr>
              <a:t>**This </a:t>
            </a:r>
            <a:r>
              <a:rPr lang="en-GB" altLang="zh-CN" sz="1600" i="1" dirty="0">
                <a:solidFill>
                  <a:schemeClr val="accent1"/>
                </a:solidFill>
                <a:latin typeface="+mn-ea"/>
              </a:rPr>
              <a:t>topic might be updated according to the WID_TEI_18_SLAMUP</a:t>
            </a:r>
            <a:endParaRPr lang="en-US" altLang="zh-CN" sz="1600" i="1" dirty="0">
              <a:solidFill>
                <a:schemeClr val="accent1"/>
              </a:solidFill>
              <a:latin typeface="+mn-ea"/>
            </a:endParaRPr>
          </a:p>
          <a:p>
            <a:pPr marL="0" lvl="1" algn="just">
              <a:lnSpc>
                <a:spcPct val="150000"/>
              </a:lnSpc>
            </a:pPr>
            <a:endParaRPr lang="en-US" altLang="zh-CN" sz="2800" dirty="0">
              <a:latin typeface="+mn-ea"/>
            </a:endParaRPr>
          </a:p>
        </p:txBody>
      </p:sp>
      <p:sp>
        <p:nvSpPr>
          <p:cNvPr id="13" name="文本框 12"/>
          <p:cNvSpPr txBox="1"/>
          <p:nvPr/>
        </p:nvSpPr>
        <p:spPr>
          <a:xfrm>
            <a:off x="538509" y="5412061"/>
            <a:ext cx="10816914" cy="707886"/>
          </a:xfrm>
          <a:prstGeom prst="rect">
            <a:avLst/>
          </a:prstGeom>
          <a:solidFill>
            <a:schemeClr val="accent1">
              <a:lumMod val="50000"/>
            </a:schemeClr>
          </a:solidFill>
        </p:spPr>
        <p:txBody>
          <a:bodyPr wrap="square" rtlCol="0">
            <a:spAutoFit/>
          </a:bodyPr>
          <a:lstStyle/>
          <a:p>
            <a:r>
              <a:rPr lang="en-US" altLang="zh-CN" sz="2000" dirty="0" smtClean="0">
                <a:solidFill>
                  <a:schemeClr val="bg1"/>
                </a:solidFill>
                <a:latin typeface="+mn-ea"/>
              </a:rPr>
              <a:t>The new triggers for AM policy, e.g., from CHF and the procedure to be used in both non-roaming and roaming scenarios should be investigated.</a:t>
            </a:r>
            <a:endParaRPr lang="zh-CN" altLang="en-US" sz="2000" dirty="0">
              <a:solidFill>
                <a:schemeClr val="bg1"/>
              </a:solidFill>
              <a:latin typeface="+mn-ea"/>
            </a:endParaRPr>
          </a:p>
        </p:txBody>
      </p:sp>
    </p:spTree>
    <p:extLst>
      <p:ext uri="{BB962C8B-B14F-4D97-AF65-F5344CB8AC3E}">
        <p14:creationId xmlns:p14="http://schemas.microsoft.com/office/powerpoint/2010/main" val="22554654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1119</TotalTime>
  <Words>985</Words>
  <Application>Microsoft Office PowerPoint</Application>
  <PresentationFormat>宽屏</PresentationFormat>
  <Paragraphs>81</Paragraphs>
  <Slides>11</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24" baseType="lpstr">
      <vt:lpstr>MS Mincho</vt:lpstr>
      <vt:lpstr>游ゴシック</vt:lpstr>
      <vt:lpstr>等线</vt:lpstr>
      <vt:lpstr>等线 Light</vt:lpstr>
      <vt:lpstr>宋体</vt:lpstr>
      <vt:lpstr>微软雅黑</vt:lpstr>
      <vt:lpstr>Arial</vt:lpstr>
      <vt:lpstr>Calibri</vt:lpstr>
      <vt:lpstr>Calibri Light</vt:lpstr>
      <vt:lpstr>Times New Roman</vt:lpstr>
      <vt:lpstr>Wingdings</vt: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 Telecom</dc:creator>
  <cp:lastModifiedBy>CT</cp:lastModifiedBy>
  <cp:revision>41</cp:revision>
  <dcterms:created xsi:type="dcterms:W3CDTF">2021-05-08T03:01:00Z</dcterms:created>
  <dcterms:modified xsi:type="dcterms:W3CDTF">2021-08-23T07:29:45Z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