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817" r:id="rId6"/>
    <p:sldId id="812" r:id="rId7"/>
    <p:sldId id="815" r:id="rId8"/>
    <p:sldId id="790" r:id="rId9"/>
    <p:sldId id="80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5" d="100"/>
          <a:sy n="95" d="100"/>
        </p:scale>
        <p:origin x="125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3254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11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#146E (e-meeting)</a:t>
            </a:r>
          </a:p>
          <a:p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 – 27 August  2021 </a:t>
            </a:r>
            <a:r>
              <a:rPr lang="nb-NO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3999345" y="324480"/>
            <a:ext cx="3068873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S2-210xxxx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S2-2106302/3960/3076/2215/1136/0486</a:t>
            </a: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WG2#146E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 Electronic meeting, </a:t>
            </a:r>
            <a:r>
              <a:rPr lang="en-GB" altLang="de-DE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16</a:t>
            </a:r>
            <a:r>
              <a:rPr lang="en-GB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-27 </a:t>
            </a:r>
            <a:r>
              <a:rPr lang="en-US" altLang="zh-CN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August</a:t>
            </a:r>
            <a:r>
              <a:rPr lang="en-GB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 2021 </a:t>
            </a:r>
            <a:r>
              <a:rPr lang="nb-NO" altLang="ko-KR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, Elbonia</a:t>
            </a:r>
            <a:endParaRPr lang="sv-SE" altLang="en-US" sz="1300" kern="1200" baseline="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 (</a:t>
            </a:r>
            <a:r>
              <a:rPr lang="en-US" altLang="zh-CN" sz="1800" b="1" dirty="0">
                <a:latin typeface="Arial" charset="0"/>
              </a:rPr>
              <a:t>vivo</a:t>
            </a:r>
            <a:r>
              <a:rPr lang="en-GB" sz="1800" b="1" dirty="0">
                <a:latin typeface="Arial" charset="0"/>
              </a:rPr>
              <a:t>), </a:t>
            </a:r>
            <a:r>
              <a:rPr lang="en-GB" sz="1800" b="1" dirty="0" err="1">
                <a:latin typeface="Arial" charset="0"/>
              </a:rPr>
              <a:t>Aihua</a:t>
            </a:r>
            <a:r>
              <a:rPr lang="en-GB" sz="1800" b="1" dirty="0">
                <a:latin typeface="Arial" charset="0"/>
              </a:rPr>
              <a:t> Li 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680020" cy="3706446"/>
          </a:xfrm>
        </p:spPr>
        <p:txBody>
          <a:bodyPr/>
          <a:lstStyle/>
          <a:p>
            <a:r>
              <a:rPr lang="de-DE" altLang="de-DE" sz="2000" dirty="0"/>
              <a:t>General: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/>
              <a:t>Normative work is complete for all KIs.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xx CRs agreed for 23.288, xx CRs agreed for 23.501, xx CRs agreed for 23.502 and xx LS Response  agreed.</a:t>
            </a:r>
          </a:p>
          <a:p>
            <a:pPr marL="457200" lvl="1" indent="0">
              <a:buNone/>
            </a:pPr>
            <a:endParaRPr lang="en-US" sz="1200" b="1" dirty="0"/>
          </a:p>
          <a:p>
            <a:r>
              <a:rPr lang="en-GB" altLang="zh-CN" sz="1600" dirty="0"/>
              <a:t>Exception tasks for </a:t>
            </a:r>
            <a:r>
              <a:rPr lang="en-GB" sz="1600" dirty="0"/>
              <a:t>KI#2: Multiple NWDAF instances, analytics subscription/context transfer procedures</a:t>
            </a:r>
          </a:p>
          <a:p>
            <a:pPr lvl="1"/>
            <a:r>
              <a:rPr lang="en-US" altLang="zh-CN" sz="1200" dirty="0"/>
              <a:t>Status: CRs are approved and This item can be closed.</a:t>
            </a:r>
            <a:endParaRPr lang="en-GB" altLang="zh-CN" sz="1200" dirty="0"/>
          </a:p>
          <a:p>
            <a:pPr lvl="1"/>
            <a:r>
              <a:rPr lang="en-US" altLang="zh-CN" sz="1200" u="sng" dirty="0">
                <a:solidFill>
                  <a:srgbClr val="FF0000"/>
                </a:solidFill>
              </a:rPr>
              <a:t>One Editor’s Note left that will be resolved in next meeting.</a:t>
            </a:r>
            <a:endParaRPr lang="en-GB" sz="1200" u="sng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GB" sz="1200" dirty="0"/>
              <a:t>Editor's note:  It FFS how this aligns with the procedure when Analytics consumer changes.</a:t>
            </a:r>
            <a:endParaRPr lang="en-US" altLang="zh-CN" sz="1200" dirty="0"/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800" dirty="0"/>
          </a:p>
          <a:p>
            <a:r>
              <a:rPr lang="en-GB" altLang="zh-CN" sz="1600" dirty="0"/>
              <a:t>Exception tasks for </a:t>
            </a:r>
            <a:r>
              <a:rPr lang="en-GB" sz="1600" dirty="0"/>
              <a:t>KI#12: NWDAF-assisted RFSP policy, how to support Service Experience statistics per frequency: </a:t>
            </a:r>
          </a:p>
          <a:p>
            <a:pPr lvl="1"/>
            <a:r>
              <a:rPr lang="en-US" altLang="zh-CN" sz="1200" dirty="0"/>
              <a:t>Status: CRs are approved. This item can be closed. </a:t>
            </a:r>
            <a:endParaRPr lang="en-US" sz="8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52957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 </a:t>
                      </a: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90%(#145E) &gt;</a:t>
                      </a:r>
                      <a:r>
                        <a:rPr lang="en-US" altLang="zh-CN" sz="1400" b="1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 (#146E)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1, 2021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SP-201133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SA2#146E (1/3)</a:t>
            </a:r>
          </a:p>
        </p:txBody>
      </p:sp>
    </p:spTree>
    <p:extLst>
      <p:ext uri="{BB962C8B-B14F-4D97-AF65-F5344CB8AC3E}">
        <p14:creationId xmlns:p14="http://schemas.microsoft.com/office/powerpoint/2010/main" val="302954988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lvl="0"/>
            <a:r>
              <a:rPr lang="en-GB" altLang="zh-CN" sz="1600" dirty="0"/>
              <a:t>Exception tasks for </a:t>
            </a:r>
            <a:r>
              <a:rPr lang="en-GB" sz="1600" dirty="0"/>
              <a:t>KI#15: User consent for UE data collection/analysis, the procedures for data collection for UE related analytics need to take user consent into account, how to do this depends on the outcome of the SA3 WG</a:t>
            </a:r>
          </a:p>
          <a:p>
            <a:pPr lvl="1"/>
            <a:r>
              <a:rPr lang="en-US" altLang="zh-CN" sz="1200" dirty="0"/>
              <a:t>Status: CRs are approved. This item can be closed. 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SA2#144E (2/3)</a:t>
            </a:r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/>
              <a:t>Dependencies 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LS sent to SA5 </a:t>
            </a:r>
            <a:r>
              <a:rPr lang="en-GB" altLang="zh-CN" sz="1200" dirty="0"/>
              <a:t>about </a:t>
            </a:r>
            <a:r>
              <a:rPr lang="en-GB" sz="1200" dirty="0"/>
              <a:t>Network slice information from OAM</a:t>
            </a:r>
            <a:r>
              <a:rPr lang="en-US" altLang="zh-CN" sz="1200" dirty="0"/>
              <a:t>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u="sng" dirty="0">
                <a:solidFill>
                  <a:srgbClr val="FF0000"/>
                </a:solidFill>
              </a:rPr>
              <a:t>Reply LS sent to SA3 about user consent</a:t>
            </a:r>
            <a:endParaRPr lang="en-US" altLang="zh-CN" sz="1200" u="sng" dirty="0">
              <a:solidFill>
                <a:srgbClr val="FF0000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</a:t>
            </a:r>
            <a:r>
              <a:rPr lang="de-DE" sz="1600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Maintenance and </a:t>
            </a:r>
            <a:r>
              <a:rPr lang="en-US" altLang="zh-CN" sz="1200" u="sng" dirty="0">
                <a:solidFill>
                  <a:srgbClr val="FF0000"/>
                </a:solidFill>
              </a:rPr>
              <a:t>alignment with SA3 and SA5.</a:t>
            </a:r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endParaRPr lang="en-US" altLang="zh-CN" sz="1600" b="1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/>
              <a:t>Risk: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None.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 SA2#144E  (3/3)</a:t>
            </a:r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680020" cy="3706446"/>
          </a:xfrm>
        </p:spPr>
        <p:txBody>
          <a:bodyPr/>
          <a:lstStyle/>
          <a:p>
            <a:r>
              <a:rPr lang="de-DE" altLang="de-DE" sz="2000" dirty="0"/>
              <a:t>Progress since SA#89E:</a:t>
            </a:r>
          </a:p>
          <a:p>
            <a:pPr lvl="1"/>
            <a:r>
              <a:rPr lang="en-US" sz="1400" dirty="0"/>
              <a:t>None</a:t>
            </a:r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/>
              <a:t>None</a:t>
            </a:r>
          </a:p>
          <a:p>
            <a:pPr marL="0" indent="0">
              <a:buNone/>
            </a:pPr>
            <a:endParaRPr lang="en-US" altLang="de-DE" sz="1200" dirty="0"/>
          </a:p>
          <a:p>
            <a:r>
              <a:rPr lang="en-US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Start normative work as per agreed WID.</a:t>
            </a:r>
            <a:endParaRPr lang="en-US" altLang="zh-CN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SA#90-e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09989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97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SP-200098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26cfccf3-d9f9-43bb-aadf-58351eb1ba08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9fcd8246-0349-4f28-bf6f-1f0b2b4b946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15754</TotalTime>
  <Words>395</Words>
  <Application>Microsoft Office PowerPoint</Application>
  <PresentationFormat>全屏显示(4:3)</PresentationFormat>
  <Paragraphs>66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   FS_eNA_ph2 Status Report</vt:lpstr>
      <vt:lpstr>eNA_ph2 status after SA2#146E (1/3)</vt:lpstr>
      <vt:lpstr>eNA_ph2 status after SA2#144E (2/3)</vt:lpstr>
      <vt:lpstr>eNA_ph2 status after  SA2#144E  (3/3)</vt:lpstr>
      <vt:lpstr>backup</vt:lpstr>
      <vt:lpstr>FS_eNA_ph2 status at SA#90-e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Xiaobo</cp:lastModifiedBy>
  <cp:revision>1789</cp:revision>
  <dcterms:created xsi:type="dcterms:W3CDTF">2008-08-30T09:32:10Z</dcterms:created>
  <dcterms:modified xsi:type="dcterms:W3CDTF">2021-08-27T06:49:25Z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(3)kPATSWBlQRahx25CmabXTd2nEyPGhIC12xEi+3Tp6lWoM6naeWtKGZO2itljTJHL7XXnC5pT
UM25n38FjFo6cW6VOounanq3zzaYvl/97IBdeMC+tonfpYn5oaIEB1Yqys0OkkgyZSTLBbeF
yEz+HmSBchUQE7jFmclw/ybhonnSXmMyAsenEjhWNI0yfye0imH64hoDVoTL2jw3UbICw1S4
U+RVJEE+JHvI6GYjGx</vt:lpwstr>
  </property>
  <property fmtid="{D5CDD505-2E9C-101B-9397-08002B2CF9AE}" pid="9" name="_2015_ms_pID_7253431">
    <vt:lpwstr>s4jxZKGCMLKQ7rV+IiOqOudr0QnN4wfQ7Pr6D3ntL7eFLavqbY8g1O
7zahP1J8Q37O96h9uEJoNNPZXAjoDFolM3hTsBboe42GXyEyMn1VXW6OVdYhp5gtLVyFEPRX
DXUpYprr3Svz/BJ2m/p9OCXe/tlTxUcMSwp0uFRN5J57dAmokw2+KEh2fhItCBhF/+8zoc7e
jd/QyVZCSinZU3/amlhwkAHTABPX48K6SPkJ</vt:lpwstr>
  </property>
  <property fmtid="{D5CDD505-2E9C-101B-9397-08002B2CF9AE}" pid="10" name="_2015_ms_pID_7253432">
    <vt:lpwstr>5g==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1617761026</vt:lpwstr>
  </property>
</Properties>
</file>