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</p:sldMasterIdLst>
  <p:notesMasterIdLst>
    <p:notesMasterId r:id="rId15"/>
  </p:notesMasterIdLst>
  <p:handoutMasterIdLst>
    <p:handoutMasterId r:id="rId16"/>
  </p:handoutMasterIdLst>
  <p:sldIdLst>
    <p:sldId id="303" r:id="rId3"/>
    <p:sldId id="823" r:id="rId4"/>
    <p:sldId id="824" r:id="rId5"/>
    <p:sldId id="825" r:id="rId6"/>
    <p:sldId id="799" r:id="rId7"/>
    <p:sldId id="817" r:id="rId8"/>
    <p:sldId id="818" r:id="rId9"/>
    <p:sldId id="815" r:id="rId10"/>
    <p:sldId id="816" r:id="rId11"/>
    <p:sldId id="822" r:id="rId12"/>
    <p:sldId id="819" r:id="rId13"/>
    <p:sldId id="820" r:id="rId1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8" d="100"/>
          <a:sy n="108" d="100"/>
        </p:scale>
        <p:origin x="80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81666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804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7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3412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73508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032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1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6939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631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4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77549" y="106218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146E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GB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16–27 Aug, 2021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S2-2106267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3GPP TSG SA Meeting #91-e</a:t>
            </a: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18 – 29 Mar 2021</a:t>
            </a:r>
            <a:endParaRPr lang="sv-SE" altLang="en-US" sz="1200" b="1" dirty="0">
              <a:solidFill>
                <a:prstClr val="black"/>
              </a:solidFill>
              <a:latin typeface="Arial 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solidFill>
                  <a:prstClr val="black"/>
                </a:solidFill>
              </a:rPr>
              <a:t>SP-210052</a:t>
            </a:r>
            <a:endParaRPr lang="en-GB" altLang="en-US" sz="1400" b="1" dirty="0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55319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1565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68511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894F-37FA-4352-A828-959DE0BB230E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0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79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4500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59225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WG2#146E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16-27 Aug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2021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r>
              <a:rPr lang="en-GB" altLang="de-DE" sz="1200" dirty="0">
                <a:solidFill>
                  <a:prstClr val="white"/>
                </a:solidFill>
              </a:rPr>
              <a:t>TSG SA#91-e, </a:t>
            </a:r>
            <a:r>
              <a:rPr lang="en-US" altLang="de-DE" sz="1200" dirty="0">
                <a:solidFill>
                  <a:prstClr val="white"/>
                </a:solidFill>
              </a:rPr>
              <a:t>18 – 29 Mar 2021</a:t>
            </a:r>
            <a:endParaRPr lang="en-GB" altLang="de-DE" sz="1200" dirty="0">
              <a:solidFill>
                <a:prstClr val="white"/>
              </a:solidFill>
            </a:endParaRPr>
          </a:p>
          <a:p>
            <a:pPr>
              <a:defRPr/>
            </a:pPr>
            <a:endParaRPr lang="en-GB" sz="1200" spc="3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prstClr val="white"/>
                </a:solidFill>
              </a:rPr>
              <a:t>© 3GPP 2012</a:t>
            </a: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solidFill>
                  <a:prstClr val="black"/>
                </a:solidFill>
              </a:rPr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94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548-030.zi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548-11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548-010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548-020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eEdge_5GC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Hui Ni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257465"/>
              </p:ext>
            </p:extLst>
          </p:nvPr>
        </p:nvGraphicFramePr>
        <p:xfrm>
          <a:off x="179388" y="1376363"/>
          <a:ext cx="8810067" cy="1443038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2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</a:t>
                      </a: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_EC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  <a:endParaRPr lang="de-DE" altLang="zh-CN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 -&gt;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SP-200093</a:t>
                      </a:r>
                      <a:endParaRPr lang="en-US" sz="12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200" dirty="0"/>
                        <a:t> </a:t>
                      </a:r>
                      <a:r>
                        <a:rPr lang="en-US" altLang="zh-CN" sz="1200" b="1" dirty="0"/>
                        <a:t>eEdge_5GC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</a:t>
                      </a:r>
                      <a:r>
                        <a:rPr kumimoji="0" lang="en-US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C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en-US" altLang="zh-CN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SP-201134</a:t>
                      </a:r>
                      <a:endParaRPr kumimoji="0" lang="en-GB" altLang="zh-C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443414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3050697"/>
            <a:ext cx="8554480" cy="31773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SA#91-e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TS 23.548 v0.3.0 is </a:t>
            </a:r>
            <a:r>
              <a:rPr lang="en-US" altLang="zh-CN" sz="1400" dirty="0" smtClean="0"/>
              <a:t>sent </a:t>
            </a:r>
            <a:r>
              <a:rPr lang="en-US" altLang="zh-CN" sz="1400" dirty="0"/>
              <a:t>to SA #</a:t>
            </a:r>
            <a:r>
              <a:rPr lang="en-US" altLang="zh-CN" sz="1400" dirty="0" smtClean="0"/>
              <a:t>92-e </a:t>
            </a:r>
            <a:r>
              <a:rPr lang="en-US" altLang="zh-CN" sz="1400" dirty="0"/>
              <a:t>for information</a:t>
            </a:r>
            <a:r>
              <a:rPr lang="en-US" altLang="zh-CN" sz="1400" dirty="0" smtClean="0"/>
              <a:t>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64 </a:t>
            </a:r>
            <a:r>
              <a:rPr lang="en-US" altLang="zh-CN" sz="1400" dirty="0"/>
              <a:t>pCRs for TS 23.548 </a:t>
            </a:r>
            <a:r>
              <a:rPr lang="en-US" altLang="zh-CN" sz="1400" dirty="0" smtClean="0"/>
              <a:t>and 33 </a:t>
            </a:r>
            <a:r>
              <a:rPr lang="en-US" altLang="zh-CN" sz="1400" dirty="0"/>
              <a:t>CRs for TS 23.501/23.502/23.503 </a:t>
            </a:r>
            <a:r>
              <a:rPr lang="en-US" altLang="zh-CN" sz="1400" dirty="0" smtClean="0"/>
              <a:t>were approved. All solutions concluded in study phase were addressed in the TS.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LS response </a:t>
            </a:r>
            <a:r>
              <a:rPr lang="en-US" altLang="zh-CN" sz="1400" dirty="0" smtClean="0"/>
              <a:t>was sent </a:t>
            </a:r>
            <a:r>
              <a:rPr lang="en-US" altLang="zh-CN" sz="1400" dirty="0"/>
              <a:t>to </a:t>
            </a:r>
            <a:r>
              <a:rPr lang="en-US" altLang="zh-CN" sz="1400" dirty="0" smtClean="0"/>
              <a:t>SA.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RAN 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 identified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/>
            <a:r>
              <a:rPr lang="en-US" sz="1400" dirty="0"/>
              <a:t>Finalize normative </a:t>
            </a:r>
            <a:r>
              <a:rPr lang="en-US" sz="1400" dirty="0" smtClean="0"/>
              <a:t>work if WI exception is approved.</a:t>
            </a:r>
            <a:endParaRPr lang="en-US" sz="1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en-US" b="1" dirty="0"/>
              <a:t>2.4) Rel-17 Study/Work (2/16)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23633824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SA2#145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953085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dirty="0" smtClean="0"/>
                        <a:t> </a:t>
                      </a:r>
                      <a:r>
                        <a:rPr lang="en-US" altLang="zh-CN" sz="1400" b="1" dirty="0" smtClean="0"/>
                        <a:t>eEdge_5GC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261130"/>
            <a:ext cx="8554481" cy="4246795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TS 23.548 v0.3.0 (available </a:t>
            </a:r>
            <a:r>
              <a:rPr lang="de-DE" altLang="de-DE" sz="1400" dirty="0"/>
              <a:t>at </a:t>
            </a:r>
            <a:r>
              <a:rPr lang="en-US" altLang="zh-CN" sz="1400" dirty="0" smtClean="0">
                <a:hlinkClick r:id="rId3"/>
              </a:rPr>
              <a:t>link</a:t>
            </a:r>
            <a:r>
              <a:rPr lang="en-US" altLang="zh-CN" sz="1400" dirty="0" smtClean="0"/>
              <a:t>) is sent to SA #92E for information</a:t>
            </a:r>
            <a:r>
              <a:rPr lang="de-DE" altLang="de-DE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38 pCRs for TS 23.548 and 29 CRs for TS 23.501/23.502/23.503 are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LS reply to SA on GSMA 3GPP Edge Computing </a:t>
            </a:r>
            <a:r>
              <a:rPr lang="en-US" altLang="zh-CN" sz="1400" dirty="0" smtClean="0"/>
              <a:t>coordination is sent out</a:t>
            </a:r>
            <a:r>
              <a:rPr lang="de-DE" altLang="de-DE" sz="1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1: (Re-)Discovery </a:t>
            </a:r>
            <a:r>
              <a:rPr lang="en-US" altLang="zh-CN" sz="1600" b="1" dirty="0"/>
              <a:t>of Edge Application </a:t>
            </a:r>
            <a:r>
              <a:rPr lang="en-US" altLang="zh-CN" sz="1600" b="1" dirty="0" smtClean="0"/>
              <a:t>Server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The following solutions are updated: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For Session breakout case: EAS </a:t>
            </a:r>
            <a:r>
              <a:rPr lang="en-US" altLang="zh-CN" sz="1000" dirty="0"/>
              <a:t>discovery </a:t>
            </a:r>
            <a:r>
              <a:rPr lang="en-US" altLang="zh-CN" sz="1000" dirty="0" smtClean="0"/>
              <a:t>procedure, </a:t>
            </a:r>
            <a:r>
              <a:rPr lang="en-GB" altLang="zh-CN" sz="1000" dirty="0"/>
              <a:t>EAS Re-discovery Procedure at Edge </a:t>
            </a:r>
            <a:r>
              <a:rPr lang="en-GB" altLang="zh-CN" sz="1000" dirty="0" smtClean="0"/>
              <a:t>Relocation, EPS </a:t>
            </a:r>
            <a:r>
              <a:rPr lang="en-GB" altLang="zh-CN" sz="1000" dirty="0"/>
              <a:t>Interworking </a:t>
            </a:r>
            <a:r>
              <a:rPr lang="en-GB" altLang="zh-CN" sz="1000" dirty="0" smtClean="0"/>
              <a:t>Considerations.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/>
              <a:t>For Distributed anchor case: </a:t>
            </a:r>
            <a:r>
              <a:rPr lang="en-GB" altLang="zh-CN" sz="1000" dirty="0"/>
              <a:t>EAS Re-discovery Procedure at Edge Relocation</a:t>
            </a:r>
            <a:r>
              <a:rPr lang="en-GB" altLang="zh-CN" sz="1000" dirty="0" smtClean="0"/>
              <a:t>, </a:t>
            </a:r>
            <a:r>
              <a:rPr lang="en-GB" altLang="zh-CN" sz="1000" dirty="0"/>
              <a:t>EAS Discovery with Dynamic PSA </a:t>
            </a:r>
            <a:r>
              <a:rPr lang="en-GB" altLang="zh-CN" sz="1000" dirty="0" smtClean="0"/>
              <a:t>Distribution.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/>
              <a:t>AF guidance to </a:t>
            </a:r>
            <a:r>
              <a:rPr lang="en-GB" altLang="zh-CN" sz="1000" dirty="0" smtClean="0"/>
              <a:t>URSP: Support for Service Specific Authorization, Notification to AF on the outcome.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Added considerations for split-UE case.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2: Edge Relocation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following solutions are updated: </a:t>
            </a:r>
            <a:r>
              <a:rPr lang="en-US" altLang="zh-CN" sz="1400" dirty="0" smtClean="0"/>
              <a:t> </a:t>
            </a:r>
            <a:endParaRPr lang="en-US" altLang="zh-CN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Target PSA buffering, </a:t>
            </a:r>
            <a:r>
              <a:rPr lang="en-GB" altLang="zh-CN" sz="1000" dirty="0" smtClean="0"/>
              <a:t>Edge </a:t>
            </a:r>
            <a:r>
              <a:rPr lang="en-GB" altLang="zh-CN" sz="1000" dirty="0"/>
              <a:t>Relocation considering User Plane </a:t>
            </a:r>
            <a:r>
              <a:rPr lang="en-GB" altLang="zh-CN" sz="1000" dirty="0" smtClean="0"/>
              <a:t>latency, EAS </a:t>
            </a:r>
            <a:r>
              <a:rPr lang="en-GB" altLang="zh-CN" sz="1000" dirty="0"/>
              <a:t>IP </a:t>
            </a:r>
            <a:r>
              <a:rPr lang="en-GB" altLang="zh-CN" sz="1000" dirty="0" smtClean="0"/>
              <a:t>replacement, AF relocation.</a:t>
            </a:r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altLang="zh-CN" sz="1600" b="1" dirty="0">
                <a:ea typeface="+mn-ea"/>
                <a:cs typeface="+mn-cs"/>
              </a:rPr>
              <a:t>Topic 3: Network Exposure to Edge Application </a:t>
            </a:r>
            <a:r>
              <a:rPr lang="en-US" altLang="zh-CN" sz="1600" b="1" dirty="0" smtClean="0">
                <a:ea typeface="+mn-ea"/>
                <a:cs typeface="+mn-cs"/>
              </a:rPr>
              <a:t>Server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UPF </a:t>
            </a:r>
            <a:r>
              <a:rPr lang="en-US" altLang="zh-CN" sz="1400" dirty="0" smtClean="0"/>
              <a:t>service </a:t>
            </a:r>
            <a:r>
              <a:rPr lang="en-US" altLang="zh-CN" sz="1400" dirty="0"/>
              <a:t>is </a:t>
            </a:r>
            <a:r>
              <a:rPr lang="en-US" altLang="zh-CN" sz="1400" dirty="0" smtClean="0"/>
              <a:t>added. Local </a:t>
            </a:r>
            <a:r>
              <a:rPr lang="en-US" altLang="zh-CN" sz="1400" dirty="0"/>
              <a:t>NEF selection is updated.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</a:t>
            </a:r>
            <a:r>
              <a:rPr lang="en-US" altLang="zh-CN" sz="1600" b="1" dirty="0" smtClean="0"/>
              <a:t>4: </a:t>
            </a:r>
            <a:r>
              <a:rPr lang="en-US" altLang="zh-CN" sz="1600" b="1" dirty="0"/>
              <a:t>Support of 3GPP Application Layer </a:t>
            </a:r>
            <a:r>
              <a:rPr lang="en-US" altLang="zh-CN" sz="1600" b="1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Procedure for ECS </a:t>
            </a:r>
            <a:r>
              <a:rPr lang="en-US" altLang="zh-CN" sz="1400" dirty="0"/>
              <a:t>Address </a:t>
            </a:r>
            <a:r>
              <a:rPr lang="en-US" altLang="zh-CN" sz="1400" dirty="0" smtClean="0"/>
              <a:t>Provisioning is updated. Interworking scenario is addressed.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5: DNAI based (I-)SMF selection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SMF/I-SMF selection procedures are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198878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status after </a:t>
            </a:r>
            <a:r>
              <a:rPr lang="en-US" altLang="de-DE" sz="2800" b="1" dirty="0" smtClean="0"/>
              <a:t>SA2#145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501914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</a:t>
            </a:r>
            <a:r>
              <a:rPr lang="en-US" altLang="zh-CN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 smtClean="0"/>
              <a:t>Contentious </a:t>
            </a:r>
            <a:r>
              <a:rPr lang="de-DE" sz="2000" b="1" dirty="0"/>
              <a:t>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How to handle DNS messages in case UE does not use the network DNS resolver sent by the SMF in EASDF based EAS discovery procedure</a:t>
            </a:r>
            <a:r>
              <a:rPr lang="en-US" altLang="zh-CN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SA2#146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Resolve the open issues listed in WI exception.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Finalize normative work </a:t>
            </a:r>
            <a:r>
              <a:rPr lang="en-US" altLang="zh-CN" sz="1600" dirty="0" smtClean="0"/>
              <a:t>after SA2 #146E.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Send TS 23.548 to SA#93-e for approval.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705871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1823287"/>
              </p:ext>
            </p:extLst>
          </p:nvPr>
        </p:nvGraphicFramePr>
        <p:xfrm>
          <a:off x="179388" y="1376363"/>
          <a:ext cx="8810067" cy="1443038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2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</a:t>
                      </a: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_EC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  <a:endParaRPr lang="de-DE" altLang="zh-CN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 -&gt;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SP-200093</a:t>
                      </a:r>
                      <a:endParaRPr lang="en-US" sz="12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200" dirty="0"/>
                        <a:t> </a:t>
                      </a:r>
                      <a:r>
                        <a:rPr lang="en-US" altLang="zh-CN" sz="1200" b="1" dirty="0"/>
                        <a:t>eEdge_5GC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</a:t>
                      </a:r>
                      <a:r>
                        <a:rPr kumimoji="0" lang="en-US" altLang="zh-C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kumimoji="0" lang="en-US" altLang="zh-CN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SP-201134</a:t>
                      </a:r>
                      <a:endParaRPr kumimoji="0" lang="en-GB" altLang="zh-C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443414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3050697"/>
            <a:ext cx="8554480" cy="31773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SA#92-e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TS 23.548 </a:t>
            </a:r>
            <a:r>
              <a:rPr lang="en-US" altLang="zh-CN" sz="1400" dirty="0" smtClean="0"/>
              <a:t>v1.1.0 </a:t>
            </a:r>
            <a:r>
              <a:rPr lang="en-US" altLang="zh-CN" sz="1400" dirty="0"/>
              <a:t>is sent to SA #</a:t>
            </a:r>
            <a:r>
              <a:rPr lang="en-US" altLang="zh-CN" sz="1400" dirty="0" smtClean="0"/>
              <a:t>93-e </a:t>
            </a:r>
            <a:r>
              <a:rPr lang="en-US" altLang="zh-CN" sz="1400" dirty="0"/>
              <a:t>for </a:t>
            </a:r>
            <a:r>
              <a:rPr lang="en-US" altLang="zh-CN" sz="1400" dirty="0" smtClean="0"/>
              <a:t>approva</a:t>
            </a:r>
            <a:r>
              <a:rPr lang="en-US" altLang="zh-CN" sz="1400" dirty="0"/>
              <a:t>l</a:t>
            </a:r>
            <a:r>
              <a:rPr lang="en-US" altLang="zh-CN" sz="1400" dirty="0" smtClean="0"/>
              <a:t>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28 </a:t>
            </a:r>
            <a:r>
              <a:rPr lang="en-US" altLang="zh-CN" sz="1400" dirty="0" err="1"/>
              <a:t>pCRs</a:t>
            </a:r>
            <a:r>
              <a:rPr lang="en-US" altLang="zh-CN" sz="1400" dirty="0"/>
              <a:t> for TS 23.548 and </a:t>
            </a:r>
            <a:r>
              <a:rPr lang="en-US" altLang="zh-CN" sz="1400" dirty="0" smtClean="0"/>
              <a:t>21 </a:t>
            </a:r>
            <a:r>
              <a:rPr lang="en-US" altLang="zh-CN" sz="1400" dirty="0"/>
              <a:t>CRs for TS 23.501/23.502/23.503 were approved. 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All exceptions were resolved except for a contentious issue listed in the TS cover page.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RAN </a:t>
            </a:r>
            <a:r>
              <a:rPr lang="en-US" sz="2000" dirty="0"/>
              <a:t>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 identified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TS Maintenance.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Resolve the contentious issue based on SA plenary outputs.</a:t>
            </a:r>
          </a:p>
          <a:p>
            <a:pPr lvl="1"/>
            <a:endParaRPr lang="en-US" sz="1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en-US" b="1" dirty="0"/>
              <a:t>2.4) Rel-17 Study/Work (2/16)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7188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SA2#146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42821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dirty="0" smtClean="0"/>
                        <a:t> </a:t>
                      </a:r>
                      <a:r>
                        <a:rPr lang="en-US" altLang="zh-CN" sz="1400" b="1" dirty="0" smtClean="0"/>
                        <a:t>eEdge_5GC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2021</a:t>
                      </a:r>
                      <a:endParaRPr kumimoji="0" lang="en-US" altLang="zh-CN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261130"/>
            <a:ext cx="8757307" cy="4246795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TS 23.548 </a:t>
            </a:r>
            <a:r>
              <a:rPr lang="de-DE" altLang="de-DE" sz="1400" dirty="0" smtClean="0"/>
              <a:t>v1.1.0 </a:t>
            </a:r>
            <a:r>
              <a:rPr lang="de-DE" altLang="de-DE" sz="1400" dirty="0"/>
              <a:t>(available at </a:t>
            </a:r>
            <a:r>
              <a:rPr lang="en-US" altLang="zh-CN" sz="1400" dirty="0">
                <a:hlinkClick r:id="rId3"/>
              </a:rPr>
              <a:t>link</a:t>
            </a:r>
            <a:r>
              <a:rPr lang="en-US" altLang="zh-CN" sz="1400" dirty="0"/>
              <a:t>) is sent to SA #</a:t>
            </a:r>
            <a:r>
              <a:rPr lang="en-US" altLang="zh-CN" sz="1400" dirty="0" smtClean="0"/>
              <a:t>93E </a:t>
            </a:r>
            <a:r>
              <a:rPr lang="en-US" altLang="zh-CN" sz="1400" dirty="0"/>
              <a:t>for </a:t>
            </a:r>
            <a:r>
              <a:rPr lang="en-US" altLang="zh-CN" sz="1400" dirty="0" smtClean="0"/>
              <a:t>approval</a:t>
            </a:r>
            <a:r>
              <a:rPr lang="de-DE" altLang="de-DE" sz="1400" dirty="0" smtClean="0"/>
              <a:t>. 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28 </a:t>
            </a:r>
            <a:r>
              <a:rPr lang="de-DE" altLang="de-DE" sz="1400" dirty="0"/>
              <a:t>pCRs for TS 23.548 and </a:t>
            </a:r>
            <a:r>
              <a:rPr lang="de-DE" altLang="de-DE" sz="1400" dirty="0" smtClean="0"/>
              <a:t>21 </a:t>
            </a:r>
            <a:r>
              <a:rPr lang="de-DE" altLang="de-DE" sz="1400" dirty="0"/>
              <a:t>CRs for TS 23.501/23.502/23.503 are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Supporting for SNPN is clarified</a:t>
            </a:r>
            <a:r>
              <a:rPr lang="de-DE" altLang="de-DE" sz="1400" dirty="0" smtClean="0"/>
              <a:t>.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1: (Re-)Discovery of Edge Application Server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following solutions are updated: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/>
              <a:t>For Session breakout case: </a:t>
            </a:r>
            <a:r>
              <a:rPr lang="en-US" altLang="zh-CN" sz="1000" dirty="0"/>
              <a:t>Support of node level EAS deployment info, </a:t>
            </a:r>
            <a:r>
              <a:rPr lang="en-GB" altLang="zh-CN" sz="1000" dirty="0"/>
              <a:t>EASDF registration, </a:t>
            </a:r>
            <a:r>
              <a:rPr lang="en-GB" altLang="zh-CN" sz="1000" dirty="0"/>
              <a:t>Multiple candidate DNAI </a:t>
            </a:r>
            <a:r>
              <a:rPr lang="en-GB" altLang="zh-CN" sz="1000" dirty="0" smtClean="0"/>
              <a:t>issues, </a:t>
            </a:r>
            <a:r>
              <a:rPr lang="en-GB" altLang="zh-CN" sz="1000" dirty="0"/>
              <a:t>EAS (Re-)discovery.</a:t>
            </a:r>
            <a:endParaRPr lang="en-GB" altLang="zh-CN" sz="10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/>
              <a:t>For Distributed anchor case: </a:t>
            </a:r>
            <a:r>
              <a:rPr lang="en-GB" altLang="zh-CN" sz="1000" dirty="0"/>
              <a:t>EAS Re-discovery, Dynamic </a:t>
            </a:r>
            <a:r>
              <a:rPr lang="en-GB" altLang="zh-CN" sz="1000" dirty="0"/>
              <a:t>PSA </a:t>
            </a:r>
            <a:r>
              <a:rPr lang="en-GB" altLang="zh-CN" sz="1000" dirty="0"/>
              <a:t>distribution</a:t>
            </a:r>
            <a:r>
              <a:rPr lang="en-GB" altLang="zh-CN" sz="1000" dirty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/>
              <a:t>AF guidance to </a:t>
            </a:r>
            <a:r>
              <a:rPr lang="en-GB" altLang="zh-CN" sz="1000" dirty="0"/>
              <a:t>URSP: </a:t>
            </a:r>
            <a:r>
              <a:rPr lang="en-GB" sz="1000" dirty="0"/>
              <a:t>Support of group of UE, Service </a:t>
            </a:r>
            <a:r>
              <a:rPr lang="en-GB" sz="1000" dirty="0"/>
              <a:t>specific authorization</a:t>
            </a:r>
            <a:r>
              <a:rPr lang="en-GB" altLang="zh-CN" sz="10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2: Edge Relocation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</a:t>
            </a:r>
            <a:r>
              <a:rPr lang="en-US" altLang="zh-CN" sz="1400" dirty="0"/>
              <a:t>following solutions are updated: 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000" dirty="0"/>
              <a:t>Simultaneous </a:t>
            </a:r>
            <a:r>
              <a:rPr lang="en-GB" sz="1000" dirty="0"/>
              <a:t>connectivity </a:t>
            </a:r>
            <a:r>
              <a:rPr lang="en-GB" sz="1000" dirty="0"/>
              <a:t>at Edge </a:t>
            </a:r>
            <a:r>
              <a:rPr lang="en-GB" sz="1000" dirty="0"/>
              <a:t>relocation, </a:t>
            </a:r>
            <a:r>
              <a:rPr lang="en-GB" altLang="zh-CN" sz="1000" dirty="0"/>
              <a:t>Edge relocation </a:t>
            </a:r>
            <a:r>
              <a:rPr lang="en-GB" altLang="zh-CN" sz="1000" dirty="0"/>
              <a:t>considering User Plane </a:t>
            </a:r>
            <a:r>
              <a:rPr lang="en-GB" altLang="zh-CN" sz="1000" dirty="0"/>
              <a:t>latency, </a:t>
            </a:r>
            <a:r>
              <a:rPr lang="en-GB" sz="1000" dirty="0"/>
              <a:t>AF triggered EAS </a:t>
            </a:r>
            <a:r>
              <a:rPr lang="en-GB" sz="1000" dirty="0"/>
              <a:t>relocation, </a:t>
            </a:r>
            <a:r>
              <a:rPr lang="en-GB" sz="1000" dirty="0"/>
              <a:t>Edge </a:t>
            </a:r>
            <a:r>
              <a:rPr lang="en-GB" sz="1000" dirty="0"/>
              <a:t>relocation </a:t>
            </a:r>
            <a:r>
              <a:rPr lang="en-GB" sz="1000" dirty="0"/>
              <a:t>Involving AF change</a:t>
            </a:r>
            <a:endParaRPr lang="en-GB" altLang="zh-CN" sz="1000" dirty="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altLang="zh-CN" sz="1600" b="1" dirty="0"/>
              <a:t>Topic 3: Network Exposure to Edge Application Server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NEF related services and registration are updated.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4: Support of 3GPP Application Layer 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Several Editor’s notes for support ECS address provisioning are resolved.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5: DNAI based (I-)SMF selection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I-SMF removal procedure is added.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903599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status after </a:t>
            </a:r>
            <a:r>
              <a:rPr lang="en-US" altLang="de-DE" sz="2800" b="1" dirty="0" smtClean="0"/>
              <a:t>SA2#146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501914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/>
              <a:t>RAN impacts and dependencies:</a:t>
            </a:r>
            <a:endParaRPr lang="de-DE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How to guarantee that the UE uses the DNS setting provided by operator for the subsequent DNS Query.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(SA2#146</a:t>
            </a:r>
            <a:r>
              <a:rPr lang="en-US" altLang="zh-CN" sz="2000" b="1" dirty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TS Maintenance.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Resolve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contentious issue based on SA plenary outputs.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TS Maintenance.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Resolve the contentious </a:t>
            </a:r>
            <a:r>
              <a:rPr lang="en-US" altLang="zh-CN" sz="1600" dirty="0" smtClean="0"/>
              <a:t>issue </a:t>
            </a:r>
            <a:r>
              <a:rPr lang="en-US" altLang="zh-CN" sz="1600" dirty="0"/>
              <a:t>based on SA plenary </a:t>
            </a:r>
            <a:r>
              <a:rPr lang="en-US" altLang="zh-CN" sz="1600" dirty="0" smtClean="0"/>
              <a:t>outputs.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4134964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SA2#143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dirty="0" smtClean="0"/>
                        <a:t> </a:t>
                      </a:r>
                      <a:r>
                        <a:rPr lang="en-US" altLang="zh-CN" sz="1400" b="1" dirty="0" smtClean="0"/>
                        <a:t>eEdge_5GC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4629" y="2353333"/>
            <a:ext cx="8554481" cy="4361194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First meeting for </a:t>
            </a:r>
            <a:r>
              <a:rPr lang="de-DE" altLang="de-DE" sz="1400" dirty="0" smtClean="0"/>
              <a:t>eEdge_5GC WI. TS 23.548 v0.1.0 </a:t>
            </a:r>
            <a:r>
              <a:rPr lang="de-DE" altLang="de-DE" sz="1400" dirty="0"/>
              <a:t>is available at </a:t>
            </a:r>
            <a:r>
              <a:rPr lang="en-US" altLang="zh-CN" sz="1400" dirty="0">
                <a:hlinkClick r:id="rId3"/>
              </a:rPr>
              <a:t>link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15 pCRs for TS 23.548 (incl. TS skeleton) and 13 CRs for TS 23.501/23.502/23.503 are approved. Most of concluded solutions in study phase are agreed with identified FFS.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 LS replies are sent out to GSMA and SA6.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1: (Re-)Discovery </a:t>
            </a:r>
            <a:r>
              <a:rPr lang="en-US" altLang="zh-CN" sz="1600" b="1" dirty="0"/>
              <a:t>of Edge Application </a:t>
            </a:r>
            <a:r>
              <a:rPr lang="en-US" altLang="zh-CN" sz="1600" b="1" dirty="0" smtClean="0"/>
              <a:t>Server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The following solutions are 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EAS </a:t>
            </a:r>
            <a:r>
              <a:rPr lang="en-US" altLang="zh-CN" sz="1000" dirty="0"/>
              <a:t>discovery </a:t>
            </a:r>
            <a:r>
              <a:rPr lang="en-US" altLang="zh-CN" sz="1000" dirty="0" smtClean="0"/>
              <a:t>procedures for </a:t>
            </a:r>
            <a:r>
              <a:rPr lang="en-US" altLang="zh-CN" sz="1000" dirty="0"/>
              <a:t>Distributed </a:t>
            </a:r>
            <a:r>
              <a:rPr lang="en-US" altLang="zh-CN" sz="1000" dirty="0" smtClean="0"/>
              <a:t>Anchor and Session breakout; </a:t>
            </a:r>
            <a:r>
              <a:rPr lang="en-US" altLang="zh-CN" sz="1000" dirty="0"/>
              <a:t>EAS re-discovery for Session </a:t>
            </a:r>
            <a:r>
              <a:rPr lang="en-US" altLang="zh-CN" sz="1000" dirty="0" smtClean="0"/>
              <a:t>Breakout; </a:t>
            </a:r>
            <a:r>
              <a:rPr lang="en-GB" altLang="zh-CN" sz="1000" dirty="0" smtClean="0"/>
              <a:t>UE </a:t>
            </a:r>
            <a:r>
              <a:rPr lang="en-GB" altLang="zh-CN" sz="1000" dirty="0"/>
              <a:t>Considerations for EAS rediscovery; Application layer based EAS (</a:t>
            </a:r>
            <a:r>
              <a:rPr lang="en-US" altLang="zh-CN" sz="1000" dirty="0"/>
              <a:t>r</a:t>
            </a:r>
            <a:r>
              <a:rPr lang="en-GB" altLang="zh-CN" sz="1000" dirty="0"/>
              <a:t>e-)direction; </a:t>
            </a:r>
            <a:r>
              <a:rPr lang="en-US" altLang="zh-CN" sz="1000" dirty="0"/>
              <a:t>EAS discovery using 3rd party mechanisms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2: </a:t>
            </a:r>
            <a:r>
              <a:rPr lang="en-US" altLang="zh-CN" sz="1600" b="1" dirty="0"/>
              <a:t>Edge </a:t>
            </a:r>
            <a:r>
              <a:rPr lang="en-US" altLang="zh-CN" sz="1600" b="1" dirty="0" smtClean="0"/>
              <a:t>Relocation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following solutions are </a:t>
            </a:r>
            <a:r>
              <a:rPr lang="en-US" altLang="zh-CN" sz="1400" dirty="0" smtClean="0"/>
              <a:t>approved: </a:t>
            </a:r>
            <a:endParaRPr lang="en-US" altLang="zh-CN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Target PSA buffering; </a:t>
            </a:r>
            <a:r>
              <a:rPr lang="en-GB" altLang="zh-CN" sz="1000" dirty="0" smtClean="0"/>
              <a:t>Edge </a:t>
            </a:r>
            <a:r>
              <a:rPr lang="en-GB" altLang="zh-CN" sz="1000" dirty="0"/>
              <a:t>Relocation considering User Plane </a:t>
            </a:r>
            <a:r>
              <a:rPr lang="en-GB" altLang="zh-CN" sz="1000" dirty="0" smtClean="0"/>
              <a:t>latency; EAS </a:t>
            </a:r>
            <a:r>
              <a:rPr lang="en-GB" altLang="zh-CN" sz="1000" dirty="0"/>
              <a:t>IP </a:t>
            </a:r>
            <a:r>
              <a:rPr lang="en-GB" altLang="zh-CN" sz="1000" dirty="0" smtClean="0"/>
              <a:t>replacement.</a:t>
            </a:r>
            <a:endParaRPr lang="en-US" altLang="zh-CN" sz="1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3: </a:t>
            </a:r>
            <a:r>
              <a:rPr lang="en-US" altLang="zh-CN" sz="1600" b="1" dirty="0"/>
              <a:t>Network Exposure to Edge Application </a:t>
            </a:r>
            <a:r>
              <a:rPr lang="en-US" altLang="zh-CN" sz="1600" b="1" dirty="0" smtClean="0"/>
              <a:t>Server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following solutions are </a:t>
            </a:r>
            <a:r>
              <a:rPr lang="en-US" altLang="zh-CN" sz="1400" dirty="0" smtClean="0"/>
              <a:t>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Network </a:t>
            </a:r>
            <a:r>
              <a:rPr lang="en-US" altLang="zh-CN" sz="1000" dirty="0"/>
              <a:t>exposure via local </a:t>
            </a:r>
            <a:r>
              <a:rPr lang="en-US" altLang="zh-CN" sz="1000" dirty="0" smtClean="0"/>
              <a:t>NEF; Parameter </a:t>
            </a:r>
            <a:r>
              <a:rPr lang="en-US" altLang="zh-CN" sz="1000" dirty="0"/>
              <a:t>for local NEF </a:t>
            </a:r>
            <a:r>
              <a:rPr lang="en-US" altLang="zh-CN" sz="1000" dirty="0" smtClean="0"/>
              <a:t>selection;</a:t>
            </a:r>
            <a:endParaRPr lang="en-US" altLang="zh-CN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</a:t>
            </a:r>
            <a:r>
              <a:rPr lang="en-US" altLang="zh-CN" sz="1600" b="1" dirty="0" smtClean="0"/>
              <a:t>4: </a:t>
            </a:r>
            <a:r>
              <a:rPr lang="en-US" altLang="zh-CN" sz="1600" b="1" dirty="0"/>
              <a:t>Support of 3GPP Application Layer </a:t>
            </a:r>
            <a:r>
              <a:rPr lang="en-US" altLang="zh-CN" sz="1600" b="1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pCR/CRs for ECS </a:t>
            </a:r>
            <a:r>
              <a:rPr lang="en-US" altLang="zh-CN" sz="1400" dirty="0"/>
              <a:t>Address </a:t>
            </a:r>
            <a:r>
              <a:rPr lang="en-US" altLang="zh-CN" sz="1400" dirty="0" smtClean="0"/>
              <a:t>Provisioning are approved.</a:t>
            </a: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5: DNAI based SMF/I-SMF selection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CRs for SMF/I-SMF selections are approved.</a:t>
            </a: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983657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1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Whether/how to address the issue on “cooperation </a:t>
            </a:r>
            <a:r>
              <a:rPr lang="en-US" altLang="zh-CN" sz="1600" dirty="0"/>
              <a:t>among the applications, the 5GC and the UE to ensure no conflict on selecting the appropriate DNS </a:t>
            </a:r>
            <a:r>
              <a:rPr lang="en-US" altLang="zh-CN" sz="1600" dirty="0" smtClean="0"/>
              <a:t>server”.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SA2#144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Continue to discuss the postponed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Resolve the open issues.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Achieve 60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completion </a:t>
            </a:r>
            <a:r>
              <a:rPr lang="en-US" altLang="zh-CN" sz="1600" dirty="0"/>
              <a:t>after </a:t>
            </a:r>
            <a:r>
              <a:rPr lang="en-US" altLang="zh-CN" sz="1600" dirty="0" smtClean="0"/>
              <a:t>SA2#144e.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164607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88979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dirty="0" smtClean="0"/>
                        <a:t> </a:t>
                      </a:r>
                      <a:r>
                        <a:rPr lang="en-US" altLang="zh-CN" sz="1400" b="1" dirty="0" smtClean="0"/>
                        <a:t>eEdge_5GC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4629" y="2353333"/>
            <a:ext cx="8554481" cy="4361194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TS 23.548 v0.2.0 </a:t>
            </a:r>
            <a:r>
              <a:rPr lang="de-DE" altLang="de-DE" sz="1400" dirty="0"/>
              <a:t>is available at </a:t>
            </a:r>
            <a:r>
              <a:rPr lang="en-US" altLang="zh-CN" sz="1400" dirty="0">
                <a:hlinkClick r:id="rId3"/>
              </a:rPr>
              <a:t>link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26 pCRs for TS 23.548 and 14 CRs for TS 23.501/23.502/23.503 are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General aspects for EC in both 23.501 and 23.548 are updated/addressed.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1: (Re-)Discovery </a:t>
            </a:r>
            <a:r>
              <a:rPr lang="en-US" altLang="zh-CN" sz="1600" b="1" dirty="0"/>
              <a:t>of Edge Application </a:t>
            </a:r>
            <a:r>
              <a:rPr lang="en-US" altLang="zh-CN" sz="1600" b="1" dirty="0" smtClean="0"/>
              <a:t>Server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pCRs/CRs for the following solutions are 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New: EASDF discovery and selection, EASDF functional description, EASDF services, EAS deployment information from AF; EAS </a:t>
            </a:r>
            <a:r>
              <a:rPr lang="en-US" altLang="zh-CN" sz="1000" dirty="0"/>
              <a:t>Re-discovery Procedure at Edge Relocation, EAS Discovery with dynamic PSA Distribution(sol#12).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Update: EAS discovery procedure for session breakout, EAS rediscovery for session </a:t>
            </a:r>
            <a:r>
              <a:rPr lang="en-US" altLang="zh-CN" sz="1000" dirty="0"/>
              <a:t>breakout, </a:t>
            </a:r>
            <a:r>
              <a:rPr lang="en-US" altLang="zh-CN" sz="1000" dirty="0" smtClean="0"/>
              <a:t>UE </a:t>
            </a:r>
            <a:r>
              <a:rPr lang="en-US" altLang="zh-CN" sz="1000" dirty="0"/>
              <a:t>Considerations for EAS (</a:t>
            </a:r>
            <a:r>
              <a:rPr lang="en-US" altLang="zh-CN" sz="1000" dirty="0" smtClean="0"/>
              <a:t>re)Discovery, </a:t>
            </a:r>
            <a:r>
              <a:rPr lang="en-GB" altLang="zh-CN" sz="1000" dirty="0"/>
              <a:t>AF guidance to PCF determination of proper URSP </a:t>
            </a:r>
            <a:r>
              <a:rPr lang="en-GB" altLang="zh-CN" sz="1000" dirty="0" smtClean="0"/>
              <a:t>rules.</a:t>
            </a:r>
            <a:endParaRPr lang="en-US" altLang="zh-CN" sz="1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2: Edge Relocation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pCRs/CRs for the following solutions are 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New: General part for Edge relocation</a:t>
            </a:r>
            <a:r>
              <a:rPr lang="en-GB" altLang="zh-CN" sz="1000" dirty="0" smtClean="0"/>
              <a:t>, </a:t>
            </a:r>
            <a:r>
              <a:rPr lang="en-US" altLang="zh-CN" sz="1000" dirty="0"/>
              <a:t>Edge Relocation with Multiple </a:t>
            </a:r>
            <a:r>
              <a:rPr lang="en-US" altLang="zh-CN" sz="1000" dirty="0" smtClean="0"/>
              <a:t>AFs, </a:t>
            </a:r>
            <a:r>
              <a:rPr lang="en-GB" altLang="zh-CN" sz="1000" dirty="0"/>
              <a:t>EAS Relocation on Simultaneous connectivity over source and target PSA .</a:t>
            </a:r>
            <a:endParaRPr lang="en-US" altLang="zh-CN" sz="10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Update: Target PSA buffering, </a:t>
            </a:r>
            <a:r>
              <a:rPr lang="en-GB" altLang="zh-CN" sz="1000" dirty="0" smtClean="0"/>
              <a:t>Edge </a:t>
            </a:r>
            <a:r>
              <a:rPr lang="en-GB" altLang="zh-CN" sz="1000" dirty="0"/>
              <a:t>Relocation considering User Plane </a:t>
            </a:r>
            <a:r>
              <a:rPr lang="en-GB" altLang="zh-CN" sz="1000" dirty="0" smtClean="0"/>
              <a:t>latency, EAS </a:t>
            </a:r>
            <a:r>
              <a:rPr lang="en-GB" altLang="zh-CN" sz="1000" dirty="0"/>
              <a:t>IP </a:t>
            </a:r>
            <a:r>
              <a:rPr lang="en-GB" altLang="zh-CN" sz="1000" dirty="0" smtClean="0"/>
              <a:t>replacement.</a:t>
            </a:r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altLang="zh-CN" sz="1600" b="1" dirty="0">
                <a:ea typeface="+mn-ea"/>
                <a:cs typeface="+mn-cs"/>
              </a:rPr>
              <a:t>Topic 3: Network Exposure to Edge Application </a:t>
            </a:r>
            <a:r>
              <a:rPr lang="en-US" altLang="zh-CN" sz="1600" b="1" dirty="0" smtClean="0">
                <a:ea typeface="+mn-ea"/>
                <a:cs typeface="+mn-cs"/>
              </a:rPr>
              <a:t>Server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pCRs/CRs for the following solutions are 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Update: </a:t>
            </a:r>
            <a:r>
              <a:rPr lang="en-US" altLang="zh-CN" sz="1000" dirty="0"/>
              <a:t>Network exposure via local </a:t>
            </a:r>
            <a:r>
              <a:rPr lang="en-US" altLang="zh-CN" sz="1000" dirty="0" smtClean="0"/>
              <a:t>NEF, local </a:t>
            </a:r>
            <a:r>
              <a:rPr lang="en-US" altLang="zh-CN" sz="1000" dirty="0"/>
              <a:t>NEF </a:t>
            </a:r>
            <a:r>
              <a:rPr lang="en-US" altLang="zh-CN" sz="1000" dirty="0" smtClean="0"/>
              <a:t>selection.</a:t>
            </a:r>
            <a:endParaRPr lang="en-US" altLang="zh-CN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</a:t>
            </a:r>
            <a:r>
              <a:rPr lang="en-US" altLang="zh-CN" sz="1600" b="1" dirty="0" smtClean="0"/>
              <a:t>4: </a:t>
            </a:r>
            <a:r>
              <a:rPr lang="en-US" altLang="zh-CN" sz="1600" b="1" dirty="0"/>
              <a:t>Support of 3GPP Application Layer </a:t>
            </a:r>
            <a:r>
              <a:rPr lang="en-US" altLang="zh-CN" sz="1600" b="1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pCR/CRs for updating ECS </a:t>
            </a:r>
            <a:r>
              <a:rPr lang="en-US" altLang="zh-CN" sz="1400" dirty="0"/>
              <a:t>Address </a:t>
            </a:r>
            <a:r>
              <a:rPr lang="en-US" altLang="zh-CN" sz="1400" dirty="0" smtClean="0"/>
              <a:t>Provisioning are approved.</a:t>
            </a: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9399853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status 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501914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Issues related to “whether/how to </a:t>
            </a:r>
            <a:r>
              <a:rPr lang="en-GB" altLang="zh-CN" sz="1600" dirty="0" smtClean="0"/>
              <a:t>guarantee </a:t>
            </a:r>
            <a:r>
              <a:rPr lang="en-GB" altLang="zh-CN" sz="1600" dirty="0"/>
              <a:t>that the UE uses the EASDF's IP </a:t>
            </a:r>
            <a:r>
              <a:rPr lang="en-GB" altLang="zh-CN" sz="1600" dirty="0" smtClean="0"/>
              <a:t>address</a:t>
            </a:r>
            <a:r>
              <a:rPr lang="en-US" altLang="zh-CN" sz="1600" dirty="0" smtClean="0"/>
              <a:t>”.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Issue related to “whether specify Local UPF-Local NEF interface”.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20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 smtClean="0"/>
              <a:t>Focus </a:t>
            </a:r>
            <a:r>
              <a:rPr lang="de-DE" sz="2000" b="1" dirty="0"/>
              <a:t>for the Next Meeting (</a:t>
            </a:r>
            <a:r>
              <a:rPr lang="de-DE" sz="2000" b="1" dirty="0" smtClean="0"/>
              <a:t>SA2#145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Continue to discuss the postponed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Resolve the open issues.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Achieve 80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completion </a:t>
            </a:r>
            <a:r>
              <a:rPr lang="en-US" altLang="zh-CN" sz="1600" dirty="0"/>
              <a:t>after </a:t>
            </a:r>
            <a:r>
              <a:rPr lang="en-US" altLang="zh-CN" sz="1600" dirty="0" smtClean="0"/>
              <a:t>SA2 #145e.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Send TS 23.548 to SA#92-e for information/approval after SA2 #145e.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 smtClean="0"/>
              <a:t>Risk:</a:t>
            </a:r>
            <a:endParaRPr lang="en-US" altLang="zh-CN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Depending on the progress on contentious issues, there may be a risk that the TS cannot be ready for approval before SA #92-e.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356227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11182</TotalTime>
  <Words>1604</Words>
  <Application>Microsoft Office PowerPoint</Application>
  <PresentationFormat>On-screen Show (4:3)</PresentationFormat>
  <Paragraphs>237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</vt:lpstr>
      <vt:lpstr>宋体</vt:lpstr>
      <vt:lpstr>Arial</vt:lpstr>
      <vt:lpstr>Calibri</vt:lpstr>
      <vt:lpstr>Times New Roman</vt:lpstr>
      <vt:lpstr>Office Theme</vt:lpstr>
      <vt:lpstr>1_Office Theme</vt:lpstr>
      <vt:lpstr>   eEdge_5GC Status Report</vt:lpstr>
      <vt:lpstr>PowerPoint Presentation</vt:lpstr>
      <vt:lpstr> eEdge_5GC status after SA2#146e (1/2)</vt:lpstr>
      <vt:lpstr> eEdge_5GC status after SA2#146e (2/2)</vt:lpstr>
      <vt:lpstr>backup</vt:lpstr>
      <vt:lpstr> eEdge_5GC status after SA2#143e (1/2)</vt:lpstr>
      <vt:lpstr> eEdge_5GC status after SA2#143e (2/2)</vt:lpstr>
      <vt:lpstr> eEdge_5GC status after SA2#144e (1/2)</vt:lpstr>
      <vt:lpstr> eEdge_5GC status after SA2#144e (2/2)</vt:lpstr>
      <vt:lpstr>PowerPoint Presentation</vt:lpstr>
      <vt:lpstr> eEdge_5GC status after SA2#145e (1/2)</vt:lpstr>
      <vt:lpstr> eEdge_5GC status after SA2#145e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Huawei_NH_D10</cp:lastModifiedBy>
  <cp:revision>1443</cp:revision>
  <dcterms:created xsi:type="dcterms:W3CDTF">2008-08-30T09:32:10Z</dcterms:created>
  <dcterms:modified xsi:type="dcterms:W3CDTF">2021-08-29T10:49:20Z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(3)RSwVyxXp0Y2/x0f/8Rse428Hxi+sLr8pcaZBP54zEYu7xhvAHMps7xCYbI6zWlfmx4X1DeY6
afvQLBM3qLSPj8L2IBVD3T+h+MRNfNJe++1+iruQ0FA5f6i+3SkcyuBj+gnHFKBqKoDFBMVJ
5nJnOf1ZmjR2R3u6M4c5d7VeYLeQorKmQwCuk0sUm1nCzpVg5vlg+sZwVMgKlK0fn0aUwjUV
Fd3HOuJzSezgRO3jTS</vt:lpwstr>
  </property>
  <property fmtid="{D5CDD505-2E9C-101B-9397-08002B2CF9AE}" pid="9" name="_2015_ms_pID_7253431">
    <vt:lpwstr>cYyJOi2sKBpNeEivUDkUrUqLTYhQD/7eI4ElpICPk79hft0K7sc8Pb
JpnM4489F7gEEnl8H90oCSwJ6WKF2BwUi30PMczHJuUErO7fhIWmYcjhq++6BHhe+z5Q3Iw4
P/JMZrQt/ZnkBttd30IoyyE5o//86ajInciE2VJIBpRpbKR8Pg+petHqFCS6QLESBFXZwWO4
co2OF0wAKpWWQKUOCmm0SUtVWvyDnBxGNjEP</vt:lpwstr>
  </property>
  <property fmtid="{D5CDD505-2E9C-101B-9397-08002B2CF9AE}" pid="10" name="_2015_ms_pID_7253432">
    <vt:lpwstr>TQ==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1630231243</vt:lpwstr>
  </property>
</Properties>
</file>