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13FE-21BA-4A95-A8A1-D77388A9D0AB}" type="datetimeFigureOut">
              <a:rPr lang="en-US" smtClean="0"/>
              <a:t>2021/8/23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C9AF-70CA-42FC-9B3D-88B6F975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0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13FE-21BA-4A95-A8A1-D77388A9D0AB}" type="datetimeFigureOut">
              <a:rPr lang="en-US" smtClean="0"/>
              <a:t>2021/8/23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C9AF-70CA-42FC-9B3D-88B6F975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0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13FE-21BA-4A95-A8A1-D77388A9D0AB}" type="datetimeFigureOut">
              <a:rPr lang="en-US" smtClean="0"/>
              <a:t>2021/8/23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C9AF-70CA-42FC-9B3D-88B6F975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7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13FE-21BA-4A95-A8A1-D77388A9D0AB}" type="datetimeFigureOut">
              <a:rPr lang="en-US" smtClean="0"/>
              <a:t>2021/8/23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C9AF-70CA-42FC-9B3D-88B6F975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3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13FE-21BA-4A95-A8A1-D77388A9D0AB}" type="datetimeFigureOut">
              <a:rPr lang="en-US" smtClean="0"/>
              <a:t>2021/8/23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C9AF-70CA-42FC-9B3D-88B6F975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9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13FE-21BA-4A95-A8A1-D77388A9D0AB}" type="datetimeFigureOut">
              <a:rPr lang="en-US" smtClean="0"/>
              <a:t>2021/8/23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C9AF-70CA-42FC-9B3D-88B6F975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12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13FE-21BA-4A95-A8A1-D77388A9D0AB}" type="datetimeFigureOut">
              <a:rPr lang="en-US" smtClean="0"/>
              <a:t>2021/8/23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C9AF-70CA-42FC-9B3D-88B6F975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1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13FE-21BA-4A95-A8A1-D77388A9D0AB}" type="datetimeFigureOut">
              <a:rPr lang="en-US" smtClean="0"/>
              <a:t>2021/8/23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C9AF-70CA-42FC-9B3D-88B6F975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92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13FE-21BA-4A95-A8A1-D77388A9D0AB}" type="datetimeFigureOut">
              <a:rPr lang="en-US" smtClean="0"/>
              <a:t>2021/8/23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C9AF-70CA-42FC-9B3D-88B6F975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45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13FE-21BA-4A95-A8A1-D77388A9D0AB}" type="datetimeFigureOut">
              <a:rPr lang="en-US" smtClean="0"/>
              <a:t>2021/8/23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C9AF-70CA-42FC-9B3D-88B6F975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0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A13FE-21BA-4A95-A8A1-D77388A9D0AB}" type="datetimeFigureOut">
              <a:rPr lang="en-US" smtClean="0"/>
              <a:t>2021/8/23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C9AF-70CA-42FC-9B3D-88B6F975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8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A13FE-21BA-4A95-A8A1-D77388A9D0AB}" type="datetimeFigureOut">
              <a:rPr lang="en-US" smtClean="0"/>
              <a:t>2021/8/23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CC9AF-70CA-42FC-9B3D-88B6F975B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9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46E_Electronic_2021-08/Docs/S2-2106364.zip" TargetMode="External"/><Relationship Id="rId2" Type="http://schemas.openxmlformats.org/officeDocument/2006/relationships/hyperlink" Target="https://www.3gpp.org/ftp/tsg_sa/WG2_Arch/TSGS2_146E_Electronic_2021-08/Docs/S2-2106363.zi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sa/WG2_Arch/TSGS2_146E_Electronic_2021-08/Docs/S2-2106487.zip" TargetMode="External"/><Relationship Id="rId4" Type="http://schemas.openxmlformats.org/officeDocument/2006/relationships/hyperlink" Target="https://www.3gpp.org/ftp/tsg_sa/WG2_Arch/TSGS2_146E_Electronic_2021-08/Docs/S2-2106488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 err="1"/>
              <a:t>SoH</a:t>
            </a:r>
            <a:r>
              <a:rPr lang="en-US" altLang="zh-CN" sz="4800" dirty="0"/>
              <a:t> on </a:t>
            </a:r>
            <a:r>
              <a:rPr lang="en-GB" altLang="zh-CN" sz="4800" dirty="0" smtClean="0"/>
              <a:t>Inter </a:t>
            </a:r>
            <a:r>
              <a:rPr lang="en-GB" altLang="zh-CN" sz="4800" dirty="0"/>
              <a:t>system mobility </a:t>
            </a:r>
            <a:r>
              <a:rPr lang="en-US" altLang="zh-CN" sz="4800" dirty="0"/>
              <a:t>with </a:t>
            </a:r>
            <a:r>
              <a:rPr lang="en-US" altLang="zh-CN" sz="4800" dirty="0" smtClean="0"/>
              <a:t>EPS</a:t>
            </a:r>
            <a:r>
              <a:rPr lang="en-GB" altLang="zh-CN" sz="4800" dirty="0"/>
              <a:t> </a:t>
            </a:r>
            <a:r>
              <a:rPr lang="en-US" altLang="zh-CN" sz="4800" dirty="0" smtClean="0"/>
              <a:t>for public safety</a:t>
            </a:r>
            <a:endParaRPr lang="en-US" sz="4800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079630"/>
            <a:ext cx="9144000" cy="1178169"/>
          </a:xfrm>
        </p:spPr>
        <p:txBody>
          <a:bodyPr/>
          <a:lstStyle/>
          <a:p>
            <a:r>
              <a:rPr lang="en-US" dirty="0" smtClean="0"/>
              <a:t>LiMeng</a:t>
            </a:r>
          </a:p>
          <a:p>
            <a:r>
              <a:rPr lang="en-US" altLang="zh-CN" dirty="0"/>
              <a:t>Aug </a:t>
            </a:r>
            <a:r>
              <a:rPr lang="en-US" altLang="zh-CN" dirty="0" smtClean="0"/>
              <a:t>23, 2021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61641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 smtClean="0"/>
              <a:t>Question for </a:t>
            </a:r>
            <a:r>
              <a:rPr lang="en-US" altLang="zh-CN" sz="3600" b="1" dirty="0" err="1" smtClean="0"/>
              <a:t>SoH</a:t>
            </a:r>
            <a:r>
              <a:rPr lang="en-US" altLang="zh-CN" sz="3600" b="1" dirty="0" smtClean="0"/>
              <a:t> </a:t>
            </a:r>
            <a:r>
              <a:rPr lang="en-GB" altLang="zh-CN" sz="3600" b="1" dirty="0" smtClean="0"/>
              <a:t>Inter </a:t>
            </a:r>
            <a:r>
              <a:rPr lang="en-GB" altLang="zh-CN" sz="3600" b="1" dirty="0"/>
              <a:t>system mobility </a:t>
            </a:r>
            <a:r>
              <a:rPr lang="en-US" altLang="zh-CN" sz="3600" b="1" dirty="0"/>
              <a:t>with EPS</a:t>
            </a:r>
            <a:r>
              <a:rPr lang="en-GB" altLang="zh-CN" sz="3600" b="1" dirty="0"/>
              <a:t> </a:t>
            </a:r>
            <a:r>
              <a:rPr lang="en-US" altLang="zh-CN" sz="3600" b="1" dirty="0"/>
              <a:t>for public safety</a:t>
            </a:r>
            <a:endParaRPr lang="en-US" altLang="zh-CN" sz="3600" b="1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897998" cy="4575175"/>
          </a:xfrm>
        </p:spPr>
        <p:txBody>
          <a:bodyPr>
            <a:normAutofit fontScale="85000" lnSpcReduction="20000"/>
          </a:bodyPr>
          <a:lstStyle/>
          <a:p>
            <a:r>
              <a:rPr lang="en-GB" altLang="zh-CN" sz="1800" dirty="0" smtClean="0"/>
              <a:t>Inter system mobility addresses minimizing </a:t>
            </a:r>
            <a:r>
              <a:rPr lang="en-GB" altLang="zh-CN" sz="1800" dirty="0"/>
              <a:t>services </a:t>
            </a:r>
            <a:r>
              <a:rPr lang="en-GB" altLang="zh-CN" sz="1800" dirty="0" smtClean="0"/>
              <a:t>interruption </a:t>
            </a:r>
            <a:r>
              <a:rPr lang="en-GB" altLang="zh-CN" sz="1800" dirty="0"/>
              <a:t>upon mobility </a:t>
            </a:r>
            <a:r>
              <a:rPr lang="en-GB" altLang="zh-CN" sz="1800" dirty="0" smtClean="0"/>
              <a:t>between </a:t>
            </a:r>
            <a:r>
              <a:rPr lang="en-GB" altLang="zh-CN" sz="1800" dirty="0"/>
              <a:t>NR/5GC </a:t>
            </a:r>
            <a:r>
              <a:rPr lang="en-GB" altLang="zh-CN" sz="1800" dirty="0" smtClean="0"/>
              <a:t>and E-UTRAN/EPC. </a:t>
            </a:r>
          </a:p>
          <a:p>
            <a:r>
              <a:rPr lang="en-US" altLang="zh-CN" sz="1800" b="1" dirty="0" smtClean="0"/>
              <a:t>Solutions for Interworking mobility can be categorized into two groups :</a:t>
            </a:r>
          </a:p>
          <a:p>
            <a:pPr lvl="1"/>
            <a:r>
              <a:rPr lang="en-US" altLang="zh-CN" sz="1600" dirty="0" smtClean="0"/>
              <a:t>Alt #1: </a:t>
            </a:r>
            <a:r>
              <a:rPr lang="en-US" altLang="zh-CN" sz="1600" dirty="0"/>
              <a:t>Transport level </a:t>
            </a:r>
            <a:r>
              <a:rPr lang="en-US" altLang="zh-CN" sz="1600" dirty="0" smtClean="0"/>
              <a:t>interworking</a:t>
            </a:r>
          </a:p>
          <a:p>
            <a:pPr lvl="2" fontAlgn="base">
              <a:spcAft>
                <a:spcPct val="0"/>
              </a:spcAft>
              <a:buClr>
                <a:srgbClr val="181818"/>
              </a:buClr>
              <a:defRPr/>
            </a:pPr>
            <a:r>
              <a:rPr lang="en-US" altLang="zh-CN" sz="1400" dirty="0" smtClean="0">
                <a:solidFill>
                  <a:srgbClr val="FF0000"/>
                </a:solidFill>
                <a:hlinkClick r:id="rId2"/>
              </a:rPr>
              <a:t>S2-2106363</a:t>
            </a:r>
            <a:r>
              <a:rPr lang="en-US" altLang="zh-CN" sz="1400" dirty="0" smtClean="0">
                <a:solidFill>
                  <a:srgbClr val="FF0000"/>
                </a:solidFill>
              </a:rPr>
              <a:t> </a:t>
            </a:r>
            <a:r>
              <a:rPr lang="en-US" altLang="zh-CN" sz="1400" dirty="0" smtClean="0"/>
              <a:t>(ZTE), and </a:t>
            </a:r>
            <a:r>
              <a:rPr lang="en-US" altLang="zh-CN" sz="1400" dirty="0" smtClean="0">
                <a:hlinkClick r:id="rId3"/>
              </a:rPr>
              <a:t>S2-2106364 </a:t>
            </a:r>
            <a:r>
              <a:rPr lang="en-US" altLang="zh-CN" sz="1400" dirty="0" smtClean="0"/>
              <a:t>(ZTE).</a:t>
            </a:r>
          </a:p>
          <a:p>
            <a:pPr lvl="2" fontAlgn="base">
              <a:spcAft>
                <a:spcPct val="0"/>
              </a:spcAft>
              <a:buClr>
                <a:srgbClr val="181818"/>
              </a:buClr>
              <a:defRPr/>
            </a:pPr>
            <a:r>
              <a:rPr lang="en-US" altLang="zh-CN" sz="1400" dirty="0" smtClean="0"/>
              <a:t>It is not needed to provide the same MBS session service at the neighbor </a:t>
            </a:r>
            <a:r>
              <a:rPr lang="en-US" altLang="zh-CN" sz="1400" dirty="0"/>
              <a:t>cell with other </a:t>
            </a:r>
            <a:r>
              <a:rPr lang="en-US" altLang="zh-CN" sz="1400" dirty="0" smtClean="0"/>
              <a:t>RAT, e.g. the neighbor EPS cell may not support the same MBS session service as the 5GC cell UE camped. </a:t>
            </a:r>
            <a:endParaRPr lang="en-US" altLang="zh-CN" sz="1400" dirty="0"/>
          </a:p>
          <a:p>
            <a:pPr lvl="1"/>
            <a:r>
              <a:rPr lang="en-US" altLang="zh-CN" sz="1600" dirty="0" smtClean="0"/>
              <a:t>Alt </a:t>
            </a:r>
            <a:r>
              <a:rPr lang="en-US" altLang="zh-CN" sz="1600" dirty="0"/>
              <a:t>#2: Service level interworking </a:t>
            </a:r>
          </a:p>
          <a:p>
            <a:pPr lvl="2" fontAlgn="base">
              <a:spcAft>
                <a:spcPct val="0"/>
              </a:spcAft>
              <a:buClr>
                <a:srgbClr val="181818"/>
              </a:buClr>
              <a:defRPr/>
            </a:pPr>
            <a:r>
              <a:rPr lang="en-US" altLang="zh-CN" sz="1400" u="sng" dirty="0">
                <a:hlinkClick r:id="rId4"/>
              </a:rPr>
              <a:t>S2-2106488</a:t>
            </a:r>
            <a:r>
              <a:rPr lang="en-US" altLang="zh-CN" sz="1400" dirty="0" smtClean="0">
                <a:hlinkClick r:id="rId4"/>
              </a:rPr>
              <a:t> </a:t>
            </a:r>
            <a:r>
              <a:rPr lang="en-US" altLang="zh-CN" sz="1400" dirty="0" smtClean="0"/>
              <a:t>(Qualcomm), and </a:t>
            </a:r>
            <a:r>
              <a:rPr lang="en-US" altLang="zh-CN" sz="1400" u="sng" dirty="0" smtClean="0">
                <a:hlinkClick r:id="rId5"/>
              </a:rPr>
              <a:t>S2-2106487</a:t>
            </a:r>
            <a:r>
              <a:rPr lang="en-US" altLang="zh-CN" sz="1400" dirty="0" smtClean="0"/>
              <a:t> (Qualcomm).</a:t>
            </a:r>
          </a:p>
          <a:p>
            <a:pPr lvl="2" fontAlgn="base">
              <a:spcAft>
                <a:spcPct val="0"/>
              </a:spcAft>
              <a:buClr>
                <a:srgbClr val="181818"/>
              </a:buClr>
              <a:defRPr/>
            </a:pPr>
            <a:r>
              <a:rPr lang="en-US" altLang="zh-CN" sz="1400" dirty="0" smtClean="0"/>
              <a:t>Assume the same MBS session service is provided </a:t>
            </a:r>
            <a:r>
              <a:rPr lang="en-US" altLang="zh-CN" sz="1400" dirty="0"/>
              <a:t>at the neighbor cell with other RAT, </a:t>
            </a:r>
            <a:r>
              <a:rPr lang="en-US" altLang="zh-CN" sz="1400" dirty="0" smtClean="0"/>
              <a:t>e.g. </a:t>
            </a:r>
            <a:r>
              <a:rPr lang="en-US" altLang="zh-CN" sz="1400" dirty="0"/>
              <a:t>the neighbor EPS cell </a:t>
            </a:r>
            <a:r>
              <a:rPr lang="en-US" altLang="zh-CN" sz="1400" dirty="0" smtClean="0"/>
              <a:t>is always required to support </a:t>
            </a:r>
            <a:r>
              <a:rPr lang="en-US" altLang="zh-CN" sz="1400" dirty="0"/>
              <a:t>the same MBS session </a:t>
            </a:r>
            <a:r>
              <a:rPr lang="en-US" altLang="zh-CN" sz="1400" dirty="0" smtClean="0"/>
              <a:t>service as the 5GC cell UE camped. </a:t>
            </a:r>
          </a:p>
          <a:p>
            <a:pPr fontAlgn="base">
              <a:spcAft>
                <a:spcPct val="0"/>
              </a:spcAft>
              <a:buClr>
                <a:srgbClr val="181818"/>
              </a:buClr>
              <a:defRPr/>
            </a:pPr>
            <a:r>
              <a:rPr lang="en-GB" altLang="zh-CN" sz="1800" dirty="0" smtClean="0"/>
              <a:t>Both Alt #1 and Alt #2 were adopted in the conclusion of </a:t>
            </a:r>
            <a:r>
              <a:rPr lang="en-GB" altLang="zh-CN" sz="1800" dirty="0"/>
              <a:t>the study, and Inter system mobility </a:t>
            </a:r>
            <a:r>
              <a:rPr lang="en-GB" altLang="zh-CN" sz="1800" dirty="0" smtClean="0"/>
              <a:t>is one </a:t>
            </a:r>
            <a:r>
              <a:rPr lang="en-GB" altLang="zh-CN" sz="1800" dirty="0"/>
              <a:t>of the contentious </a:t>
            </a:r>
            <a:r>
              <a:rPr lang="en-GB" altLang="zh-CN" sz="1800" dirty="0" smtClean="0"/>
              <a:t>issues </a:t>
            </a:r>
            <a:r>
              <a:rPr lang="en-GB" altLang="zh-CN" sz="1800" dirty="0"/>
              <a:t>of the normative work</a:t>
            </a:r>
            <a:r>
              <a:rPr lang="en-GB" altLang="zh-CN" sz="1800" dirty="0" smtClean="0"/>
              <a:t>.</a:t>
            </a:r>
          </a:p>
          <a:p>
            <a:pPr fontAlgn="base">
              <a:spcAft>
                <a:spcPct val="0"/>
              </a:spcAft>
              <a:buClr>
                <a:srgbClr val="181818"/>
              </a:buClr>
              <a:defRPr/>
            </a:pPr>
            <a:endParaRPr lang="en-GB" altLang="zh-CN" sz="1800" b="1" dirty="0" smtClean="0"/>
          </a:p>
          <a:p>
            <a:pPr fontAlgn="base">
              <a:spcAft>
                <a:spcPct val="0"/>
              </a:spcAft>
              <a:buClr>
                <a:srgbClr val="181818"/>
              </a:buClr>
              <a:defRPr/>
            </a:pPr>
            <a:r>
              <a:rPr lang="en-GB" altLang="zh-CN" sz="1800" b="1" dirty="0" smtClean="0"/>
              <a:t>Based </a:t>
            </a:r>
            <a:r>
              <a:rPr lang="en-GB" altLang="zh-CN" sz="1800" b="1" dirty="0"/>
              <a:t>on the summary above, Rapporteur’s proposal is to consider the following question for </a:t>
            </a:r>
            <a:r>
              <a:rPr lang="en-GB" altLang="zh-CN" sz="1800" b="1" dirty="0" err="1"/>
              <a:t>SoH</a:t>
            </a:r>
            <a:r>
              <a:rPr lang="en-GB" altLang="zh-CN" sz="1800" b="1" dirty="0"/>
              <a:t> in </a:t>
            </a:r>
            <a:r>
              <a:rPr lang="en-GB" altLang="zh-CN" sz="1800" b="1" dirty="0" smtClean="0"/>
              <a:t>SA2#146E CC#3:</a:t>
            </a:r>
            <a:endParaRPr lang="en-US" altLang="zh-CN" sz="1800" dirty="0" smtClean="0"/>
          </a:p>
          <a:p>
            <a:pPr lvl="1" fontAlgn="base">
              <a:spcAft>
                <a:spcPct val="0"/>
              </a:spcAft>
              <a:buClr>
                <a:srgbClr val="181818"/>
              </a:buClr>
              <a:defRPr/>
            </a:pPr>
            <a:r>
              <a:rPr lang="en-US" altLang="zh-CN" sz="1600" b="1" dirty="0" smtClean="0"/>
              <a:t>Question </a:t>
            </a:r>
            <a:r>
              <a:rPr lang="en-US" altLang="zh-CN" sz="1600" b="1" dirty="0"/>
              <a:t>#</a:t>
            </a:r>
            <a:r>
              <a:rPr lang="en-US" altLang="zh-CN" sz="1600" b="1" dirty="0" smtClean="0"/>
              <a:t>1.1: </a:t>
            </a:r>
            <a:r>
              <a:rPr lang="en-US" altLang="zh-CN" sz="1600" b="1" dirty="0"/>
              <a:t>Should normative work for the Transport level </a:t>
            </a:r>
            <a:r>
              <a:rPr lang="en-US" altLang="zh-CN" sz="1600" b="1" dirty="0" smtClean="0"/>
              <a:t>interworking proceed </a:t>
            </a:r>
            <a:r>
              <a:rPr lang="en-US" altLang="zh-CN" sz="1600" b="1" dirty="0"/>
              <a:t>based on the principles in </a:t>
            </a:r>
            <a:r>
              <a:rPr lang="en-US" altLang="zh-CN" sz="1600" b="1" dirty="0">
                <a:solidFill>
                  <a:srgbClr val="FF0000"/>
                </a:solidFill>
                <a:hlinkClick r:id="rId2"/>
              </a:rPr>
              <a:t>S2-2106363</a:t>
            </a:r>
            <a:r>
              <a:rPr lang="en-US" altLang="zh-CN" sz="1600" b="1" dirty="0" smtClean="0"/>
              <a:t>,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1600" b="1" dirty="0">
                <a:hlinkClick r:id="rId3"/>
              </a:rPr>
              <a:t>S2-2106364</a:t>
            </a:r>
            <a:endParaRPr lang="en-US" altLang="zh-CN" sz="1600" b="1" u="sng" dirty="0" smtClean="0">
              <a:solidFill>
                <a:srgbClr val="FF0000"/>
              </a:solidFill>
            </a:endParaRPr>
          </a:p>
          <a:p>
            <a:pPr lvl="2" fontAlgn="base">
              <a:spcAft>
                <a:spcPct val="0"/>
              </a:spcAft>
              <a:buClr>
                <a:srgbClr val="181818"/>
              </a:buClr>
              <a:defRPr/>
            </a:pPr>
            <a:r>
              <a:rPr lang="en-US" altLang="zh-CN" sz="1400" b="1" dirty="0" smtClean="0"/>
              <a:t>Yes:</a:t>
            </a:r>
          </a:p>
          <a:p>
            <a:pPr lvl="2" fontAlgn="base">
              <a:spcAft>
                <a:spcPct val="0"/>
              </a:spcAft>
              <a:buClr>
                <a:srgbClr val="181818"/>
              </a:buClr>
              <a:defRPr/>
            </a:pPr>
            <a:r>
              <a:rPr lang="en-US" altLang="zh-CN" sz="1400" b="1" dirty="0" smtClean="0"/>
              <a:t>No:</a:t>
            </a:r>
          </a:p>
          <a:p>
            <a:pPr lvl="1" fontAlgn="base">
              <a:spcAft>
                <a:spcPct val="0"/>
              </a:spcAft>
              <a:buClr>
                <a:srgbClr val="181818"/>
              </a:buClr>
              <a:defRPr/>
            </a:pPr>
            <a:r>
              <a:rPr lang="en-US" altLang="zh-CN" sz="1600" b="1" dirty="0"/>
              <a:t>Question #1.2: Should normative work for the Service level interworking </a:t>
            </a:r>
            <a:r>
              <a:rPr lang="en-US" altLang="zh-CN" sz="1600" b="1" dirty="0" smtClean="0"/>
              <a:t>proceed </a:t>
            </a:r>
            <a:r>
              <a:rPr lang="en-US" altLang="zh-CN" sz="1600" b="1" dirty="0"/>
              <a:t>based on the principles in </a:t>
            </a:r>
            <a:r>
              <a:rPr lang="en-US" altLang="zh-CN" sz="1600" b="1" u="sng" dirty="0">
                <a:hlinkClick r:id="rId4"/>
              </a:rPr>
              <a:t>S2-2106488</a:t>
            </a:r>
            <a:r>
              <a:rPr lang="en-US" altLang="zh-CN" sz="1600" b="1" dirty="0">
                <a:hlinkClick r:id="rId4"/>
              </a:rPr>
              <a:t> </a:t>
            </a:r>
            <a:r>
              <a:rPr lang="en-US" altLang="zh-CN" sz="1600" b="1" dirty="0" smtClean="0"/>
              <a:t>, </a:t>
            </a:r>
            <a:r>
              <a:rPr lang="en-US" altLang="zh-CN" sz="1600" b="1" dirty="0"/>
              <a:t>and </a:t>
            </a:r>
            <a:r>
              <a:rPr lang="en-US" altLang="zh-CN" sz="1600" b="1" u="sng" dirty="0" smtClean="0">
                <a:hlinkClick r:id="rId5"/>
              </a:rPr>
              <a:t>S2-2106487</a:t>
            </a:r>
            <a:endParaRPr lang="en-US" altLang="zh-CN" sz="1600" b="1" dirty="0" smtClean="0"/>
          </a:p>
          <a:p>
            <a:pPr lvl="2" fontAlgn="base">
              <a:spcAft>
                <a:spcPct val="0"/>
              </a:spcAft>
              <a:buClr>
                <a:srgbClr val="181818"/>
              </a:buClr>
              <a:defRPr/>
            </a:pPr>
            <a:r>
              <a:rPr lang="en-US" altLang="zh-CN" sz="1400" b="1" dirty="0"/>
              <a:t>Yes:</a:t>
            </a:r>
          </a:p>
          <a:p>
            <a:pPr lvl="2" fontAlgn="base">
              <a:spcAft>
                <a:spcPct val="0"/>
              </a:spcAft>
              <a:buClr>
                <a:srgbClr val="181818"/>
              </a:buClr>
              <a:defRPr/>
            </a:pPr>
            <a:r>
              <a:rPr lang="en-US" altLang="zh-CN" sz="1400" b="1" dirty="0"/>
              <a:t>No:</a:t>
            </a:r>
          </a:p>
        </p:txBody>
      </p:sp>
    </p:spTree>
    <p:extLst>
      <p:ext uri="{BB962C8B-B14F-4D97-AF65-F5344CB8AC3E}">
        <p14:creationId xmlns:p14="http://schemas.microsoft.com/office/powerpoint/2010/main" val="94983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265</Words>
  <Application>Microsoft Office PowerPoint</Application>
  <PresentationFormat>宽屏</PresentationFormat>
  <Paragraphs>21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宋体</vt:lpstr>
      <vt:lpstr>Arial</vt:lpstr>
      <vt:lpstr>Calibri</vt:lpstr>
      <vt:lpstr>Calibri Light</vt:lpstr>
      <vt:lpstr>Office 主题</vt:lpstr>
      <vt:lpstr>SoH on Inter system mobility with EPS for public safety</vt:lpstr>
      <vt:lpstr>Question for SoH Inter system mobility with EPS for public safety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FS_5MBS proposal for working assumptions and questions for SoH</dc:title>
  <dc:creator>Revision</dc:creator>
  <cp:lastModifiedBy>Huawei r01</cp:lastModifiedBy>
  <cp:revision>76</cp:revision>
  <dcterms:created xsi:type="dcterms:W3CDTF">2020-11-15T08:28:28Z</dcterms:created>
  <dcterms:modified xsi:type="dcterms:W3CDTF">2021-08-23T06:13:25Z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1605414765</vt:lpwstr>
  </property>
  <property fmtid="{D5CDD505-2E9C-101B-9397-08002B2CF9AE}" pid="6" name="_2015_ms_pID_725343">
    <vt:lpwstr>(2)Ag5E0OEUKWwfPDaCespGiyAMa9bCrGD0o5xOQFd1qXqiUJJxsBofKo4cKbp6rZv/9j2f53IT
3V4WsGqCtQK9SQlUKdserNGbbxf5YJYU5CM3lRyiNWRcdKC3fbBum5aTFBx8eVTfKvqkj3YB
LbCqMXz0KSwCbrzus4XuzbScRmYIXHCDaDuKjl2rk+qQ1453bRApLoZJh+HEjNspC25t45ad
7Mvdq6Kt3y+VycaGL8</vt:lpwstr>
  </property>
  <property fmtid="{D5CDD505-2E9C-101B-9397-08002B2CF9AE}" pid="7" name="_2015_ms_pID_7253431">
    <vt:lpwstr>4NYcNWzHPe31e61PcXyassPDKAVQ3UtrLpLLMt5unNb1pUv+jujPze
fIVc7hc2JcaWLpweK9Po8QZCI0uIaaFeeu7Y6+YwaWiwgDGFykIbHA/XusjeLdlrnj+zQGs/
sj4oOUXNHOL/ihUuGctLyU5W2XwothfHcIL2up5Uyyf3QKSSEK3v9ogJcINcezPAfn0z+iDn
RIT2y/LTCBRVC8dH</vt:lpwstr>
  </property>
</Properties>
</file>