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0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0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7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3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9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1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1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9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4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0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8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9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6E_Electronic_2021-08/INBOX/Revisions/S2-2106364r01.zip" TargetMode="External"/><Relationship Id="rId2" Type="http://schemas.openxmlformats.org/officeDocument/2006/relationships/hyperlink" Target="https://www.3gpp.org/ftp/tsg_sa/WG2_Arch/TSGS2_146E_Electronic_2021-08/INBOX/Revisions/S2-2106363r01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46E_Electronic_2021-08/Docs/S2-2106487.zip" TargetMode="External"/><Relationship Id="rId4" Type="http://schemas.openxmlformats.org/officeDocument/2006/relationships/hyperlink" Target="https://www.3gpp.org/ftp/tsg_sa/WG2_Arch/TSGS2_146E_Electronic_2021-08/Docs/S2-2106488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err="1"/>
              <a:t>SoH</a:t>
            </a:r>
            <a:r>
              <a:rPr lang="en-US" altLang="zh-CN" sz="4800" dirty="0"/>
              <a:t> on </a:t>
            </a:r>
            <a:r>
              <a:rPr lang="en-GB" altLang="zh-CN" sz="4800" dirty="0" smtClean="0"/>
              <a:t>Inter </a:t>
            </a:r>
            <a:r>
              <a:rPr lang="en-GB" altLang="zh-CN" sz="4800" dirty="0"/>
              <a:t>system mobility </a:t>
            </a:r>
            <a:r>
              <a:rPr lang="en-US" altLang="zh-CN" sz="4800" dirty="0"/>
              <a:t>with </a:t>
            </a:r>
            <a:r>
              <a:rPr lang="en-US" altLang="zh-CN" sz="4800" dirty="0" smtClean="0"/>
              <a:t>EPS</a:t>
            </a:r>
            <a:r>
              <a:rPr lang="en-GB" altLang="zh-CN" sz="4800" dirty="0"/>
              <a:t> </a:t>
            </a:r>
            <a:r>
              <a:rPr lang="en-US" altLang="zh-CN" sz="4800" dirty="0" smtClean="0"/>
              <a:t>for public safety</a:t>
            </a:r>
            <a:endParaRPr lang="en-US" sz="48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079630"/>
            <a:ext cx="9144000" cy="1178169"/>
          </a:xfrm>
        </p:spPr>
        <p:txBody>
          <a:bodyPr/>
          <a:lstStyle/>
          <a:p>
            <a:r>
              <a:rPr lang="en-US" dirty="0" smtClean="0"/>
              <a:t>LiMeng</a:t>
            </a:r>
          </a:p>
          <a:p>
            <a:r>
              <a:rPr lang="en-US" altLang="zh-CN" dirty="0"/>
              <a:t>Aug </a:t>
            </a:r>
            <a:r>
              <a:rPr lang="en-US" altLang="zh-CN" dirty="0" smtClean="0"/>
              <a:t>23, 2021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6164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Question for </a:t>
            </a:r>
            <a:r>
              <a:rPr lang="en-US" altLang="zh-CN" sz="3600" b="1" dirty="0" err="1" smtClean="0"/>
              <a:t>SoH</a:t>
            </a:r>
            <a:r>
              <a:rPr lang="en-US" altLang="zh-CN" sz="3600" b="1" dirty="0" smtClean="0"/>
              <a:t> </a:t>
            </a:r>
            <a:r>
              <a:rPr lang="en-GB" altLang="zh-CN" sz="3600" b="1" dirty="0" smtClean="0"/>
              <a:t>Inter </a:t>
            </a:r>
            <a:r>
              <a:rPr lang="en-GB" altLang="zh-CN" sz="3600" b="1" dirty="0"/>
              <a:t>system mobility </a:t>
            </a:r>
            <a:r>
              <a:rPr lang="en-US" altLang="zh-CN" sz="3600" b="1" dirty="0"/>
              <a:t>with EPS</a:t>
            </a:r>
            <a:r>
              <a:rPr lang="en-GB" altLang="zh-CN" sz="3600" b="1" dirty="0"/>
              <a:t> </a:t>
            </a:r>
            <a:r>
              <a:rPr lang="en-US" altLang="zh-CN" sz="3600" b="1" dirty="0"/>
              <a:t>for public safety</a:t>
            </a:r>
            <a:endParaRPr lang="en-US" altLang="zh-CN" sz="3600" b="1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7998" cy="4575175"/>
          </a:xfrm>
        </p:spPr>
        <p:txBody>
          <a:bodyPr>
            <a:normAutofit fontScale="85000" lnSpcReduction="20000"/>
          </a:bodyPr>
          <a:lstStyle/>
          <a:p>
            <a:r>
              <a:rPr lang="en-GB" altLang="zh-CN" sz="1800" dirty="0" smtClean="0"/>
              <a:t>Inter system mobility addresses minimizing </a:t>
            </a:r>
            <a:r>
              <a:rPr lang="en-GB" altLang="zh-CN" sz="1800" dirty="0"/>
              <a:t>services </a:t>
            </a:r>
            <a:r>
              <a:rPr lang="en-GB" altLang="zh-CN" sz="1800" dirty="0" smtClean="0"/>
              <a:t>interruption </a:t>
            </a:r>
            <a:r>
              <a:rPr lang="en-GB" altLang="zh-CN" sz="1800" dirty="0"/>
              <a:t>upon mobility </a:t>
            </a:r>
            <a:r>
              <a:rPr lang="en-GB" altLang="zh-CN" sz="1800" dirty="0" smtClean="0"/>
              <a:t>between </a:t>
            </a:r>
            <a:r>
              <a:rPr lang="en-GB" altLang="zh-CN" sz="1800" dirty="0"/>
              <a:t>NR/5GC </a:t>
            </a:r>
            <a:r>
              <a:rPr lang="en-GB" altLang="zh-CN" sz="1800" dirty="0" smtClean="0"/>
              <a:t>and E-UTRAN/EPC. </a:t>
            </a:r>
          </a:p>
          <a:p>
            <a:r>
              <a:rPr lang="en-US" altLang="zh-CN" sz="1800" b="1" dirty="0" smtClean="0"/>
              <a:t>Solutions for Interworking mobility can be categorized into two groups :</a:t>
            </a:r>
          </a:p>
          <a:p>
            <a:pPr lvl="1"/>
            <a:r>
              <a:rPr lang="en-US" altLang="zh-CN" sz="1600" dirty="0" smtClean="0"/>
              <a:t>Alt #1: </a:t>
            </a:r>
            <a:r>
              <a:rPr lang="en-US" altLang="zh-CN" sz="1600" dirty="0"/>
              <a:t>Transport level </a:t>
            </a:r>
            <a:r>
              <a:rPr lang="en-US" altLang="zh-CN" sz="1600" dirty="0" smtClean="0"/>
              <a:t>interworking</a:t>
            </a: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dirty="0">
                <a:solidFill>
                  <a:srgbClr val="FF0000"/>
                </a:solidFill>
                <a:hlinkClick r:id="rId2"/>
              </a:rPr>
              <a:t>S2-2106363</a:t>
            </a:r>
            <a:r>
              <a:rPr lang="en-US" altLang="zh-CN" sz="1400" u="sng" dirty="0">
                <a:solidFill>
                  <a:schemeClr val="accent1">
                    <a:lumMod val="75000"/>
                  </a:schemeClr>
                </a:solidFill>
              </a:rPr>
              <a:t>r01</a:t>
            </a:r>
            <a:r>
              <a:rPr lang="en-US" altLang="zh-CN" sz="1400" dirty="0" smtClean="0">
                <a:solidFill>
                  <a:srgbClr val="FF0000"/>
                </a:solidFill>
              </a:rPr>
              <a:t> </a:t>
            </a:r>
            <a:r>
              <a:rPr lang="en-US" altLang="zh-CN" sz="1400" dirty="0" smtClean="0"/>
              <a:t>(ZTE), and </a:t>
            </a:r>
            <a:r>
              <a:rPr lang="en-US" altLang="zh-CN" sz="1400" dirty="0" smtClean="0">
                <a:hlinkClick r:id="rId3"/>
              </a:rPr>
              <a:t>S2-2106364r01 </a:t>
            </a:r>
            <a:r>
              <a:rPr lang="en-US" altLang="zh-CN" sz="1400" dirty="0" smtClean="0"/>
              <a:t>(ZTE).</a:t>
            </a: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dirty="0" smtClean="0"/>
              <a:t>It is not needed to provide the same MBS session service at the neighbor </a:t>
            </a:r>
            <a:r>
              <a:rPr lang="en-US" altLang="zh-CN" sz="1400" dirty="0"/>
              <a:t>cell with other </a:t>
            </a:r>
            <a:r>
              <a:rPr lang="en-US" altLang="zh-CN" sz="1400" dirty="0" smtClean="0"/>
              <a:t>RAT, e.g. the neighbor EPS cell may not support the same MBS session service as the 5GC cell UE camped. </a:t>
            </a:r>
            <a:endParaRPr lang="en-US" altLang="zh-CN" sz="1400" dirty="0"/>
          </a:p>
          <a:p>
            <a:pPr lvl="1"/>
            <a:r>
              <a:rPr lang="en-US" altLang="zh-CN" sz="1600" dirty="0" smtClean="0"/>
              <a:t>Alt </a:t>
            </a:r>
            <a:r>
              <a:rPr lang="en-US" altLang="zh-CN" sz="1600" dirty="0"/>
              <a:t>#2: Service level interworking </a:t>
            </a: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u="sng" dirty="0">
                <a:hlinkClick r:id="rId4"/>
              </a:rPr>
              <a:t>S2-2106488</a:t>
            </a:r>
            <a:r>
              <a:rPr lang="en-US" altLang="zh-CN" sz="1400" dirty="0" smtClean="0">
                <a:hlinkClick r:id="rId4"/>
              </a:rPr>
              <a:t> </a:t>
            </a:r>
            <a:r>
              <a:rPr lang="en-US" altLang="zh-CN" sz="1400" dirty="0" smtClean="0"/>
              <a:t>(Qualcomm), and </a:t>
            </a:r>
            <a:r>
              <a:rPr lang="en-US" altLang="zh-CN" sz="1400" u="sng" dirty="0" smtClean="0">
                <a:hlinkClick r:id="rId5"/>
              </a:rPr>
              <a:t>S2-2106487</a:t>
            </a:r>
            <a:r>
              <a:rPr lang="en-US" altLang="zh-CN" sz="1400" dirty="0" smtClean="0"/>
              <a:t> (Qualcomm).</a:t>
            </a: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dirty="0" smtClean="0"/>
              <a:t>Assume the same MBS session service is provided </a:t>
            </a:r>
            <a:r>
              <a:rPr lang="en-US" altLang="zh-CN" sz="1400" dirty="0"/>
              <a:t>at the neighbor cell with other RAT, </a:t>
            </a:r>
            <a:r>
              <a:rPr lang="en-US" altLang="zh-CN" sz="1400" dirty="0" smtClean="0"/>
              <a:t>e.g. </a:t>
            </a:r>
            <a:r>
              <a:rPr lang="en-US" altLang="zh-CN" sz="1400" dirty="0"/>
              <a:t>the neighbor EPS cell </a:t>
            </a:r>
            <a:r>
              <a:rPr lang="en-US" altLang="zh-CN" sz="1400" dirty="0" smtClean="0"/>
              <a:t>is always required to support </a:t>
            </a:r>
            <a:r>
              <a:rPr lang="en-US" altLang="zh-CN" sz="1400" dirty="0"/>
              <a:t>the same MBS session </a:t>
            </a:r>
            <a:r>
              <a:rPr lang="en-US" altLang="zh-CN" sz="1400" dirty="0" smtClean="0"/>
              <a:t>service as the 5GC cell UE camped. </a:t>
            </a:r>
          </a:p>
          <a:p>
            <a:pPr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GB" altLang="zh-CN" sz="1800" dirty="0" smtClean="0"/>
              <a:t>Both Alt #1 and Alt #2 were adopted in the conclusion of </a:t>
            </a:r>
            <a:r>
              <a:rPr lang="en-GB" altLang="zh-CN" sz="1800" dirty="0"/>
              <a:t>the study, and Inter system mobility </a:t>
            </a:r>
            <a:r>
              <a:rPr lang="en-GB" altLang="zh-CN" sz="1800" dirty="0" smtClean="0"/>
              <a:t>is one </a:t>
            </a:r>
            <a:r>
              <a:rPr lang="en-GB" altLang="zh-CN" sz="1800" dirty="0"/>
              <a:t>of the contentious </a:t>
            </a:r>
            <a:r>
              <a:rPr lang="en-GB" altLang="zh-CN" sz="1800" dirty="0" smtClean="0"/>
              <a:t>issues </a:t>
            </a:r>
            <a:r>
              <a:rPr lang="en-GB" altLang="zh-CN" sz="1800" dirty="0"/>
              <a:t>of the normative work</a:t>
            </a:r>
            <a:r>
              <a:rPr lang="en-GB" altLang="zh-CN" sz="1800" dirty="0" smtClean="0"/>
              <a:t>.</a:t>
            </a:r>
          </a:p>
          <a:p>
            <a:pPr fontAlgn="base">
              <a:spcAft>
                <a:spcPct val="0"/>
              </a:spcAft>
              <a:buClr>
                <a:srgbClr val="181818"/>
              </a:buClr>
              <a:defRPr/>
            </a:pPr>
            <a:endParaRPr lang="en-GB" altLang="zh-CN" sz="1800" b="1" dirty="0" smtClean="0"/>
          </a:p>
          <a:p>
            <a:pPr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GB" altLang="zh-CN" sz="1800" b="1" dirty="0" smtClean="0"/>
              <a:t>Based </a:t>
            </a:r>
            <a:r>
              <a:rPr lang="en-GB" altLang="zh-CN" sz="1800" b="1" dirty="0"/>
              <a:t>on the summary above, Rapporteur’s proposal is to consider the following question for </a:t>
            </a:r>
            <a:r>
              <a:rPr lang="en-GB" altLang="zh-CN" sz="1800" b="1" dirty="0" err="1"/>
              <a:t>SoH</a:t>
            </a:r>
            <a:r>
              <a:rPr lang="en-GB" altLang="zh-CN" sz="1800" b="1" dirty="0"/>
              <a:t> in </a:t>
            </a:r>
            <a:r>
              <a:rPr lang="en-GB" altLang="zh-CN" sz="1800" b="1" dirty="0" smtClean="0"/>
              <a:t>SA2#146E CC#3:</a:t>
            </a:r>
            <a:endParaRPr lang="en-US" altLang="zh-CN" sz="1800" dirty="0" smtClean="0"/>
          </a:p>
          <a:p>
            <a:pPr lvl="1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600" b="1" dirty="0" smtClean="0"/>
              <a:t>Question </a:t>
            </a:r>
            <a:r>
              <a:rPr lang="en-US" altLang="zh-CN" sz="1600" b="1" dirty="0"/>
              <a:t>#</a:t>
            </a:r>
            <a:r>
              <a:rPr lang="en-US" altLang="zh-CN" sz="1600" b="1" dirty="0" smtClean="0"/>
              <a:t>1.1: </a:t>
            </a:r>
            <a:r>
              <a:rPr lang="en-US" altLang="zh-CN" sz="1600" b="1" dirty="0"/>
              <a:t>Should normative work for the Transport level </a:t>
            </a:r>
            <a:r>
              <a:rPr lang="en-US" altLang="zh-CN" sz="1600" b="1" dirty="0" smtClean="0"/>
              <a:t>interworking proceed </a:t>
            </a:r>
            <a:r>
              <a:rPr lang="en-US" altLang="zh-CN" sz="1600" b="1" dirty="0"/>
              <a:t>based on the principles in </a:t>
            </a:r>
            <a:r>
              <a:rPr lang="en-US" altLang="zh-CN" sz="1600" b="1" dirty="0">
                <a:solidFill>
                  <a:srgbClr val="FF0000"/>
                </a:solidFill>
                <a:hlinkClick r:id="rId2"/>
              </a:rPr>
              <a:t>S2-2106363</a:t>
            </a:r>
            <a:r>
              <a:rPr lang="en-US" altLang="zh-CN" sz="1600" b="1" u="sng" dirty="0">
                <a:solidFill>
                  <a:schemeClr val="accent1">
                    <a:lumMod val="75000"/>
                  </a:schemeClr>
                </a:solidFill>
              </a:rPr>
              <a:t>r01</a:t>
            </a:r>
            <a:r>
              <a:rPr lang="en-US" altLang="zh-CN" sz="1600" b="1" dirty="0" smtClean="0"/>
              <a:t>,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hlinkClick r:id="rId3"/>
              </a:rPr>
              <a:t>S2-2106364r01</a:t>
            </a:r>
            <a:endParaRPr lang="en-US" altLang="zh-CN" sz="1600" b="1" u="sng" dirty="0" smtClean="0">
              <a:solidFill>
                <a:srgbClr val="FF0000"/>
              </a:solidFill>
            </a:endParaRP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b="1" dirty="0" smtClean="0"/>
              <a:t>Yes:</a:t>
            </a: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b="1" dirty="0" smtClean="0"/>
              <a:t>No:</a:t>
            </a:r>
          </a:p>
          <a:p>
            <a:pPr lvl="1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600" b="1" dirty="0"/>
              <a:t>Question #1.2: Should normative work for the Service level interworking </a:t>
            </a:r>
            <a:r>
              <a:rPr lang="en-US" altLang="zh-CN" sz="1600" b="1" dirty="0" smtClean="0"/>
              <a:t>proceed </a:t>
            </a:r>
            <a:r>
              <a:rPr lang="en-US" altLang="zh-CN" sz="1600" b="1" dirty="0"/>
              <a:t>based on the principles in </a:t>
            </a:r>
            <a:r>
              <a:rPr lang="en-US" altLang="zh-CN" sz="1600" b="1" u="sng" dirty="0">
                <a:hlinkClick r:id="rId4"/>
              </a:rPr>
              <a:t>S2-2106488</a:t>
            </a:r>
            <a:r>
              <a:rPr lang="en-US" altLang="zh-CN" sz="1600" b="1" dirty="0">
                <a:hlinkClick r:id="rId4"/>
              </a:rPr>
              <a:t> </a:t>
            </a:r>
            <a:r>
              <a:rPr lang="en-US" altLang="zh-CN" sz="1600" b="1" dirty="0" smtClean="0"/>
              <a:t>, </a:t>
            </a:r>
            <a:r>
              <a:rPr lang="en-US" altLang="zh-CN" sz="1600" b="1" dirty="0"/>
              <a:t>and </a:t>
            </a:r>
            <a:r>
              <a:rPr lang="en-US" altLang="zh-CN" sz="1600" b="1" u="sng" dirty="0" smtClean="0">
                <a:hlinkClick r:id="rId5"/>
              </a:rPr>
              <a:t>S2-2106487</a:t>
            </a:r>
            <a:endParaRPr lang="en-US" altLang="zh-CN" sz="1600" b="1" dirty="0" smtClean="0"/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b="1" dirty="0"/>
              <a:t>Yes:</a:t>
            </a: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b="1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9498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265</Words>
  <Application>Microsoft Office PowerPoint</Application>
  <PresentationFormat>宽屏</PresentationFormat>
  <Paragraphs>21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SoH on Inter system mobility with EPS for public safety</vt:lpstr>
      <vt:lpstr>Question for SoH Inter system mobility with EPS for public safety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FS_5MBS proposal for working assumptions and questions for SoH</dc:title>
  <dc:creator>Revision</dc:creator>
  <cp:lastModifiedBy>Huawei r01</cp:lastModifiedBy>
  <cp:revision>77</cp:revision>
  <dcterms:created xsi:type="dcterms:W3CDTF">2020-11-15T08:28:28Z</dcterms:created>
  <dcterms:modified xsi:type="dcterms:W3CDTF">2021-08-23T08:44:42Z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1605414765</vt:lpwstr>
  </property>
  <property fmtid="{D5CDD505-2E9C-101B-9397-08002B2CF9AE}" pid="6" name="_2015_ms_pID_725343">
    <vt:lpwstr>(3)7pL3kdiVvLrWPVTb5LutDWzVHenEZk3sCHDq/AVrgrsY2vJtp9sD6FrYf7DlGLKpMbOZOrQj
ZPouRSYWQUzz6Nqtfqo44IrtAxfRDxjehqXtzTdHyopaGRce4CRvtQKFmvPGPS0QlRxXizZC
y8nt28PfEJMKtTyXSZ4ObvZnV84HpxMxE+BDHaAENxn1IjMIIucmbtykFOGkY7Rd/80exloS
4yqq6SdQGkI/Iay574</vt:lpwstr>
  </property>
  <property fmtid="{D5CDD505-2E9C-101B-9397-08002B2CF9AE}" pid="7" name="_2015_ms_pID_7253431">
    <vt:lpwstr>HwgA+bPToPvoAcYCgn9TqoYsrGyI3KH0IvSsIO4j0K/bcPI/3YZWWD
5r2VzKPSy3Sva2S4zkyF5p5NQBbLTjpFICb2LAc/NwNOZ3Ic+vPIKNSWsQlPZKBgzvwwkSax
thN04nVBqZAT5Q3OZpATlwYcCQcDfG3XHQ/fsPIAFC/VHw3IcwO3B1GCsx7gVxR3NMmNnjuw
g4J6o6Ut7fuMwilRfnz78JOHrEZXcloGIeZo</vt:lpwstr>
  </property>
  <property fmtid="{D5CDD505-2E9C-101B-9397-08002B2CF9AE}" pid="8" name="_2015_ms_pID_7253432">
    <vt:lpwstr>Rw==</vt:lpwstr>
  </property>
</Properties>
</file>