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315" r:id="rId4"/>
    <p:sldId id="294" r:id="rId5"/>
    <p:sldId id="297" r:id="rId6"/>
    <p:sldId id="292" r:id="rId7"/>
    <p:sldId id="327" r:id="rId8"/>
    <p:sldId id="328" r:id="rId9"/>
    <p:sldId id="295" r:id="rId10"/>
    <p:sldId id="332" r:id="rId11"/>
    <p:sldId id="302" r:id="rId12"/>
    <p:sldId id="301" r:id="rId13"/>
    <p:sldId id="303" r:id="rId14"/>
    <p:sldId id="304" r:id="rId15"/>
    <p:sldId id="286" r:id="rId16"/>
    <p:sldId id="306" r:id="rId17"/>
    <p:sldId id="281" r:id="rId18"/>
    <p:sldId id="307" r:id="rId19"/>
    <p:sldId id="287" r:id="rId20"/>
    <p:sldId id="308" r:id="rId21"/>
    <p:sldId id="288" r:id="rId22"/>
    <p:sldId id="309" r:id="rId23"/>
    <p:sldId id="333" r:id="rId24"/>
    <p:sldId id="310" r:id="rId25"/>
    <p:sldId id="289" r:id="rId26"/>
    <p:sldId id="290" r:id="rId27"/>
    <p:sldId id="313" r:id="rId28"/>
    <p:sldId id="330" r:id="rId29"/>
    <p:sldId id="331" r:id="rId30"/>
    <p:sldId id="314" r:id="rId31"/>
    <p:sldId id="312" r:id="rId32"/>
    <p:sldId id="296" r:id="rId33"/>
    <p:sldId id="318" r:id="rId34"/>
    <p:sldId id="319" r:id="rId35"/>
    <p:sldId id="320" r:id="rId36"/>
    <p:sldId id="321" r:id="rId37"/>
    <p:sldId id="323" r:id="rId38"/>
    <p:sldId id="322" r:id="rId39"/>
    <p:sldId id="325" r:id="rId40"/>
    <p:sldId id="324" r:id="rId41"/>
    <p:sldId id="326" r:id="rId42"/>
    <p:sldId id="329" r:id="rId43"/>
    <p:sldId id="316" r:id="rId44"/>
    <p:sldId id="291" r:id="rId45"/>
    <p:sldId id="299" r:id="rId46"/>
    <p:sldId id="300" r:id="rId4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Revision" initials="HWR" lastIdx="1" clrIdx="0">
    <p:extLst>
      <p:ext uri="{19B8F6BF-5375-455C-9EA6-DF929625EA0E}">
        <p15:presenceInfo xmlns:p15="http://schemas.microsoft.com/office/powerpoint/2012/main" userId="Huawei Revisi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深色样式 2 - 强调 1/强调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深色样式 2 - 强调 3/强调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65" autoAdjust="0"/>
  </p:normalViewPr>
  <p:slideViewPr>
    <p:cSldViewPr snapToGrid="0">
      <p:cViewPr varScale="1">
        <p:scale>
          <a:sx n="96" d="100"/>
          <a:sy n="96" d="100"/>
        </p:scale>
        <p:origin x="4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8-17T22:29:46.031" idx="1">
    <p:pos x="4459" y="1441"/>
    <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300174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28913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374307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385720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27546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137154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220722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183645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379748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3832392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B30DE2-5FFD-4894-800D-836D1D8FB660}" type="datetimeFigureOut">
              <a:rPr lang="zh-CN" altLang="en-US" smtClean="0"/>
              <a:t>2021/8/20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206397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30DE2-5FFD-4894-800D-836D1D8FB660}" type="datetimeFigureOut">
              <a:rPr lang="zh-CN" altLang="en-US" smtClean="0"/>
              <a:t>2021/8/20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33B09-41F8-4636-A48A-0681B455181D}" type="slidenum">
              <a:rPr lang="zh-CN" altLang="en-US" smtClean="0"/>
              <a:t>‹#›</a:t>
            </a:fld>
            <a:endParaRPr lang="zh-CN" altLang="en-US"/>
          </a:p>
        </p:txBody>
      </p:sp>
    </p:spTree>
    <p:extLst>
      <p:ext uri="{BB962C8B-B14F-4D97-AF65-F5344CB8AC3E}">
        <p14:creationId xmlns:p14="http://schemas.microsoft.com/office/powerpoint/2010/main" val="750930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921.zip" TargetMode="External"/><Relationship Id="rId2" Type="http://schemas.openxmlformats.org/officeDocument/2006/relationships/hyperlink" Target="file:///C:\Users\l00389314\AppData\Local\Microsoft\Windows\INetCache\Content.Outlook\AppData\Local\Microsoft\Windows\Downloads\Docs\S2-2105911.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5642.zip" TargetMode="External"/><Relationship Id="rId5" Type="http://schemas.openxmlformats.org/officeDocument/2006/relationships/hyperlink" Target="file:///C:\Users\l00389314\AppData\Local\Microsoft\Windows\INetCache\Content.Outlook\AppData\Local\Microsoft\Windows\Downloads\Docs\S2-2106525.zip" TargetMode="External"/><Relationship Id="rId4" Type="http://schemas.openxmlformats.org/officeDocument/2006/relationships/hyperlink" Target="file:///C:\Users\l00389314\AppData\Local\Microsoft\Windows\INetCache\Content.Outlook\AppData\Local\Microsoft\Windows\Downloads\Docs\S2-2105898.zip"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60.zip" TargetMode="External"/><Relationship Id="rId3" Type="http://schemas.openxmlformats.org/officeDocument/2006/relationships/hyperlink" Target="file:///C:\Users\l00389314\AppData\Local\Microsoft\Windows\INetCache\Content.Outlook\AppData\Local\Microsoft\Windows\Downloads\Docs\S2-2105650.zip" TargetMode="External"/><Relationship Id="rId7" Type="http://schemas.openxmlformats.org/officeDocument/2006/relationships/hyperlink" Target="file:///C:\Users\l00389314\AppData\Local\Microsoft\Windows\INetCache\Content.Outlook\AppData\Local\Microsoft\Windows\Downloads\Docs\S2-2106121.zip" TargetMode="External"/><Relationship Id="rId2" Type="http://schemas.openxmlformats.org/officeDocument/2006/relationships/hyperlink" Target="file:///C:\Users\l00389314\AppData\Local\Microsoft\Windows\INetCache\Content.Outlook\AppData\Local\Microsoft\Windows\Downloads\Docs\S2-2105637.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5916.zip" TargetMode="External"/><Relationship Id="rId5" Type="http://schemas.openxmlformats.org/officeDocument/2006/relationships/hyperlink" Target="file:///C:\Users\l00389314\AppData\Local\Microsoft\Windows\INetCache\Content.Outlook\AppData\Local\Microsoft\Windows\Downloads\Docs\S2-2105893.zip" TargetMode="External"/><Relationship Id="rId4" Type="http://schemas.openxmlformats.org/officeDocument/2006/relationships/hyperlink" Target="file:///C:\Users\l00389314\AppData\Local\Microsoft\Windows\INetCache\Content.Outlook\AppData\Local\Microsoft\Windows\Downloads\Docs\S2-2105633.zip" TargetMode="External"/><Relationship Id="rId9" Type="http://schemas.openxmlformats.org/officeDocument/2006/relationships/hyperlink" Target="file:///C:\Users\l00389314\AppData\Local\Microsoft\Windows\INetCache\Content.Outlook\AppData\Local\Microsoft\Windows\Downloads\Docs\S2-2106334.zip"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60.zip" TargetMode="External"/><Relationship Id="rId3" Type="http://schemas.openxmlformats.org/officeDocument/2006/relationships/hyperlink" Target="file:///C:\Users\l00389314\AppData\Local\Microsoft\Windows\INetCache\Content.Outlook\AppData\Local\Microsoft\Windows\Downloads\Docs\S2-2105650.zip" TargetMode="External"/><Relationship Id="rId7" Type="http://schemas.openxmlformats.org/officeDocument/2006/relationships/hyperlink" Target="file:///C:\Users\l00389314\AppData\Local\Microsoft\Windows\INetCache\Content.Outlook\AppData\Local\Microsoft\Windows\Downloads\Docs\S2-2106121.zip" TargetMode="External"/><Relationship Id="rId2" Type="http://schemas.openxmlformats.org/officeDocument/2006/relationships/hyperlink" Target="file:///C:\Users\l00389314\AppData\Local\Microsoft\Windows\INetCache\Content.Outlook\AppData\Local\Microsoft\Windows\Downloads\Docs\S2-2105637.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5916.zip" TargetMode="External"/><Relationship Id="rId5" Type="http://schemas.openxmlformats.org/officeDocument/2006/relationships/hyperlink" Target="file:///C:\Users\l00389314\AppData\Local\Microsoft\Windows\INetCache\Content.Outlook\AppData\Local\Microsoft\Windows\Downloads\Docs\S2-2105893.zip" TargetMode="External"/><Relationship Id="rId4" Type="http://schemas.openxmlformats.org/officeDocument/2006/relationships/hyperlink" Target="file:///C:\Users\l00389314\AppData\Local\Microsoft\Windows\INetCache\Content.Outlook\AppData\Local\Microsoft\Windows\Downloads\Docs\S2-2105633.zip" TargetMode="External"/><Relationship Id="rId9" Type="http://schemas.openxmlformats.org/officeDocument/2006/relationships/hyperlink" Target="file:///C:\Users\l00389314\AppData\Local\Microsoft\Windows\INetCache\Content.Outlook\AppData\Local\Microsoft\Windows\Downloads\Docs\S2-2106334.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359.zip" TargetMode="External"/><Relationship Id="rId7" Type="http://schemas.openxmlformats.org/officeDocument/2006/relationships/hyperlink" Target="file:///C:\Users\l00389314\AppData\Local\Microsoft\Windows\INetCache\Content.Outlook\AppData\Local\Microsoft\Windows\Downloads\Docs\S2-2106089.zip" TargetMode="External"/><Relationship Id="rId2" Type="http://schemas.openxmlformats.org/officeDocument/2006/relationships/hyperlink" Target="file:///C:\Users\l00389314\AppData\Local\Microsoft\Windows\INetCache\Content.Outlook\AppData\Local\Microsoft\Windows\Downloads\Docs\S2-2105915.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507.zip" TargetMode="External"/><Relationship Id="rId5" Type="http://schemas.openxmlformats.org/officeDocument/2006/relationships/hyperlink" Target="file:///C:\Users\l00389314\AppData\Local\Microsoft\Windows\INetCache\Content.Outlook\AppData\Local\Microsoft\Windows\Downloads\Docs\S2-2105636.zip" TargetMode="External"/><Relationship Id="rId4" Type="http://schemas.openxmlformats.org/officeDocument/2006/relationships/hyperlink" Target="file:///C:\Users\l00389314\AppData\Local\Microsoft\Windows\INetCache\Content.Outlook\AppData\Local\Microsoft\Windows\Downloads\Docs\S2-2105890.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359.zip" TargetMode="External"/><Relationship Id="rId7" Type="http://schemas.openxmlformats.org/officeDocument/2006/relationships/hyperlink" Target="file:///C:\Users\l00389314\AppData\Local\Microsoft\Windows\INetCache\Content.Outlook\AppData\Local\Microsoft\Windows\Downloads\Docs\S2-2106089.zip" TargetMode="External"/><Relationship Id="rId2" Type="http://schemas.openxmlformats.org/officeDocument/2006/relationships/hyperlink" Target="file:///C:\Users\l00389314\AppData\Local\Microsoft\Windows\INetCache\Content.Outlook\AppData\Local\Microsoft\Windows\Downloads\Docs\S2-2105915.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507.zip" TargetMode="External"/><Relationship Id="rId5" Type="http://schemas.openxmlformats.org/officeDocument/2006/relationships/hyperlink" Target="file:///C:\Users\l00389314\AppData\Local\Microsoft\Windows\INetCache\Content.Outlook\AppData\Local\Microsoft\Windows\Downloads\Docs\S2-2105636.zip" TargetMode="External"/><Relationship Id="rId4" Type="http://schemas.openxmlformats.org/officeDocument/2006/relationships/hyperlink" Target="file:///C:\Users\l00389314\AppData\Local\Microsoft\Windows\INetCache\Content.Outlook\AppData\Local\Microsoft\Windows\Downloads\Docs\S2-2105890.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355.zip" TargetMode="External"/><Relationship Id="rId2" Type="http://schemas.openxmlformats.org/officeDocument/2006/relationships/hyperlink" Target="file:///C:\Users\l00389314\AppData\Local\Microsoft\Windows\INetCache\Content.Outlook\AppData\Local\Microsoft\Windows\Downloads\Docs\S2-2105915.zip" TargetMode="External"/><Relationship Id="rId1" Type="http://schemas.openxmlformats.org/officeDocument/2006/relationships/slideLayout" Target="../slideLayouts/slideLayout2.xml"/><Relationship Id="rId5" Type="http://schemas.openxmlformats.org/officeDocument/2006/relationships/hyperlink" Target="file:///C:\Users\l00389314\AppData\Local\Microsoft\Windows\INetCache\Content.Outlook\AppData\Local\Microsoft\Windows\Downloads\Docs\S2-2106473.zip" TargetMode="External"/><Relationship Id="rId4" Type="http://schemas.openxmlformats.org/officeDocument/2006/relationships/hyperlink" Target="file:///C:\Users\l00389314\AppData\Local\Microsoft\Windows\INetCache\Content.Outlook\AppData\Local\Microsoft\Windows\Downloads\Docs\S2-2105890.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355.zip" TargetMode="External"/><Relationship Id="rId2" Type="http://schemas.openxmlformats.org/officeDocument/2006/relationships/hyperlink" Target="file:///C:\Users\l00389314\AppData\Local\Microsoft\Windows\INetCache\Content.Outlook\AppData\Local\Microsoft\Windows\Downloads\Docs\S2-2105915.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5890.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917.zip" TargetMode="External"/><Relationship Id="rId2" Type="http://schemas.openxmlformats.org/officeDocument/2006/relationships/hyperlink" Target="file:///C:\Users\l00389314\AppData\Local\Microsoft\Windows\INetCache\Content.Outlook\AppData\Local\Microsoft\Windows\Downloads\Docs\S2-2106082.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6473.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917.zip" TargetMode="External"/><Relationship Id="rId2" Type="http://schemas.openxmlformats.org/officeDocument/2006/relationships/hyperlink" Target="file:///C:\Users\l00389314\AppData\Local\Microsoft\Windows\INetCache\Content.Outlook\AppData\Local\Microsoft\Windows\Downloads\Docs\S2-2106082.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6473.zi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356.zip" TargetMode="External"/><Relationship Id="rId7" Type="http://schemas.openxmlformats.org/officeDocument/2006/relationships/hyperlink" Target="file:///C:\Users\l00389314\AppData\Local\Microsoft\Windows\INetCache\Content.Outlook\AppData\Local\Microsoft\Windows\Downloads\Docs\S2-2106124.zip" TargetMode="External"/><Relationship Id="rId2" Type="http://schemas.openxmlformats.org/officeDocument/2006/relationships/hyperlink" Target="file:///C:\Users\l00389314\AppData\Local\Microsoft\Windows\INetCache\Content.Outlook\AppData\Local\Microsoft\Windows\Downloads\Docs\S2-2106354.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123.zip" TargetMode="External"/><Relationship Id="rId5" Type="http://schemas.openxmlformats.org/officeDocument/2006/relationships/hyperlink" Target="file:///C:\Users\l00389314\AppData\Local\Microsoft\Windows\INetCache\Content.Outlook\AppData\Local\Microsoft\Windows\Downloads\Docs\S2-2105888.zip" TargetMode="External"/><Relationship Id="rId4" Type="http://schemas.openxmlformats.org/officeDocument/2006/relationships/hyperlink" Target="file:///C:\Users\l00389314\AppData\Local\Microsoft\Windows\INetCache\Content.Outlook\AppData\Local\Microsoft\Windows\Downloads\Docs\S2-2105433.zip"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eams.microsoft.com/l/meetup-join/19:meeting_NTA2ZDk4MjMtZjk3YS00YTQ2LThlNjYtNmIyMWQ0MzJiMDJk@thread.v2/0?context=%7b%22Tid%22:%2292e84ceb-fbfd-47ab-be52-080c6b87953f%22,%22Oid%22:%2216e398e7-407f-42da-a719-ca3982793afa%22%7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5432.zip" TargetMode="External"/><Relationship Id="rId3" Type="http://schemas.openxmlformats.org/officeDocument/2006/relationships/hyperlink" Target="file:///C:\Users\l00389314\AppData\Local\Microsoft\Windows\INetCache\Content.Outlook\AppData\Local\Microsoft\Windows\Downloads\Docs\S2-2105433.zip" TargetMode="External"/><Relationship Id="rId7" Type="http://schemas.openxmlformats.org/officeDocument/2006/relationships/hyperlink" Target="file:///C:\Users\l00389314\AppData\Local\Microsoft\Windows\INetCache\Content.Outlook\AppData\Local\Microsoft\Windows\Downloads\Docs\S2-2106356.zip" TargetMode="External"/><Relationship Id="rId2" Type="http://schemas.openxmlformats.org/officeDocument/2006/relationships/hyperlink" Target="file:///C:\Users\l00389314\AppData\Local\Microsoft\Windows\INetCache\Content.Outlook\AppData\Local\Microsoft\Windows\Downloads\Docs\S2-2106354.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124.zip" TargetMode="External"/><Relationship Id="rId5" Type="http://schemas.openxmlformats.org/officeDocument/2006/relationships/hyperlink" Target="file:///C:\Users\l00389314\AppData\Local\Microsoft\Windows\INetCache\Content.Outlook\AppData\Local\Microsoft\Windows\Downloads\Docs\S2-2106123.zip" TargetMode="External"/><Relationship Id="rId4" Type="http://schemas.openxmlformats.org/officeDocument/2006/relationships/hyperlink" Target="file:///C:\Users\l00389314\AppData\Local\Microsoft\Windows\INetCache\Content.Outlook\AppData\Local\Microsoft\Windows\Downloads\Docs\S2-2105888.zi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649.zip" TargetMode="External"/><Relationship Id="rId7" Type="http://schemas.openxmlformats.org/officeDocument/2006/relationships/hyperlink" Target="file:///C:\Users\l00389314\AppData\Local\Microsoft\Windows\INetCache\Content.Outlook\AppData\Local\Microsoft\Windows\Downloads\Docs\S2-2106470.zip" TargetMode="External"/><Relationship Id="rId2" Type="http://schemas.openxmlformats.org/officeDocument/2006/relationships/hyperlink" Target="file:///C:\Users\l00389314\AppData\Local\Microsoft\Windows\INetCache\Content.Outlook\AppData\Local\Microsoft\Windows\Downloads\Docs\S2-2105648.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469.zip" TargetMode="External"/><Relationship Id="rId5" Type="http://schemas.openxmlformats.org/officeDocument/2006/relationships/hyperlink" Target="file:///C:\Users\l00389314\AppData\Local\Microsoft\Windows\INetCache\Content.Outlook\AppData\Local\Microsoft\Windows\Downloads\Docs\S2-2106362.zip" TargetMode="External"/><Relationship Id="rId4" Type="http://schemas.openxmlformats.org/officeDocument/2006/relationships/hyperlink" Target="file:///C:\Users\l00389314\AppData\Local\Microsoft\Windows\INetCache\Content.Outlook\AppData\Local\Microsoft\Windows\Downloads\Docs\S2-2106361.zi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649.zip" TargetMode="External"/><Relationship Id="rId2" Type="http://schemas.openxmlformats.org/officeDocument/2006/relationships/hyperlink" Target="file:///C:\Users\l00389314\AppData\Local\Microsoft\Windows\INetCache\Content.Outlook\AppData\Local\Microsoft\Windows\Downloads\Docs\S2-2105648.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469.zip" TargetMode="External"/><Relationship Id="rId5" Type="http://schemas.openxmlformats.org/officeDocument/2006/relationships/hyperlink" Target="file:///C:\Users\l00389314\AppData\Local\Microsoft\Windows\INetCache\Content.Outlook\AppData\Local\Microsoft\Windows\Downloads\Docs\S2-2106362.zip" TargetMode="External"/><Relationship Id="rId4" Type="http://schemas.openxmlformats.org/officeDocument/2006/relationships/hyperlink" Target="file:///C:\Users\l00389314\AppData\Local\Microsoft\Windows\INetCache\Content.Outlook\AppData\Local\Microsoft\Windows\Downloads\Docs\S2-2106361.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53.zip" TargetMode="External"/><Relationship Id="rId3" Type="http://schemas.openxmlformats.org/officeDocument/2006/relationships/hyperlink" Target="file:///C:\Users\l00389314\AppData\Local\Microsoft\Windows\INetCache\Content.Outlook\AppData\Local\Microsoft\Windows\Downloads\Docs\S2-2106076.zip" TargetMode="External"/><Relationship Id="rId7" Type="http://schemas.openxmlformats.org/officeDocument/2006/relationships/hyperlink" Target="file:///C:\Users\l00389314\AppData\Local\Microsoft\Windows\INetCache\Content.Outlook\AppData\Local\Microsoft\Windows\Downloads\Docs\S2-2106441.zip" TargetMode="External"/><Relationship Id="rId12" Type="http://schemas.openxmlformats.org/officeDocument/2006/relationships/hyperlink" Target="file:///C:\Users\l00389314\AppData\Local\Microsoft\Windows\INetCache\Content.Outlook\AppData\Local\Microsoft\Windows\Downloads\Docs\S2-2105918.zip" TargetMode="External"/><Relationship Id="rId2" Type="http://schemas.openxmlformats.org/officeDocument/2006/relationships/hyperlink" Target="file:///C:\Users\l00389314\AppData\Local\Microsoft\Windows\INetCache\Content.Outlook\AppData\Local\Microsoft\Windows\Downloads\Docs\S2-2105653.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453.zip" TargetMode="External"/><Relationship Id="rId11" Type="http://schemas.openxmlformats.org/officeDocument/2006/relationships/hyperlink" Target="file:///C:\Users\l00389314\AppData\Local\Microsoft\Windows\INetCache\Content.Outlook\AppData\Local\Microsoft\Windows\Downloads\Docs\S2-2105956.zip" TargetMode="External"/><Relationship Id="rId5" Type="http://schemas.openxmlformats.org/officeDocument/2006/relationships/hyperlink" Target="file:///C:\Users\l00389314\AppData\Local\Microsoft\Windows\INetCache\Content.Outlook\AppData\Local\Microsoft\Windows\Downloads\Docs\S2-2106443.zip" TargetMode="External"/><Relationship Id="rId10" Type="http://schemas.openxmlformats.org/officeDocument/2006/relationships/hyperlink" Target="file:///C:\Users\l00389314\AppData\Local\Microsoft\Windows\INetCache\Content.Outlook\AppData\Local\Microsoft\Windows\Downloads\Docs\S2-2106198.zip" TargetMode="External"/><Relationship Id="rId4" Type="http://schemas.openxmlformats.org/officeDocument/2006/relationships/hyperlink" Target="file:///C:\Users\l00389314\AppData\Local\Microsoft\Windows\INetCache\Content.Outlook\AppData\Local\Microsoft\Windows\Downloads\Docs\S2-2106090.zip" TargetMode="External"/><Relationship Id="rId9" Type="http://schemas.openxmlformats.org/officeDocument/2006/relationships/hyperlink" Target="file:///C:\Users\l00389314\AppData\Local\Microsoft\Windows\INetCache\Content.Outlook\AppData\Local\Microsoft\Windows\Downloads\Docs\S2-2106352.zip"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453.zip" TargetMode="External"/><Relationship Id="rId3" Type="http://schemas.openxmlformats.org/officeDocument/2006/relationships/hyperlink" Target="file:///C:\Users\l00389314\AppData\Local\Microsoft\Windows\INetCache\Content.Outlook\AppData\Local\Microsoft\Windows\Downloads\Docs\S2-2106076.zip" TargetMode="External"/><Relationship Id="rId7" Type="http://schemas.openxmlformats.org/officeDocument/2006/relationships/hyperlink" Target="file:///C:\Users\l00389314\AppData\Local\Microsoft\Windows\INetCache\Content.Outlook\AppData\Local\Microsoft\Windows\Downloads\Docs\S2-2106198.zip" TargetMode="External"/><Relationship Id="rId12" Type="http://schemas.openxmlformats.org/officeDocument/2006/relationships/hyperlink" Target="file:///C:\Users\l00389314\AppData\Local\Microsoft\Windows\INetCache\Content.Outlook\AppData\Local\Microsoft\Windows\Downloads\Docs\S2-2106441.zip" TargetMode="External"/><Relationship Id="rId2" Type="http://schemas.openxmlformats.org/officeDocument/2006/relationships/hyperlink" Target="file:///C:\Users\l00389314\AppData\Local\Microsoft\Windows\INetCache\Content.Outlook\AppData\Local\Microsoft\Windows\Downloads\Docs\S2-2105653.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352.zip" TargetMode="External"/><Relationship Id="rId11" Type="http://schemas.openxmlformats.org/officeDocument/2006/relationships/hyperlink" Target="file:///C:\Users\l00389314\AppData\Local\Microsoft\Windows\INetCache\Content.Outlook\AppData\Local\Microsoft\Windows\Downloads\Docs\S2-2105918.zip" TargetMode="External"/><Relationship Id="rId5" Type="http://schemas.openxmlformats.org/officeDocument/2006/relationships/hyperlink" Target="file:///C:\Users\l00389314\AppData\Local\Microsoft\Windows\INetCache\Content.Outlook\AppData\Local\Microsoft\Windows\Downloads\Docs\S2-2106353.zip" TargetMode="External"/><Relationship Id="rId10" Type="http://schemas.openxmlformats.org/officeDocument/2006/relationships/hyperlink" Target="file:///C:\Users\l00389314\AppData\Local\Microsoft\Windows\INetCache\Content.Outlook\AppData\Local\Microsoft\Windows\Downloads\Docs\S2-2105956.zip" TargetMode="External"/><Relationship Id="rId4" Type="http://schemas.openxmlformats.org/officeDocument/2006/relationships/hyperlink" Target="file:///C:\Users\l00389314\AppData\Local\Microsoft\Windows\INetCache\Content.Outlook\AppData\Local\Microsoft\Windows\Downloads\Docs\S2-2106443.zip" TargetMode="External"/><Relationship Id="rId9" Type="http://schemas.openxmlformats.org/officeDocument/2006/relationships/hyperlink" Target="file:///C:\Users\l00389314\AppData\Local\Microsoft\Windows\INetCache\Content.Outlook\AppData\Local\Microsoft\Windows\Downloads\Docs\S2-2106089.zip"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077.zip" TargetMode="External"/><Relationship Id="rId13" Type="http://schemas.openxmlformats.org/officeDocument/2006/relationships/hyperlink" Target="file:///C:\Users\l00389314\AppData\Local\Microsoft\Windows\INetCache\Content.Outlook\AppData\Local\Microsoft\Windows\Downloads\Docs\S2-2105760.zip" TargetMode="External"/><Relationship Id="rId3" Type="http://schemas.openxmlformats.org/officeDocument/2006/relationships/hyperlink" Target="file:///C:\Users\l00389314\AppData\Local\Microsoft\Windows\INetCache\Content.Outlook\AppData\Local\Microsoft\Windows\Downloads\Docs\S2-2105906.zip" TargetMode="External"/><Relationship Id="rId7" Type="http://schemas.openxmlformats.org/officeDocument/2006/relationships/hyperlink" Target="file:///C:\Users\l00389314\AppData\Local\Microsoft\Windows\INetCache\Content.Outlook\AppData\Local\Microsoft\Windows\Downloads\Docs\S2-2106450.zip" TargetMode="External"/><Relationship Id="rId12" Type="http://schemas.openxmlformats.org/officeDocument/2006/relationships/hyperlink" Target="file:///C:\Users\l00389314\AppData\Local\Microsoft\Windows\INetCache\Content.Outlook\AppData\Local\Microsoft\Windows\Downloads\Docs\S2-2105759.zip" TargetMode="External"/><Relationship Id="rId2" Type="http://schemas.openxmlformats.org/officeDocument/2006/relationships/hyperlink" Target="file:///C:\Users\l00389314\AppData\Local\Microsoft\Windows\INetCache\Content.Outlook\AppData\Local\Microsoft\Windows\Downloads\Docs\S2-2105909.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420.zip" TargetMode="External"/><Relationship Id="rId11" Type="http://schemas.openxmlformats.org/officeDocument/2006/relationships/hyperlink" Target="file:///C:\Users\l00389314\AppData\Local\Microsoft\Windows\INetCache\Content.Outlook\AppData\Local\Microsoft\Windows\Downloads\Docs\S2-2106336.zip" TargetMode="External"/><Relationship Id="rId5" Type="http://schemas.openxmlformats.org/officeDocument/2006/relationships/hyperlink" Target="file:///C:\Users\l00389314\AppData\Local\Microsoft\Windows\INetCache\Content.Outlook\AppData\Local\Microsoft\Windows\Downloads\Docs\S2-2106357.zip" TargetMode="External"/><Relationship Id="rId10" Type="http://schemas.openxmlformats.org/officeDocument/2006/relationships/hyperlink" Target="file:///C:\Users\l00389314\AppData\Local\Microsoft\Windows\INetCache\Content.Outlook\AppData\Local\Microsoft\Windows\Downloads\Docs\S2-2106335.zip" TargetMode="External"/><Relationship Id="rId4" Type="http://schemas.openxmlformats.org/officeDocument/2006/relationships/hyperlink" Target="file:///C:\Users\l00389314\AppData\Local\Microsoft\Windows\INetCache\Content.Outlook\AppData\Local\Microsoft\Windows\Downloads\Docs\S2-2105627.zip" TargetMode="External"/><Relationship Id="rId9" Type="http://schemas.openxmlformats.org/officeDocument/2006/relationships/hyperlink" Target="file:///C:\Users\l00389314\AppData\Local\Microsoft\Windows\INetCache\Content.Outlook\AppData\Local\Microsoft\Windows\Downloads\Docs\S2-2106122.zip" TargetMode="External"/><Relationship Id="rId14" Type="http://schemas.openxmlformats.org/officeDocument/2006/relationships/hyperlink" Target="file:///C:\Users\l00389314\AppData\Local\Microsoft\Windows\INetCache\Content.Outlook\AppData\Local\Microsoft\Windows\Downloads\Docs\S2-2105892.zip"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5759.zip" TargetMode="External"/><Relationship Id="rId13" Type="http://schemas.openxmlformats.org/officeDocument/2006/relationships/hyperlink" Target="file:///C:\Users\l00389314\AppData\Local\Microsoft\Windows\INetCache\Content.Outlook\AppData\Local\Microsoft\Windows\Downloads\Docs\S2-2106336.zip" TargetMode="External"/><Relationship Id="rId3" Type="http://schemas.openxmlformats.org/officeDocument/2006/relationships/hyperlink" Target="file:///C:\Users\l00389314\AppData\Local\Microsoft\Windows\INetCache\Content.Outlook\AppData\Local\Microsoft\Windows\Downloads\Docs\S2-2105627.zip" TargetMode="External"/><Relationship Id="rId7" Type="http://schemas.openxmlformats.org/officeDocument/2006/relationships/hyperlink" Target="file:///C:\Users\l00389314\AppData\Local\Microsoft\Windows\INetCache\Content.Outlook\AppData\Local\Microsoft\Windows\Downloads\Docs\S2-2106335.zip" TargetMode="External"/><Relationship Id="rId12" Type="http://schemas.openxmlformats.org/officeDocument/2006/relationships/hyperlink" Target="file:///C:\Users\l00389314\AppData\Local\Microsoft\Windows\INetCache\Content.Outlook\AppData\Local\Microsoft\Windows\Downloads\Docs\S2-2106122.zip" TargetMode="External"/><Relationship Id="rId2" Type="http://schemas.openxmlformats.org/officeDocument/2006/relationships/hyperlink" Target="file:///C:\Users\l00389314\AppData\Local\Microsoft\Windows\INetCache\Content.Outlook\AppData\Local\Microsoft\Windows\Downloads\Docs\S2-2105909.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077.zip" TargetMode="External"/><Relationship Id="rId11" Type="http://schemas.openxmlformats.org/officeDocument/2006/relationships/hyperlink" Target="file:///C:\Users\l00389314\AppData\Local\Microsoft\Windows\INetCache\Content.Outlook\AppData\Local\Microsoft\Windows\Downloads\Docs\S2-2105906.zip" TargetMode="External"/><Relationship Id="rId5" Type="http://schemas.openxmlformats.org/officeDocument/2006/relationships/hyperlink" Target="file:///C:\Users\l00389314\AppData\Local\Microsoft\Windows\INetCache\Content.Outlook\AppData\Local\Microsoft\Windows\Downloads\Docs\S2-2106420.zip" TargetMode="External"/><Relationship Id="rId10" Type="http://schemas.openxmlformats.org/officeDocument/2006/relationships/hyperlink" Target="file:///C:\Users\l00389314\AppData\Local\Microsoft\Windows\INetCache\Content.Outlook\AppData\Local\Microsoft\Windows\Downloads\Docs\S2-2105892.zip" TargetMode="External"/><Relationship Id="rId4" Type="http://schemas.openxmlformats.org/officeDocument/2006/relationships/hyperlink" Target="file:///C:\Users\l00389314\AppData\Local\Microsoft\Windows\INetCache\Content.Outlook\AppData\Local\Microsoft\Windows\Downloads\Docs\S2-2106357.zip" TargetMode="External"/><Relationship Id="rId9" Type="http://schemas.openxmlformats.org/officeDocument/2006/relationships/hyperlink" Target="file:///C:\Users\l00389314\AppData\Local\Microsoft\Windows\INetCache\Content.Outlook\AppData\Local\Microsoft\Windows\Downloads\Docs\S2-2105760.zip" TargetMode="External"/><Relationship Id="rId14" Type="http://schemas.openxmlformats.org/officeDocument/2006/relationships/hyperlink" Target="file:///C:\Users\l00389314\AppData\Local\Microsoft\Windows\INetCache\Content.Outlook\AppData\Local\Microsoft\Windows\Downloads\Docs\S2-2106450.zi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3gpp.org/ftp/tsg_sa/WG2_Arch/TSGS2_146E_Electronic_2021-08/Docs/S2-2106437.zip" TargetMode="External"/><Relationship Id="rId2" Type="http://schemas.openxmlformats.org/officeDocument/2006/relationships/hyperlink" Target="https://www.3gpp.org/ftp/tsg_sa/WG2_Arch/TSGS2_146E_Electronic_2021-08/Docs/S2-2106433.zip" TargetMode="External"/><Relationship Id="rId1" Type="http://schemas.openxmlformats.org/officeDocument/2006/relationships/slideLayout" Target="../slideLayouts/slideLayout2.xml"/><Relationship Id="rId4" Type="http://schemas.openxmlformats.org/officeDocument/2006/relationships/hyperlink" Target="https://www.3gpp.org/ftp/tsg_sa/WG2_Arch/TSGS2_146E_Electronic_2021-08/Docs/S2-2106435.zip"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3gpp.org/ftp/tsg_sa/WG2_Arch/TSGS2_146E_Electronic_2021-08/Docs/S2-2106364.zip" TargetMode="External"/><Relationship Id="rId3" Type="http://schemas.openxmlformats.org/officeDocument/2006/relationships/hyperlink" Target="https://www.3gpp.org/ftp/tsg_sa/WG2_Arch/TSGS2_146E_Electronic_2021-08/Docs/S2-2106120.zip" TargetMode="External"/><Relationship Id="rId7" Type="http://schemas.openxmlformats.org/officeDocument/2006/relationships/hyperlink" Target="https://www.3gpp.org/ftp/tsg_sa/WG2_Arch/TSGS2_146E_Electronic_2021-08/Docs/S2-2106488.zip" TargetMode="External"/><Relationship Id="rId2" Type="http://schemas.openxmlformats.org/officeDocument/2006/relationships/hyperlink" Target="https://www.3gpp.org/ftp/tsg_sa/WG2_Arch/TSGS2_146E_Electronic_2021-08/Docs/S2-2106119.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46E_Electronic_2021-08/Docs/S2-2106487.zip" TargetMode="External"/><Relationship Id="rId5" Type="http://schemas.openxmlformats.org/officeDocument/2006/relationships/hyperlink" Target="https://www.3gpp.org/ftp/tsg_sa/WG2_Arch/TSGS2_146E_Electronic_2021-08/Docs/S2-2106118.zip" TargetMode="External"/><Relationship Id="rId4" Type="http://schemas.openxmlformats.org/officeDocument/2006/relationships/hyperlink" Target="https://www.3gpp.org/ftp/tsg_sa/WG2_Arch/TSGS2_146E_Electronic_2021-08/Docs/S2-2106363.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64.zip" TargetMode="External"/><Relationship Id="rId3" Type="http://schemas.openxmlformats.org/officeDocument/2006/relationships/hyperlink" Target="file:///C:\Users\l00389314\AppData\Local\Microsoft\Windows\INetCache\Content.Outlook\AppData\Local\Microsoft\Windows\Downloads\Docs\S2-2106119.zip" TargetMode="External"/><Relationship Id="rId7" Type="http://schemas.openxmlformats.org/officeDocument/2006/relationships/hyperlink" Target="file:///C:\Users\l00389314\AppData\Local\Microsoft\Windows\INetCache\Content.Outlook\AppData\Local\Microsoft\Windows\Downloads\Docs\S2-2106363.zip" TargetMode="External"/><Relationship Id="rId2" Type="http://schemas.openxmlformats.org/officeDocument/2006/relationships/hyperlink" Target="file:///C:\Users\l00389314\AppData\Local\Microsoft\Windows\INetCache\Content.Outlook\AppData\Local\Microsoft\Windows\Downloads\Docs\S2-2106118.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488.zip" TargetMode="External"/><Relationship Id="rId5" Type="http://schemas.openxmlformats.org/officeDocument/2006/relationships/hyperlink" Target="file:///C:\Users\l00389314\AppData\Local\Microsoft\Windows\INetCache\Content.Outlook\AppData\Local\Microsoft\Windows\Downloads\Docs\S2-2106487.zip" TargetMode="External"/><Relationship Id="rId4" Type="http://schemas.openxmlformats.org/officeDocument/2006/relationships/hyperlink" Target="file:///C:\Users\l00389314\AppData\Local\Microsoft\Windows\INetCache\Content.Outlook\AppData\Local\Microsoft\Windows\Downloads\Docs\S2-2106120.zip"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635.zip" TargetMode="External"/><Relationship Id="rId7" Type="http://schemas.openxmlformats.org/officeDocument/2006/relationships/hyperlink" Target="file:///C:\Users\l00389314\AppData\Local\Microsoft\Windows\INetCache\Content.Outlook\AppData\Local\Microsoft\Windows\Downloads\Docs\S2-2106079.zip" TargetMode="External"/><Relationship Id="rId2" Type="http://schemas.openxmlformats.org/officeDocument/2006/relationships/hyperlink" Target="file:///C:\Users\l00389314\AppData\Local\Microsoft\Windows\INetCache\Content.Outlook\AppData\Local\Microsoft\Windows\Downloads\Docs\S2-2105634.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350.zip" TargetMode="External"/><Relationship Id="rId5" Type="http://schemas.openxmlformats.org/officeDocument/2006/relationships/hyperlink" Target="file:///C:\Users\l00389314\AppData\Local\Microsoft\Windows\INetCache\Content.Outlook\AppData\Local\Microsoft\Windows\Downloads\Docs\S2-2105899.zip" TargetMode="External"/><Relationship Id="rId4" Type="http://schemas.openxmlformats.org/officeDocument/2006/relationships/hyperlink" Target="file:///C:\Users\l00389314\AppData\Local\Microsoft\Windows\INetCache\Content.Outlook\AppData\Local\Microsoft\Windows\Downloads\Docs\S2-2105757.zi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885.zip" TargetMode="External"/><Relationship Id="rId2" Type="http://schemas.openxmlformats.org/officeDocument/2006/relationships/hyperlink" Target="file:///C:\Users\l00389314\AppData\Local\Microsoft\Windows\INetCache\Content.Outlook\AppData\Local\Microsoft\Windows\Downloads\Docs\S2-2105645.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6079.zip"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886.zip" TargetMode="External"/><Relationship Id="rId2" Type="http://schemas.openxmlformats.org/officeDocument/2006/relationships/hyperlink" Target="file:///C:\Users\l00389314\AppData\Local\Microsoft\Windows\INetCache\Content.Outlook\AppData\Local\Microsoft\Windows\Downloads\Docs\S2-2105646.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6080.zip"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432.zip" TargetMode="External"/><Relationship Id="rId2" Type="http://schemas.openxmlformats.org/officeDocument/2006/relationships/hyperlink" Target="file:///C:\Users\l00389314\AppData\Local\Microsoft\Windows\INetCache\Content.Outlook\AppData\Local\Microsoft\Windows\Downloads\Docs\S2-2105887.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5628.zip" TargetMode="External"/><Relationship Id="rId5" Type="http://schemas.openxmlformats.org/officeDocument/2006/relationships/hyperlink" Target="file:///C:\Users\l00389314\AppData\Local\Microsoft\Windows\INetCache\Content.Outlook\AppData\Local\Microsoft\Windows\Downloads\Docs\S2-2105647.zip" TargetMode="External"/><Relationship Id="rId4" Type="http://schemas.openxmlformats.org/officeDocument/2006/relationships/hyperlink" Target="file:///C:\Users\l00389314\AppData\Local\Microsoft\Windows\INetCache\Content.Outlook\AppData\Local\Microsoft\Windows\Downloads\Docs\S2-2106079.zip"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081.zip" TargetMode="External"/><Relationship Id="rId2" Type="http://schemas.openxmlformats.org/officeDocument/2006/relationships/hyperlink" Target="file:///C:\Users\l00389314\AppData\Local\Microsoft\Windows\INetCache\Content.Outlook\AppData\Local\Microsoft\Windows\Downloads\Docs\S2-2105636.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6507.zip"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889.zip" TargetMode="External"/><Relationship Id="rId2" Type="http://schemas.openxmlformats.org/officeDocument/2006/relationships/hyperlink" Target="file:///C:\Users\l00389314\AppData\Local\Microsoft\Windows\INetCache\Content.Outlook\AppData\Local\Microsoft\Windows\Downloads\Docs\S2-2105629.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6079.zip"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365.zip" TargetMode="External"/><Relationship Id="rId2" Type="http://schemas.openxmlformats.org/officeDocument/2006/relationships/hyperlink" Target="file:///C:\Users\l00389314\AppData\Local\Microsoft\Windows\INetCache\Content.Outlook\AppData\Local\Microsoft\Windows\Downloads\Docs\S2-2105630.zip" TargetMode="External"/><Relationship Id="rId1" Type="http://schemas.openxmlformats.org/officeDocument/2006/relationships/slideLayout" Target="../slideLayouts/slideLayout2.xml"/><Relationship Id="rId4" Type="http://schemas.openxmlformats.org/officeDocument/2006/relationships/hyperlink" Target="file:///C:\Users\l00389314\AppData\Local\Microsoft\Windows\INetCache\Content.Outlook\AppData\Local\Microsoft\Windows\Downloads\Docs\S2-2106079.zip"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6079.zip" TargetMode="External"/><Relationship Id="rId2" Type="http://schemas.openxmlformats.org/officeDocument/2006/relationships/hyperlink" Target="file:///C:\Users\l00389314\AppData\Local\Microsoft\Windows\INetCache\Content.Outlook\AppData\Local\Microsoft\Windows\Downloads\Docs\S2-2106197.zip" TargetMode="External"/><Relationship Id="rId1" Type="http://schemas.openxmlformats.org/officeDocument/2006/relationships/slideLayout" Target="../slideLayouts/slideLayout2.xml"/><Relationship Id="rId5" Type="http://schemas.openxmlformats.org/officeDocument/2006/relationships/hyperlink" Target="file:///C:\Users\l00389314\AppData\Local\Microsoft\Windows\INetCache\Content.Outlook\AppData\Local\Microsoft\Windows\Downloads\Docs\S2-2106351.zip" TargetMode="External"/><Relationship Id="rId4" Type="http://schemas.openxmlformats.org/officeDocument/2006/relationships/hyperlink" Target="file:///C:\Users\11105000\AppData\Local\Microsoft\Windows\INetCache\Content.MSO\Docs\S2-2106351.zip"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51.zip" TargetMode="External"/><Relationship Id="rId3" Type="http://schemas.openxmlformats.org/officeDocument/2006/relationships/hyperlink" Target="file:///C:\Users\l00389314\AppData\Local\Microsoft\Windows\INetCache\Content.Outlook\AppData\Local\Microsoft\Windows\Downloads\Docs\S2-2106338.zip" TargetMode="External"/><Relationship Id="rId7" Type="http://schemas.openxmlformats.org/officeDocument/2006/relationships/hyperlink" Target="file:///C:\Users\l00389314\AppData\Local\Microsoft\Windows\INetCache\Content.Outlook\AppData\Local\Microsoft\Windows\Downloads\Docs\S2-2106358.zip" TargetMode="External"/><Relationship Id="rId2" Type="http://schemas.openxmlformats.org/officeDocument/2006/relationships/hyperlink" Target="file:///C:\Users\l00389314\AppData\Local\Microsoft\Windows\INetCache\Content.Outlook\AppData\Local\Microsoft\Windows\Downloads\Docs\S2-2105632.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367.zip" TargetMode="External"/><Relationship Id="rId5" Type="http://schemas.openxmlformats.org/officeDocument/2006/relationships/hyperlink" Target="file:///C:\Users\l00389314\AppData\Local\Microsoft\Windows\INetCache\Content.Outlook\AppData\Local\Microsoft\Windows\Downloads\Docs\S2-2105920.zip" TargetMode="External"/><Relationship Id="rId4" Type="http://schemas.openxmlformats.org/officeDocument/2006/relationships/hyperlink" Target="file:///C:\Users\l00389314\AppData\Local\Microsoft\Windows\INetCache\Content.Outlook\AppData\Local\Microsoft\Windows\Downloads\Docs\S2-2105919.zip" TargetMode="External"/><Relationship Id="rId9" Type="http://schemas.openxmlformats.org/officeDocument/2006/relationships/hyperlink" Target="file:///C:\Users\l00389314\AppData\Local\Microsoft\Windows\INetCache\Content.Outlook\AppData\Local\Microsoft\Windows\Downloads\Docs\S2-2106466.zip"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33.zip" TargetMode="External"/><Relationship Id="rId3" Type="http://schemas.openxmlformats.org/officeDocument/2006/relationships/hyperlink" Target="file:///C:\Users\l00389314\AppData\Local\Microsoft\Windows\INetCache\Content.Outlook\AppData\Local\Microsoft\Windows\Downloads\Docs\S2-2105915.zip" TargetMode="External"/><Relationship Id="rId7" Type="http://schemas.openxmlformats.org/officeDocument/2006/relationships/hyperlink" Target="file:///C:\Users\l00389314\AppData\Local\Microsoft\Windows\INetCache\Content.Outlook\AppData\Local\Microsoft\Windows\Downloads\Docs\S2-2105631.zip" TargetMode="External"/><Relationship Id="rId2" Type="http://schemas.openxmlformats.org/officeDocument/2006/relationships/hyperlink" Target="file:///C:\Users\l00389314\AppData\Local\Microsoft\Windows\INetCache\Content.Outlook\AppData\Local\Microsoft\Windows\Downloads\Docs\S2-2105890.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359.zip" TargetMode="External"/><Relationship Id="rId5" Type="http://schemas.openxmlformats.org/officeDocument/2006/relationships/hyperlink" Target="file:///C:\Users\l00389314\AppData\Local\Microsoft\Windows\INetCache\Content.Outlook\AppData\Local\Microsoft\Windows\Downloads\Docs\S2-2106083.zip" TargetMode="External"/><Relationship Id="rId4" Type="http://schemas.openxmlformats.org/officeDocument/2006/relationships/hyperlink" Target="file:///C:\Users\l00389314\AppData\Local\Microsoft\Windows\INetCache\Content.Outlook\AppData\Local\Microsoft\Windows\Downloads\Docs\S2-2106507.zip"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33.zip" TargetMode="External"/><Relationship Id="rId3" Type="http://schemas.openxmlformats.org/officeDocument/2006/relationships/hyperlink" Target="file:///C:\Users\l00389314\AppData\Local\Microsoft\Windows\INetCache\Content.Outlook\AppData\Local\Microsoft\Windows\Downloads\Docs\S2-2105651.zip" TargetMode="External"/><Relationship Id="rId7" Type="http://schemas.openxmlformats.org/officeDocument/2006/relationships/hyperlink" Target="file:///C:\Users\l00389314\AppData\Local\Microsoft\Windows\INetCache\Content.Outlook\AppData\Local\Microsoft\Windows\Downloads\Docs\S2-2106078.zip" TargetMode="External"/><Relationship Id="rId2" Type="http://schemas.openxmlformats.org/officeDocument/2006/relationships/hyperlink" Target="file:///C:\Users\l00389314\AppData\Local\Microsoft\Windows\INetCache\Content.Outlook\AppData\Local\Microsoft\Windows\Downloads\Docs\S2-2105891.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5758.zip" TargetMode="External"/><Relationship Id="rId5" Type="http://schemas.openxmlformats.org/officeDocument/2006/relationships/hyperlink" Target="file:///C:\Users\l00389314\AppData\Local\Microsoft\Windows\INetCache\Content.Outlook\AppData\Local\Microsoft\Windows\Downloads\Docs\S2-2106088.zip" TargetMode="External"/><Relationship Id="rId4" Type="http://schemas.openxmlformats.org/officeDocument/2006/relationships/hyperlink" Target="file:///C:\Users\l00389314\AppData\Local\Microsoft\Windows\INetCache\Content.Outlook\AppData\Local\Microsoft\Windows\Downloads\Docs\S2-2106339.zip"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file:///C:\Users\l00389314\AppData\Local\Microsoft\Windows\INetCache\Content.Outlook\AppData\Local\Microsoft\Windows\Downloads\Docs\S2-2105921.zip" TargetMode="External"/><Relationship Id="rId2" Type="http://schemas.openxmlformats.org/officeDocument/2006/relationships/hyperlink" Target="file:///C:\Users\l00389314\AppData\Local\Microsoft\Windows\INetCache\Content.Outlook\AppData\Local\Microsoft\Windows\Downloads\Docs\S2-2105911.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5642.zip" TargetMode="External"/><Relationship Id="rId5" Type="http://schemas.openxmlformats.org/officeDocument/2006/relationships/hyperlink" Target="file:///C:\Users\l00389314\AppData\Local\Microsoft\Windows\INetCache\Content.Outlook\AppData\Local\Microsoft\Windows\Downloads\Docs\S2-2106525.zip" TargetMode="External"/><Relationship Id="rId4" Type="http://schemas.openxmlformats.org/officeDocument/2006/relationships/hyperlink" Target="file:///C:\Users\l00389314\AppData\Local\Microsoft\Windows\INetCache\Content.Outlook\AppData\Local\Microsoft\Windows\Downloads\Docs\S2-2105898.zip"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366.zip" TargetMode="External"/><Relationship Id="rId13" Type="http://schemas.openxmlformats.org/officeDocument/2006/relationships/hyperlink" Target="file:///C:\Users\l00389314\AppData\Local\Microsoft\Windows\INetCache\Content.Outlook\AppData\Local\Microsoft\Windows\Downloads\Docs\S2-2106431.zip" TargetMode="External"/><Relationship Id="rId3" Type="http://schemas.openxmlformats.org/officeDocument/2006/relationships/hyperlink" Target="file:///C:\Users\l00389314\AppData\Local\Microsoft\Windows\INetCache\Content.Outlook\AppData\Local\Microsoft\Windows\Downloads\Docs\S2-2105652.zip" TargetMode="External"/><Relationship Id="rId7" Type="http://schemas.openxmlformats.org/officeDocument/2006/relationships/hyperlink" Target="file:///C:\Users\l00389314\AppData\Local\Microsoft\Windows\INetCache\Content.Outlook\AppData\Local\Microsoft\Windows\Downloads\Docs\S2-2106337.zip" TargetMode="External"/><Relationship Id="rId12" Type="http://schemas.openxmlformats.org/officeDocument/2006/relationships/hyperlink" Target="file:///C:\Users\l00389314\AppData\Local\Microsoft\Windows\INetCache\Content.Outlook\AppData\Local\Microsoft\Windows\Downloads\Docs\S2-2105644.zip" TargetMode="External"/><Relationship Id="rId2" Type="http://schemas.openxmlformats.org/officeDocument/2006/relationships/hyperlink" Target="file:///C:\Users\l00389314\AppData\Local\Microsoft\Windows\INetCache\Content.Outlook\AppData\Local\Microsoft\Windows\Downloads\Docs\S2-2106332.zip" TargetMode="External"/><Relationship Id="rId16" Type="http://schemas.openxmlformats.org/officeDocument/2006/relationships/hyperlink" Target="file:///C:\Users\l00389314\AppData\Local\Microsoft\Windows\INetCache\Content.Outlook\AppData\Local\Microsoft\Windows\Downloads\Docs\S2-2105640.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435.zip" TargetMode="External"/><Relationship Id="rId11" Type="http://schemas.openxmlformats.org/officeDocument/2006/relationships/hyperlink" Target="file:///C:\Users\l00389314\AppData\Local\Microsoft\Windows\INetCache\Content.Outlook\AppData\Local\Microsoft\Windows\Downloads\Docs\S2-2105818.zip" TargetMode="External"/><Relationship Id="rId5" Type="http://schemas.openxmlformats.org/officeDocument/2006/relationships/hyperlink" Target="file:///C:\Users\l00389314\AppData\Local\Microsoft\Windows\INetCache\Content.Outlook\AppData\Local\Microsoft\Windows\Downloads\Docs\S2-2106090.zip" TargetMode="External"/><Relationship Id="rId15" Type="http://schemas.openxmlformats.org/officeDocument/2006/relationships/hyperlink" Target="file:///C:\Users\l00389314\AppData\Local\Microsoft\Windows\INetCache\Content.Outlook\AppData\Local\Microsoft\Windows\Downloads\Docs\S2-2105639.zip" TargetMode="External"/><Relationship Id="rId10" Type="http://schemas.openxmlformats.org/officeDocument/2006/relationships/hyperlink" Target="https://www.3gpp.org/ftp/tsg_sa/WG2_Arch/TSGS2_146E_Electronic_2021-08/Docs/S2-2105905.zip" TargetMode="External"/><Relationship Id="rId4" Type="http://schemas.openxmlformats.org/officeDocument/2006/relationships/hyperlink" Target="file:///C:\Users\l00389314\AppData\Local\Microsoft\Windows\INetCache\Content.Outlook\AppData\Local\Microsoft\Windows\Downloads\Docs\S2-2106433.zip" TargetMode="External"/><Relationship Id="rId9" Type="http://schemas.openxmlformats.org/officeDocument/2006/relationships/hyperlink" Target="file:///C:\Users\l00389314\AppData\Local\Microsoft\Windows\INetCache\Content.Outlook\AppData\Local\Microsoft\Windows\Downloads\Docs\S2-2105952.zip" TargetMode="External"/><Relationship Id="rId14" Type="http://schemas.openxmlformats.org/officeDocument/2006/relationships/hyperlink" Target="file:///C:\Users\l00389314\AppData\Local\Microsoft\Windows\INetCache\Content.Outlook\AppData\Local\Microsoft\Windows\Downloads\Docs\S2-2105643.zip"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523.zip" TargetMode="External"/><Relationship Id="rId3" Type="http://schemas.openxmlformats.org/officeDocument/2006/relationships/hyperlink" Target="file:///C:\Users\l00389314\AppData\Local\Microsoft\Windows\INetCache\Content.Outlook\AppData\Local\Microsoft\Windows\Downloads\Docs\S2-2106470.zip" TargetMode="External"/><Relationship Id="rId7" Type="http://schemas.openxmlformats.org/officeDocument/2006/relationships/hyperlink" Target="file:///C:\Users\l00389314\AppData\Local\Microsoft\Windows\INetCache\Content.Outlook\AppData\Local\Microsoft\Windows\Downloads\Docs\S2-2106520.zip" TargetMode="External"/><Relationship Id="rId2" Type="http://schemas.openxmlformats.org/officeDocument/2006/relationships/hyperlink" Target="file:///C:\Users\l00389314\AppData\Local\Microsoft\Windows\INetCache\Content.Outlook\AppData\Local\Microsoft\Windows\Downloads\Docs\S2-2105901.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491.zip" TargetMode="External"/><Relationship Id="rId11" Type="http://schemas.openxmlformats.org/officeDocument/2006/relationships/hyperlink" Target="file:///C:\Users\l00389314\AppData\Local\Microsoft\Windows\INetCache\Content.Outlook\AppData\Local\Microsoft\Windows\Downloads\Docs\S2-2106457.zip" TargetMode="External"/><Relationship Id="rId5" Type="http://schemas.openxmlformats.org/officeDocument/2006/relationships/hyperlink" Target="file:///C:\Users\l00389314\AppData\Local\Microsoft\Windows\INetCache\Content.Outlook\AppData\Local\Microsoft\Windows\Downloads\Docs\S2-2106475.zip" TargetMode="External"/><Relationship Id="rId10" Type="http://schemas.openxmlformats.org/officeDocument/2006/relationships/hyperlink" Target="file:///C:\Users\l00389314\AppData\Local\Microsoft\Windows\INetCache\Content.Outlook\AppData\Local\Microsoft\Windows\Downloads\Docs\S2-2106456.zip" TargetMode="External"/><Relationship Id="rId4" Type="http://schemas.openxmlformats.org/officeDocument/2006/relationships/hyperlink" Target="file:///C:\Users\l00389314\AppData\Local\Microsoft\Windows\INetCache\Content.Outlook\AppData\Local\Microsoft\Windows\Downloads\Docs\S2-2106472.zip" TargetMode="External"/><Relationship Id="rId9" Type="http://schemas.openxmlformats.org/officeDocument/2006/relationships/hyperlink" Target="file:///C:\Users\l00389314\AppData\Local\Microsoft\Windows\INetCache\Content.Outlook\AppData\Local\Microsoft\Windows\Downloads\Docs\S2-2106437.zip"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 Id="rId9"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466.zip" TargetMode="External"/><Relationship Id="rId3" Type="http://schemas.openxmlformats.org/officeDocument/2006/relationships/hyperlink" Target="file:///C:\Users\l00389314\AppData\Local\Microsoft\Windows\INetCache\Content.Outlook\AppData\Local\Microsoft\Windows\Downloads\Docs\S2-2106338.zip" TargetMode="External"/><Relationship Id="rId7" Type="http://schemas.openxmlformats.org/officeDocument/2006/relationships/hyperlink" Target="file:///C:\Users\l00389314\AppData\Local\Microsoft\Windows\INetCache\Content.Outlook\AppData\Local\Microsoft\Windows\Downloads\Docs\S2-2106358.zip" TargetMode="External"/><Relationship Id="rId2" Type="http://schemas.openxmlformats.org/officeDocument/2006/relationships/hyperlink" Target="file:///C:\Users\l00389314\AppData\Local\Microsoft\Windows\INetCache\Content.Outlook\AppData\Local\Microsoft\Windows\Downloads\Docs\S2-2105632.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6367.zip" TargetMode="External"/><Relationship Id="rId5" Type="http://schemas.openxmlformats.org/officeDocument/2006/relationships/hyperlink" Target="file:///C:\Users\l00389314\AppData\Local\Microsoft\Windows\INetCache\Content.Outlook\AppData\Local\Microsoft\Windows\Downloads\Docs\S2-2105920.zip" TargetMode="External"/><Relationship Id="rId10" Type="http://schemas.openxmlformats.org/officeDocument/2006/relationships/hyperlink" Target="file:///C:\Users\l00389314\AppData\Local\Microsoft\Windows\INetCache\Content.Outlook\AppData\Local\Microsoft\Windows\Downloads\Docs\S2-2106083.zip" TargetMode="External"/><Relationship Id="rId4" Type="http://schemas.openxmlformats.org/officeDocument/2006/relationships/hyperlink" Target="file:///C:\Users\l00389314\AppData\Local\Microsoft\Windows\INetCache\Content.Outlook\AppData\Local\Microsoft\Windows\Downloads\Docs\S2-2105919.zip" TargetMode="External"/><Relationship Id="rId9" Type="http://schemas.openxmlformats.org/officeDocument/2006/relationships/hyperlink" Target="file:///C:\Users\l00389314\AppData\Local\Microsoft\Windows\INetCache\Content.Outlook\AppData\Local\Microsoft\Windows\Downloads\Docs\S2-2105905.zi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file:///C:\Users\l00389314\AppData\Local\Microsoft\Windows\INetCache\Content.Outlook\AppData\Local\Microsoft\Windows\Downloads\Docs\S2-2105817.zip" TargetMode="External"/><Relationship Id="rId4" Type="http://schemas.openxmlformats.org/officeDocument/2006/relationships/hyperlink" Target="file:///C:\Users\l00389314\AppData\Local\Microsoft\Windows\INetCache\Content.Outlook\AppData\Local\Microsoft\Windows\Downloads\Docs\S2-2106445.zip"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file:///C:\Users\l00389314\AppData\Local\Microsoft\Windows\INetCache\Content.Outlook\AppData\Local\Microsoft\Windows\Downloads\Docs\S2-2106454.zip" TargetMode="External"/><Relationship Id="rId13" Type="http://schemas.openxmlformats.org/officeDocument/2006/relationships/hyperlink" Target="file:///C:\Users\l00389314\AppData\Local\Microsoft\Windows\INetCache\Content.Outlook\AppData\Local\Microsoft\Windows\Downloads\Docs\S2-2105924.zip" TargetMode="External"/><Relationship Id="rId18" Type="http://schemas.openxmlformats.org/officeDocument/2006/relationships/hyperlink" Target="file:///C:\Users\l00389314\AppData\Local\Microsoft\Windows\INetCache\Content.Outlook\AppData\Local\Microsoft\Windows\Downloads\Docs\S2-2106077.zip" TargetMode="External"/><Relationship Id="rId3" Type="http://schemas.openxmlformats.org/officeDocument/2006/relationships/hyperlink" Target="file:///C:\Users\l00389314\AppData\Local\Microsoft\Windows\INetCache\Content.Outlook\AppData\Local\Microsoft\Windows\Downloads\Docs\S2-2105641.zip" TargetMode="External"/><Relationship Id="rId7" Type="http://schemas.openxmlformats.org/officeDocument/2006/relationships/hyperlink" Target="file:///C:\Users\l00389314\AppData\Local\Microsoft\Windows\INetCache\Content.Outlook\AppData\Local\Microsoft\Windows\Downloads\Docs\S2-2105907.zip" TargetMode="External"/><Relationship Id="rId12" Type="http://schemas.openxmlformats.org/officeDocument/2006/relationships/hyperlink" Target="file:///C:\Users\l00389314\AppData\Local\Microsoft\Windows\INetCache\Content.Outlook\AppData\Local\Microsoft\Windows\Downloads\Docs\S2-2105923.zip" TargetMode="External"/><Relationship Id="rId17" Type="http://schemas.openxmlformats.org/officeDocument/2006/relationships/hyperlink" Target="file:///C:\Users\l00389314\AppData\Local\Microsoft\Windows\INetCache\Content.Outlook\AppData\Local\Microsoft\Windows\Downloads\Docs\S2-2106465.zip" TargetMode="External"/><Relationship Id="rId2" Type="http://schemas.openxmlformats.org/officeDocument/2006/relationships/hyperlink" Target="file:///C:\Users\l00389314\AppData\Local\Microsoft\Windows\INetCache\Content.Outlook\AppData\Local\Microsoft\Windows\Downloads\Docs\S2-2105638.zip" TargetMode="External"/><Relationship Id="rId16" Type="http://schemas.openxmlformats.org/officeDocument/2006/relationships/hyperlink" Target="file:///C:\Users\l00389314\AppData\Local\Microsoft\Windows\INetCache\Content.Outlook\AppData\Local\Microsoft\Windows\Downloads\Docs\S2-2106463.zip" TargetMode="External"/><Relationship Id="rId1" Type="http://schemas.openxmlformats.org/officeDocument/2006/relationships/slideLayout" Target="../slideLayouts/slideLayout2.xml"/><Relationship Id="rId6" Type="http://schemas.openxmlformats.org/officeDocument/2006/relationships/hyperlink" Target="file:///C:\Users\l00389314\AppData\Local\Microsoft\Windows\INetCache\Content.Outlook\AppData\Local\Microsoft\Windows\Downloads\Docs\S2-2105819.zip" TargetMode="External"/><Relationship Id="rId11" Type="http://schemas.openxmlformats.org/officeDocument/2006/relationships/hyperlink" Target="file:///C:\Users\l00389314\AppData\Local\Microsoft\Windows\INetCache\Content.Outlook\AppData\Local\Microsoft\Windows\Downloads\Docs\S2-2105922.zip" TargetMode="External"/><Relationship Id="rId5" Type="http://schemas.openxmlformats.org/officeDocument/2006/relationships/hyperlink" Target="file:///C:\Users\l00389314\AppData\Local\Microsoft\Windows\INetCache\Content.Outlook\AppData\Local\Microsoft\Windows\Downloads\Docs\S2-2105817.zip" TargetMode="External"/><Relationship Id="rId15" Type="http://schemas.openxmlformats.org/officeDocument/2006/relationships/hyperlink" Target="file:///C:\Users\l00389314\AppData\Local\Microsoft\Windows\INetCache\Content.Outlook\AppData\Local\Microsoft\Windows\Downloads\Docs\S2-2106449.zip" TargetMode="External"/><Relationship Id="rId10" Type="http://schemas.openxmlformats.org/officeDocument/2006/relationships/hyperlink" Target="file:///C:\Users\l00389314\AppData\Local\Microsoft\Windows\INetCache\Content.Outlook\AppData\Local\Microsoft\Windows\Downloads\Docs\S2-2106445.zip" TargetMode="External"/><Relationship Id="rId4" Type="http://schemas.openxmlformats.org/officeDocument/2006/relationships/hyperlink" Target="file:///C:\Users\l00389314\AppData\Local\Microsoft\Windows\INetCache\Content.Outlook\AppData\Local\Microsoft\Windows\Downloads\Docs\S2-2105642.zip" TargetMode="External"/><Relationship Id="rId9" Type="http://schemas.openxmlformats.org/officeDocument/2006/relationships/hyperlink" Target="file:///C:\Users\l00389314\AppData\Local\Microsoft\Windows\INetCache\Content.Outlook\AppData\Local\Microsoft\Windows\Downloads\Docs\S2-2106427.zip" TargetMode="External"/><Relationship Id="rId14" Type="http://schemas.openxmlformats.org/officeDocument/2006/relationships/hyperlink" Target="file:///C:\Users\l00389314\AppData\Local\Microsoft\Windows\INetCache\Content.Outlook\AppData\Local\Microsoft\Windows\Downloads\Docs\S2-2105925.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b="1" dirty="0"/>
              <a:t>146-E MBS categorization and way forward proposal</a:t>
            </a:r>
            <a:endParaRPr lang="zh-CN" altLang="en-US" dirty="0">
              <a:solidFill>
                <a:schemeClr val="bg1">
                  <a:lumMod val="50000"/>
                </a:schemeClr>
              </a:solidFill>
            </a:endParaRPr>
          </a:p>
        </p:txBody>
      </p:sp>
      <p:sp>
        <p:nvSpPr>
          <p:cNvPr id="3" name="副标题 2"/>
          <p:cNvSpPr>
            <a:spLocks noGrp="1"/>
          </p:cNvSpPr>
          <p:nvPr>
            <p:ph type="subTitle" idx="1"/>
          </p:nvPr>
        </p:nvSpPr>
        <p:spPr/>
        <p:txBody>
          <a:bodyPr/>
          <a:lstStyle/>
          <a:p>
            <a:r>
              <a:rPr lang="en-US" altLang="zh-CN" dirty="0" err="1"/>
              <a:t>LiMeng</a:t>
            </a:r>
            <a:endParaRPr lang="en-US" altLang="zh-CN" dirty="0"/>
          </a:p>
          <a:p>
            <a:r>
              <a:rPr lang="en-US" altLang="zh-CN" dirty="0"/>
              <a:t>2021.08</a:t>
            </a:r>
          </a:p>
        </p:txBody>
      </p:sp>
    </p:spTree>
    <p:extLst>
      <p:ext uri="{BB962C8B-B14F-4D97-AF65-F5344CB8AC3E}">
        <p14:creationId xmlns:p14="http://schemas.microsoft.com/office/powerpoint/2010/main" val="1738337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Broadcast related</a:t>
            </a:r>
            <a:endParaRPr lang="zh-CN" altLang="en-US" b="1" dirty="0"/>
          </a:p>
        </p:txBody>
      </p:sp>
      <p:graphicFrame>
        <p:nvGraphicFramePr>
          <p:cNvPr id="4" name="表格 3"/>
          <p:cNvGraphicFramePr>
            <a:graphicFrameLocks noGrp="1"/>
          </p:cNvGraphicFramePr>
          <p:nvPr>
            <p:extLst/>
          </p:nvPr>
        </p:nvGraphicFramePr>
        <p:xfrm>
          <a:off x="838199" y="1604963"/>
          <a:ext cx="6734175" cy="853738"/>
        </p:xfrm>
        <a:graphic>
          <a:graphicData uri="http://schemas.openxmlformats.org/drawingml/2006/table">
            <a:tbl>
              <a:tblPr firstRow="1" firstCol="1" bandRow="1">
                <a:tableStyleId>{5940675A-B579-460E-94D1-54222C63F5DA}</a:tableStyleId>
              </a:tblPr>
              <a:tblGrid>
                <a:gridCol w="1261497">
                  <a:extLst>
                    <a:ext uri="{9D8B030D-6E8A-4147-A177-3AD203B41FA5}">
                      <a16:colId xmlns="" xmlns:a16="http://schemas.microsoft.com/office/drawing/2014/main" val="20000"/>
                    </a:ext>
                  </a:extLst>
                </a:gridCol>
                <a:gridCol w="4225603">
                  <a:extLst>
                    <a:ext uri="{9D8B030D-6E8A-4147-A177-3AD203B41FA5}">
                      <a16:colId xmlns="" xmlns:a16="http://schemas.microsoft.com/office/drawing/2014/main" val="20001"/>
                    </a:ext>
                  </a:extLst>
                </a:gridCol>
                <a:gridCol w="1247075">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broadcast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800" u="sng" dirty="0">
                          <a:effectLst/>
                          <a:hlinkClick r:id="rId2" action="ppaction://hlinkfile"/>
                        </a:rPr>
                        <a:t>S2-2105911</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800" dirty="0">
                          <a:effectLst/>
                        </a:rPr>
                        <a:t>23.247: MBS Broadcast clarification.</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800">
                          <a:effectLst/>
                        </a:rPr>
                        <a:t>CBN, Huawei, HiSilicon</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0">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3" action="ppaction://hlinkfile"/>
                        </a:rPr>
                        <a:t>S2-2105921</a:t>
                      </a:r>
                      <a:endParaRPr lang="zh-CN" sz="800" u="sng" kern="1200" dirty="0">
                        <a:solidFill>
                          <a:schemeClr val="tx1"/>
                        </a:solidFill>
                        <a:effectLst/>
                        <a:latin typeface="+mn-lt"/>
                        <a:ea typeface="+mn-ea"/>
                        <a:cs typeface="+mn-cs"/>
                      </a:endParaRPr>
                    </a:p>
                  </a:txBody>
                  <a:tcPr marL="9525" marR="9525" marT="9525" marB="9525"/>
                </a:tc>
                <a:tc>
                  <a:txBody>
                    <a:bodyPr/>
                    <a:lstStyle/>
                    <a:p>
                      <a:pPr marL="0" marR="0">
                        <a:spcBef>
                          <a:spcPts val="0"/>
                        </a:spcBef>
                        <a:spcAft>
                          <a:spcPts val="0"/>
                        </a:spcAft>
                      </a:pPr>
                      <a:r>
                        <a:rPr lang="en-GB" sz="800" dirty="0">
                          <a:effectLst/>
                        </a:rPr>
                        <a:t>23.247: MBS procedures for broadcast session.</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CATT</a:t>
                      </a:r>
                      <a:endParaRPr lang="zh-CN" sz="8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2"/>
                  </a:ext>
                </a:extLst>
              </a:tr>
              <a:tr h="0">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4" action="ppaction://hlinkfile"/>
                        </a:rPr>
                        <a:t>S2-2105898</a:t>
                      </a:r>
                      <a:endParaRPr lang="zh-CN" sz="800" u="sng"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23.247: Update [7.3] MBS procedures for Broadcast Session.</a:t>
                      </a:r>
                      <a:endParaRPr lang="zh-CN" sz="800"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Samsung</a:t>
                      </a:r>
                      <a:endParaRPr lang="zh-CN" sz="8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r h="0">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5" action="ppaction://hlinkfile"/>
                        </a:rPr>
                        <a:t>S2-2106525</a:t>
                      </a:r>
                      <a:endParaRPr lang="zh-CN" sz="800" u="sng"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23.247: Updates to Delivery Status Indication for Broadcast.</a:t>
                      </a:r>
                      <a:endParaRPr lang="zh-CN" sz="800"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Shanghai-Bell</a:t>
                      </a:r>
                      <a:endParaRPr lang="zh-CN" sz="8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4"/>
                  </a:ext>
                </a:extLst>
              </a:tr>
              <a:tr h="0">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6" action="ppaction://hlinkfile"/>
                        </a:rPr>
                        <a:t>S2-2105642</a:t>
                      </a:r>
                      <a:endParaRPr lang="zh-CN" sz="800" u="sng" kern="1200" dirty="0">
                        <a:solidFill>
                          <a:schemeClr val="tx1"/>
                        </a:solidFill>
                        <a:effectLst/>
                        <a:latin typeface="+mn-lt"/>
                        <a:ea typeface="+mn-ea"/>
                        <a:cs typeface="+mn-cs"/>
                      </a:endParaRPr>
                    </a:p>
                  </a:txBody>
                  <a:tcPr marL="5864" marR="5864" marT="5864" marB="5864"/>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23.247: Update [7.3] with the new AMF service for broadcast MBS Session.</a:t>
                      </a:r>
                      <a:endParaRPr lang="zh-CN" sz="800" kern="1200" dirty="0">
                        <a:solidFill>
                          <a:schemeClr val="tx1"/>
                        </a:solidFill>
                        <a:effectLst/>
                        <a:latin typeface="+mn-lt"/>
                        <a:ea typeface="+mn-ea"/>
                        <a:cs typeface="+mn-cs"/>
                      </a:endParaRPr>
                    </a:p>
                  </a:txBody>
                  <a:tcPr marL="5864" marR="5864" marT="5864" marB="5864"/>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Ericsson</a:t>
                      </a:r>
                      <a:endParaRPr lang="zh-CN" sz="800" kern="1200" dirty="0">
                        <a:solidFill>
                          <a:schemeClr val="tx1"/>
                        </a:solidFill>
                        <a:effectLst/>
                        <a:latin typeface="+mn-lt"/>
                        <a:ea typeface="+mn-ea"/>
                        <a:cs typeface="+mn-cs"/>
                      </a:endParaRPr>
                    </a:p>
                  </a:txBody>
                  <a:tcPr marL="5864" marR="5864" marT="5864" marB="5864"/>
                </a:tc>
                <a:extLst>
                  <a:ext uri="{0D108BD9-81ED-4DB2-BD59-A6C34878D82A}">
                    <a16:rowId xmlns="" xmlns:a16="http://schemas.microsoft.com/office/drawing/2014/main" val="10005"/>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637410342"/>
              </p:ext>
            </p:extLst>
          </p:nvPr>
        </p:nvGraphicFramePr>
        <p:xfrm>
          <a:off x="838199" y="2670835"/>
          <a:ext cx="7097786" cy="1920240"/>
        </p:xfrm>
        <a:graphic>
          <a:graphicData uri="http://schemas.openxmlformats.org/drawingml/2006/table">
            <a:tbl>
              <a:tblPr firstRow="1" bandRow="1">
                <a:tableStyleId>{5C22544A-7EE6-4342-B048-85BDC9FD1C3A}</a:tableStyleId>
              </a:tblPr>
              <a:tblGrid>
                <a:gridCol w="7097786">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WF </a:t>
                      </a:r>
                      <a:r>
                        <a:rPr lang="en-US" altLang="zh-CN" dirty="0" smtClean="0"/>
                        <a:t>proposal (old)</a:t>
                      </a:r>
                      <a:endParaRPr lang="en-US" altLang="zh-CN" b="1" dirty="0">
                        <a:solidFill>
                          <a:schemeClr val="bg1"/>
                        </a:solidFill>
                      </a:endParaRP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t>Take </a:t>
                      </a:r>
                      <a:r>
                        <a:rPr lang="en-GB" altLang="zh-CN" sz="1600" u="sng" kern="1200" dirty="0">
                          <a:effectLst/>
                          <a:hlinkClick r:id="rId5" action="ppaction://hlinkfile"/>
                        </a:rPr>
                        <a:t>S2-2106525</a:t>
                      </a:r>
                      <a:r>
                        <a:rPr lang="en-US" altLang="zh-CN" sz="1600" u="none" kern="1200" baseline="0" dirty="0">
                          <a:effectLst/>
                        </a:rPr>
                        <a:t> as </a:t>
                      </a:r>
                      <a:r>
                        <a:rPr lang="en-US" altLang="zh-CN" sz="1600" u="none" kern="1200" baseline="0" dirty="0" smtClean="0">
                          <a:effectLst/>
                        </a:rPr>
                        <a:t>the </a:t>
                      </a:r>
                      <a:r>
                        <a:rPr lang="en-US" altLang="zh-CN" sz="1600" u="none" kern="1200" baseline="0" dirty="0">
                          <a:effectLst/>
                        </a:rPr>
                        <a:t>baseline for 7.3.5;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effectLst/>
                        </a:rPr>
                        <a:t>Take </a:t>
                      </a:r>
                      <a:r>
                        <a:rPr lang="en-GB" altLang="zh-CN" sz="1600" u="sng" dirty="0">
                          <a:effectLst/>
                          <a:hlinkClick r:id="rId2" action="ppaction://hlinkfile"/>
                        </a:rPr>
                        <a:t>S2-2105911</a:t>
                      </a:r>
                      <a:r>
                        <a:rPr lang="en-US" altLang="zh-CN" sz="1600" u="none" kern="1200" baseline="0" dirty="0">
                          <a:effectLst/>
                        </a:rPr>
                        <a:t> as the baseline for 7.3.1;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effectLst/>
                        </a:rPr>
                        <a:t>Take </a:t>
                      </a:r>
                      <a:r>
                        <a:rPr lang="en-GB" altLang="zh-CN" sz="1600" u="sng" kern="1200" dirty="0">
                          <a:effectLst/>
                          <a:hlinkClick r:id="rId3" action="ppaction://hlinkfile"/>
                        </a:rPr>
                        <a:t>S2-2105921</a:t>
                      </a:r>
                      <a:r>
                        <a:rPr lang="en-US" altLang="zh-CN" sz="1600" u="sng" kern="1200" dirty="0">
                          <a:effectLst/>
                        </a:rPr>
                        <a:t> </a:t>
                      </a:r>
                      <a:r>
                        <a:rPr lang="en-US" altLang="zh-CN" sz="1600" u="none" kern="1200" baseline="0" dirty="0">
                          <a:effectLst/>
                        </a:rPr>
                        <a:t>as the baseline for 7.3.2;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effectLst/>
                        </a:rPr>
                        <a:t>Take </a:t>
                      </a:r>
                      <a:r>
                        <a:rPr lang="en-GB" altLang="zh-CN" sz="1600" u="sng" kern="1200" dirty="0">
                          <a:effectLst/>
                          <a:hlinkClick r:id="rId6" action="ppaction://hlinkfile"/>
                        </a:rPr>
                        <a:t>S2-2105642</a:t>
                      </a:r>
                      <a:r>
                        <a:rPr lang="en-US" altLang="zh-CN" sz="1600" u="none" kern="1200" baseline="0" dirty="0">
                          <a:effectLst/>
                        </a:rPr>
                        <a:t> as the baseline for 7.3.3;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effectLst/>
                        </a:rPr>
                        <a:t>Take </a:t>
                      </a:r>
                      <a:r>
                        <a:rPr lang="en-GB" altLang="zh-CN" sz="1600" u="sng" kern="1200" dirty="0">
                          <a:effectLst/>
                          <a:hlinkClick r:id="rId4" action="ppaction://hlinkfile"/>
                        </a:rPr>
                        <a:t>S2-2105898</a:t>
                      </a:r>
                      <a:r>
                        <a:rPr lang="en-US" altLang="zh-CN" sz="1600" u="sng" kern="1200" dirty="0">
                          <a:effectLst/>
                        </a:rPr>
                        <a:t> </a:t>
                      </a:r>
                      <a:r>
                        <a:rPr lang="en-US" altLang="zh-CN" sz="1600" u="none" kern="1200" baseline="0" dirty="0">
                          <a:effectLst/>
                        </a:rPr>
                        <a:t>as the baseline for 7.3.4;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600" u="none" kern="1200" baseline="0" dirty="0">
                          <a:effectLst/>
                        </a:rPr>
                        <a:t>For the documents above, remove the changes on other section(s).</a:t>
                      </a:r>
                      <a:endParaRPr lang="zh-CN" altLang="zh-CN" sz="1600" u="none" kern="1200" baseline="0" dirty="0">
                        <a:solidFill>
                          <a:schemeClr val="tx1"/>
                        </a:solidFill>
                        <a:effectLst/>
                        <a:latin typeface="+mn-lt"/>
                        <a:ea typeface="+mn-ea"/>
                        <a:cs typeface="+mn-cs"/>
                      </a:endParaRPr>
                    </a:p>
                  </a:txBody>
                  <a:tcPr/>
                </a:tc>
                <a:extLst>
                  <a:ext uri="{0D108BD9-81ED-4DB2-BD59-A6C34878D82A}">
                    <a16:rowId xmlns="" xmlns:a16="http://schemas.microsoft.com/office/drawing/2014/main" val="10001"/>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144961807"/>
              </p:ext>
            </p:extLst>
          </p:nvPr>
        </p:nvGraphicFramePr>
        <p:xfrm>
          <a:off x="881268" y="4706700"/>
          <a:ext cx="7097786" cy="1188720"/>
        </p:xfrm>
        <a:graphic>
          <a:graphicData uri="http://schemas.openxmlformats.org/drawingml/2006/table">
            <a:tbl>
              <a:tblPr firstRow="1" bandRow="1">
                <a:tableStyleId>{5C22544A-7EE6-4342-B048-85BDC9FD1C3A}</a:tableStyleId>
              </a:tblPr>
              <a:tblGrid>
                <a:gridCol w="7097786">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a:t>
                      </a:r>
                      <a:r>
                        <a:rPr lang="en-US" altLang="zh-CN" b="1" dirty="0" smtClean="0">
                          <a:solidFill>
                            <a:schemeClr val="bg1"/>
                          </a:solidFill>
                        </a:rPr>
                        <a:t>proposal </a:t>
                      </a:r>
                      <a:r>
                        <a:rPr lang="en-US" altLang="zh-CN" b="1" smtClean="0">
                          <a:solidFill>
                            <a:schemeClr val="bg1"/>
                          </a:solidFill>
                        </a:rPr>
                        <a:t>(alternative)</a:t>
                      </a:r>
                      <a:endParaRPr lang="en-US" altLang="zh-CN" b="1" dirty="0">
                        <a:solidFill>
                          <a:schemeClr val="bg1"/>
                        </a:solidFill>
                      </a:endParaRP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kern="1200" dirty="0">
                          <a:solidFill>
                            <a:schemeClr val="tx1"/>
                          </a:solidFill>
                          <a:effectLst/>
                          <a:latin typeface="+mn-lt"/>
                          <a:ea typeface="+mn-ea"/>
                          <a:cs typeface="+mn-cs"/>
                          <a:hlinkClick r:id="rId5" action="ppaction://hlinkfile"/>
                        </a:rPr>
                        <a:t>S2-2106525</a:t>
                      </a:r>
                      <a:r>
                        <a:rPr lang="en-US" altLang="zh-CN" sz="1600" u="none" kern="1200" baseline="0" dirty="0">
                          <a:solidFill>
                            <a:schemeClr val="tx1"/>
                          </a:solidFill>
                          <a:effectLst/>
                          <a:latin typeface="+mn-lt"/>
                          <a:ea typeface="+mn-ea"/>
                          <a:cs typeface="+mn-cs"/>
                        </a:rPr>
                        <a:t> as </a:t>
                      </a:r>
                      <a:r>
                        <a:rPr lang="en-US" altLang="zh-CN" sz="1600" u="none" kern="1200" baseline="0" dirty="0" smtClean="0">
                          <a:solidFill>
                            <a:schemeClr val="tx1"/>
                          </a:solidFill>
                          <a:effectLst/>
                          <a:latin typeface="+mn-lt"/>
                          <a:ea typeface="+mn-ea"/>
                          <a:cs typeface="+mn-cs"/>
                        </a:rPr>
                        <a:t>the </a:t>
                      </a:r>
                      <a:r>
                        <a:rPr lang="en-US" altLang="zh-CN" sz="1600" u="none" kern="1200" baseline="0" dirty="0">
                          <a:solidFill>
                            <a:schemeClr val="tx1"/>
                          </a:solidFill>
                          <a:effectLst/>
                          <a:latin typeface="+mn-lt"/>
                          <a:ea typeface="+mn-ea"/>
                          <a:cs typeface="+mn-cs"/>
                        </a:rPr>
                        <a:t>baseline for 7.3.5;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solidFill>
                            <a:schemeClr val="tx1"/>
                          </a:solidFill>
                          <a:effectLst/>
                          <a:latin typeface="+mn-lt"/>
                          <a:ea typeface="+mn-ea"/>
                          <a:cs typeface="+mn-cs"/>
                        </a:rPr>
                        <a:t>Take </a:t>
                      </a:r>
                      <a:r>
                        <a:rPr lang="en-GB" altLang="zh-CN" sz="1600" u="sng" dirty="0">
                          <a:effectLst/>
                          <a:hlinkClick r:id="rId2" action="ppaction://hlinkfile"/>
                        </a:rPr>
                        <a:t>S2-2105911</a:t>
                      </a:r>
                      <a:r>
                        <a:rPr lang="en-US" altLang="zh-CN" sz="1600" u="none" kern="1200" baseline="0" dirty="0">
                          <a:solidFill>
                            <a:schemeClr val="tx1"/>
                          </a:solidFill>
                          <a:effectLst/>
                          <a:latin typeface="+mn-lt"/>
                          <a:ea typeface="+mn-ea"/>
                          <a:cs typeface="+mn-cs"/>
                        </a:rPr>
                        <a:t> as the baseline for </a:t>
                      </a:r>
                      <a:r>
                        <a:rPr lang="en-US" altLang="zh-CN" sz="1600" u="none" kern="1200" baseline="0" dirty="0" smtClean="0">
                          <a:solidFill>
                            <a:schemeClr val="tx1"/>
                          </a:solidFill>
                          <a:effectLst/>
                          <a:latin typeface="+mn-lt"/>
                          <a:ea typeface="+mn-ea"/>
                          <a:cs typeface="+mn-cs"/>
                        </a:rPr>
                        <a:t>7.3.1-7.3.4;</a:t>
                      </a:r>
                      <a:endParaRPr lang="en-US" altLang="zh-CN" sz="1600" u="non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600" u="none" kern="1200" baseline="0" dirty="0" smtClean="0">
                          <a:solidFill>
                            <a:schemeClr val="tx1"/>
                          </a:solidFill>
                          <a:effectLst/>
                          <a:latin typeface="+mn-lt"/>
                          <a:ea typeface="+mn-ea"/>
                          <a:cs typeface="+mn-cs"/>
                        </a:rPr>
                        <a:t>For </a:t>
                      </a:r>
                      <a:r>
                        <a:rPr lang="en-US" altLang="zh-CN" sz="1600" u="none" kern="1200" baseline="0" dirty="0">
                          <a:solidFill>
                            <a:schemeClr val="tx1"/>
                          </a:solidFill>
                          <a:effectLst/>
                          <a:latin typeface="+mn-lt"/>
                          <a:ea typeface="+mn-ea"/>
                          <a:cs typeface="+mn-cs"/>
                        </a:rPr>
                        <a:t>the documents above, remove the changes on other section(s).</a:t>
                      </a:r>
                      <a:endParaRPr lang="zh-CN" altLang="zh-CN" sz="1600" u="none" kern="1200" baseline="0" dirty="0">
                        <a:solidFill>
                          <a:schemeClr val="tx1"/>
                        </a:solidFill>
                        <a:effectLst/>
                        <a:latin typeface="+mn-lt"/>
                        <a:ea typeface="+mn-ea"/>
                        <a:cs typeface="+mn-cs"/>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006825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838200" y="365125"/>
            <a:ext cx="10515600" cy="1325563"/>
          </a:xfrm>
        </p:spPr>
        <p:txBody>
          <a:bodyPr/>
          <a:lstStyle/>
          <a:p>
            <a:r>
              <a:rPr lang="en-US" altLang="zh-CN" b="1" dirty="0"/>
              <a:t>Topic #3: </a:t>
            </a:r>
            <a:r>
              <a:rPr lang="en-US" altLang="zh-CN" dirty="0"/>
              <a:t>Session activation/deactivation</a:t>
            </a:r>
            <a:endParaRPr lang="en-US" dirty="0"/>
          </a:p>
        </p:txBody>
      </p:sp>
      <p:graphicFrame>
        <p:nvGraphicFramePr>
          <p:cNvPr id="6" name="表格 5"/>
          <p:cNvGraphicFramePr>
            <a:graphicFrameLocks noGrp="1"/>
          </p:cNvGraphicFramePr>
          <p:nvPr>
            <p:extLst>
              <p:ext uri="{D42A27DB-BD31-4B8C-83A1-F6EECF244321}">
                <p14:modId xmlns:p14="http://schemas.microsoft.com/office/powerpoint/2010/main" val="213936020"/>
              </p:ext>
            </p:extLst>
          </p:nvPr>
        </p:nvGraphicFramePr>
        <p:xfrm>
          <a:off x="414557" y="1587063"/>
          <a:ext cx="5338543" cy="5074920"/>
        </p:xfrm>
        <a:graphic>
          <a:graphicData uri="http://schemas.openxmlformats.org/drawingml/2006/table">
            <a:tbl>
              <a:tblPr firstRow="1" bandRow="1">
                <a:tableStyleId>{5C22544A-7EE6-4342-B048-85BDC9FD1C3A}</a:tableStyleId>
              </a:tblPr>
              <a:tblGrid>
                <a:gridCol w="1061818">
                  <a:extLst>
                    <a:ext uri="{9D8B030D-6E8A-4147-A177-3AD203B41FA5}">
                      <a16:colId xmlns="" xmlns:a16="http://schemas.microsoft.com/office/drawing/2014/main" val="20000"/>
                    </a:ext>
                  </a:extLst>
                </a:gridCol>
                <a:gridCol w="733425">
                  <a:extLst>
                    <a:ext uri="{9D8B030D-6E8A-4147-A177-3AD203B41FA5}">
                      <a16:colId xmlns="" xmlns:a16="http://schemas.microsoft.com/office/drawing/2014/main" val="20001"/>
                    </a:ext>
                  </a:extLst>
                </a:gridCol>
                <a:gridCol w="3543300">
                  <a:extLst>
                    <a:ext uri="{9D8B030D-6E8A-4147-A177-3AD203B41FA5}">
                      <a16:colId xmlns="" xmlns:a16="http://schemas.microsoft.com/office/drawing/2014/main" val="20002"/>
                    </a:ext>
                  </a:extLst>
                </a:gridCol>
              </a:tblGrid>
              <a:tr h="393405">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altLang="zh-CN" sz="1400" dirty="0"/>
                        <a:t>Proposals</a:t>
                      </a:r>
                    </a:p>
                  </a:txBody>
                  <a:tcPr/>
                </a:tc>
                <a:extLst>
                  <a:ext uri="{0D108BD9-81ED-4DB2-BD59-A6C34878D82A}">
                    <a16:rowId xmlns="" xmlns:a16="http://schemas.microsoft.com/office/drawing/2014/main" val="10000"/>
                  </a:ext>
                </a:extLst>
              </a:tr>
              <a:tr h="12982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dirty="0">
                          <a:effectLst/>
                          <a:hlinkClick r:id="rId2" action="ppaction://hlinkfile"/>
                        </a:rPr>
                        <a:t>S2-2105637</a:t>
                      </a:r>
                      <a:r>
                        <a:rPr lang="en-GB" altLang="zh-CN" sz="1200" u="sng" dirty="0">
                          <a:effectLst/>
                        </a:rPr>
                        <a:t>, </a:t>
                      </a:r>
                      <a:r>
                        <a:rPr kumimoji="0" lang="en-GB" altLang="zh-CN" sz="1200" b="0" i="0" u="sng" strike="noStrike" kern="1200" cap="none" spc="0" normalizeH="0" baseline="0" noProof="0" dirty="0">
                          <a:ln>
                            <a:noFill/>
                          </a:ln>
                          <a:solidFill>
                            <a:prstClr val="black"/>
                          </a:solidFill>
                          <a:effectLst/>
                          <a:uLnTx/>
                          <a:uFillTx/>
                          <a:latin typeface="+mn-lt"/>
                          <a:ea typeface="+mn-ea"/>
                          <a:cs typeface="+mn-cs"/>
                          <a:hlinkClick r:id="rId3" action="ppaction://hlinkfile"/>
                        </a:rPr>
                        <a:t>S2-2105650</a:t>
                      </a:r>
                      <a:r>
                        <a:rPr kumimoji="0" lang="en-GB" altLang="zh-CN" sz="1200" b="0" i="0" u="sng" strike="noStrike" kern="1200" cap="none" spc="0" normalizeH="0" baseline="0" noProof="0" dirty="0">
                          <a:ln>
                            <a:noFill/>
                          </a:ln>
                          <a:solidFill>
                            <a:prstClr val="black"/>
                          </a:solidFill>
                          <a:effectLst/>
                          <a:uLnTx/>
                          <a:uFillTx/>
                          <a:latin typeface="+mn-lt"/>
                          <a:ea typeface="+mn-ea"/>
                          <a:cs typeface="+mn-cs"/>
                        </a:rPr>
                        <a:t>, </a:t>
                      </a:r>
                      <a:endParaRPr kumimoji="0" lang="zh-CN" altLang="zh-CN" sz="1400" b="0" i="0" u="none" strike="noStrike" kern="120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noProof="0" dirty="0">
                          <a:ln>
                            <a:noFill/>
                          </a:ln>
                          <a:solidFill>
                            <a:prstClr val="black"/>
                          </a:solidFill>
                          <a:effectLst/>
                          <a:uLnTx/>
                          <a:uFillTx/>
                          <a:latin typeface="+mn-lt"/>
                          <a:ea typeface="+mn-ea"/>
                          <a:cs typeface="+mn-cs"/>
                          <a:hlinkClick r:id="rId4" action="ppaction://hlinkfile"/>
                        </a:rPr>
                        <a:t>S2-2105633</a:t>
                      </a:r>
                      <a:endParaRPr kumimoji="0" lang="zh-CN" altLang="zh-CN" sz="1400" b="0" i="0" u="none" strike="noStrike" kern="120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Ericsson</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Clarify that MB-SMF-&gt;AMF and MB-SMF-&gt;SMF for activation/deactivation/update can be executed in parallel.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SMF can provide UE ID list and PDU Session ID list to AMF, to let AMF find SMF in later steps.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For NW-triggered release, MB-SMF can deactivation session in advance to save resource waste.</a:t>
                      </a:r>
                    </a:p>
                  </a:txBody>
                  <a:tcPr marL="0" marR="0" anchor="ctr"/>
                </a:tc>
                <a:extLst>
                  <a:ext uri="{0D108BD9-81ED-4DB2-BD59-A6C34878D82A}">
                    <a16:rowId xmlns="" xmlns:a16="http://schemas.microsoft.com/office/drawing/2014/main" val="10001"/>
                  </a:ext>
                </a:extLst>
              </a:tr>
              <a:tr h="354064">
                <a:tc>
                  <a:txBody>
                    <a:bodyPr/>
                    <a:lstStyle/>
                    <a:p>
                      <a:pPr marL="0" marR="0">
                        <a:spcBef>
                          <a:spcPts val="0"/>
                        </a:spcBef>
                        <a:spcAft>
                          <a:spcPts val="0"/>
                        </a:spcAft>
                      </a:pPr>
                      <a:r>
                        <a:rPr lang="en-GB" altLang="zh-CN" sz="1200" u="sng" dirty="0">
                          <a:effectLst/>
                          <a:hlinkClick r:id="rId5" action="ppaction://hlinkfile"/>
                        </a:rPr>
                        <a:t>S2-2105893</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Samsung</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Let SMF address the individual paging issue.</a:t>
                      </a:r>
                    </a:p>
                  </a:txBody>
                  <a:tcPr marL="0" marR="0" anchor="ctr"/>
                </a:tc>
                <a:extLst>
                  <a:ext uri="{0D108BD9-81ED-4DB2-BD59-A6C34878D82A}">
                    <a16:rowId xmlns="" xmlns:a16="http://schemas.microsoft.com/office/drawing/2014/main" val="10002"/>
                  </a:ext>
                </a:extLst>
              </a:tr>
              <a:tr h="1101533">
                <a:tc>
                  <a:txBody>
                    <a:bodyPr/>
                    <a:lstStyle/>
                    <a:p>
                      <a:pPr marL="0" marR="0">
                        <a:spcBef>
                          <a:spcPts val="0"/>
                        </a:spcBef>
                        <a:spcAft>
                          <a:spcPts val="0"/>
                        </a:spcAft>
                      </a:pPr>
                      <a:r>
                        <a:rPr lang="en-GB" altLang="zh-CN" sz="1200" u="sng" dirty="0">
                          <a:effectLst/>
                          <a:hlinkClick r:id="rId6" action="ppaction://hlinkfile"/>
                        </a:rPr>
                        <a:t>S2-2105916</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CATT, CBN</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NG-RAN keeps context when MBS session is inactive;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Clarify that MB-SMF-&gt;AMF and MB-SMF-&gt;SMF for activation/deactivation can be executed in parallel.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Specify the paging issue.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Shared tunnel issue (could be resolved in another doc). </a:t>
                      </a:r>
                    </a:p>
                  </a:txBody>
                  <a:tcPr marL="0" marR="0" anchor="ctr"/>
                </a:tc>
                <a:extLst>
                  <a:ext uri="{0D108BD9-81ED-4DB2-BD59-A6C34878D82A}">
                    <a16:rowId xmlns="" xmlns:a16="http://schemas.microsoft.com/office/drawing/2014/main" val="10003"/>
                  </a:ext>
                </a:extLst>
              </a:tr>
              <a:tr h="904831">
                <a:tc>
                  <a:txBody>
                    <a:bodyPr/>
                    <a:lstStyle/>
                    <a:p>
                      <a:pPr marL="0" marR="0">
                        <a:spcBef>
                          <a:spcPts val="0"/>
                        </a:spcBef>
                        <a:spcAft>
                          <a:spcPts val="0"/>
                        </a:spcAft>
                      </a:pPr>
                      <a:r>
                        <a:rPr lang="en-GB" altLang="zh-CN" sz="1200" u="sng" dirty="0">
                          <a:effectLst/>
                          <a:hlinkClick r:id="rId7" action="ppaction://hlinkfile"/>
                        </a:rPr>
                        <a:t>S2-2106121</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Huawei</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Address the N2 info provisioning issue during activation;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Handling context at UE/RAN/UPF;</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Handling the interaction for N4mb, and between PSA and MB-UPF;</a:t>
                      </a:r>
                    </a:p>
                  </a:txBody>
                  <a:tcPr marL="0" marR="0" anchor="ctr"/>
                </a:tc>
                <a:extLst>
                  <a:ext uri="{0D108BD9-81ED-4DB2-BD59-A6C34878D82A}">
                    <a16:rowId xmlns="" xmlns:a16="http://schemas.microsoft.com/office/drawing/2014/main" val="10004"/>
                  </a:ext>
                </a:extLst>
              </a:tr>
              <a:tr h="511426">
                <a:tc>
                  <a:txBody>
                    <a:bodyPr/>
                    <a:lstStyle/>
                    <a:p>
                      <a:pPr marL="0" marR="0">
                        <a:spcBef>
                          <a:spcPts val="0"/>
                        </a:spcBef>
                        <a:spcAft>
                          <a:spcPts val="0"/>
                        </a:spcAft>
                      </a:pPr>
                      <a:r>
                        <a:rPr lang="en-GB" altLang="zh-CN" sz="1200" u="sng" dirty="0">
                          <a:effectLst/>
                          <a:hlinkClick r:id="rId8" action="ppaction://hlinkfile"/>
                        </a:rPr>
                        <a:t>S2-2106360</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ZTE</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Clarification and resolve the editor’s note, and tunnel between MB-UPF and PSA will not be released</a:t>
                      </a:r>
                    </a:p>
                  </a:txBody>
                  <a:tcPr marL="0" marR="0" anchor="ctr"/>
                </a:tc>
                <a:extLst>
                  <a:ext uri="{0D108BD9-81ED-4DB2-BD59-A6C34878D82A}">
                    <a16:rowId xmlns="" xmlns:a16="http://schemas.microsoft.com/office/drawing/2014/main" val="10005"/>
                  </a:ext>
                </a:extLst>
              </a:tr>
              <a:tr h="511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9" action="ppaction://hlinkfile"/>
                        </a:rPr>
                        <a:t>S2-2106334</a:t>
                      </a:r>
                      <a:endParaRPr lang="zh-CN" altLang="zh-CN" sz="1200" u="sng" kern="120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vivo</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dirty="0">
                          <a:ln>
                            <a:noFill/>
                          </a:ln>
                          <a:solidFill>
                            <a:prstClr val="black"/>
                          </a:solidFill>
                          <a:effectLst/>
                          <a:uLnTx/>
                          <a:uFillTx/>
                          <a:latin typeface="+mn-lt"/>
                          <a:ea typeface="+mn-ea"/>
                          <a:cs typeface="+mn-cs"/>
                        </a:rPr>
                        <a:t>Handling the interaction for N4mb;</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MB-SMF provides </a:t>
                      </a:r>
                      <a:r>
                        <a:rPr kumimoji="0" lang="en-US" sz="1000" b="0" i="0" u="none" strike="noStrike" kern="1200" cap="none" spc="0" normalizeH="0" baseline="0" dirty="0" err="1">
                          <a:ln>
                            <a:noFill/>
                          </a:ln>
                          <a:solidFill>
                            <a:prstClr val="black"/>
                          </a:solidFill>
                          <a:effectLst/>
                          <a:uLnTx/>
                          <a:uFillTx/>
                          <a:latin typeface="+mn-lt"/>
                          <a:ea typeface="+mn-ea"/>
                          <a:cs typeface="+mn-cs"/>
                        </a:rPr>
                        <a:t>QoS</a:t>
                      </a:r>
                      <a:r>
                        <a:rPr kumimoji="0" lang="en-US" sz="1000" b="0" i="0" u="none" strike="noStrike" kern="1200" cap="none" spc="0" normalizeH="0" baseline="0" dirty="0">
                          <a:ln>
                            <a:noFill/>
                          </a:ln>
                          <a:solidFill>
                            <a:prstClr val="black"/>
                          </a:solidFill>
                          <a:effectLst/>
                          <a:uLnTx/>
                          <a:uFillTx/>
                          <a:latin typeface="+mn-lt"/>
                          <a:ea typeface="+mn-ea"/>
                          <a:cs typeface="+mn-cs"/>
                        </a:rPr>
                        <a:t> to SMF during activation.  </a:t>
                      </a:r>
                    </a:p>
                  </a:txBody>
                  <a:tcPr marL="0" marR="0" anchor="ctr"/>
                </a:tc>
                <a:extLst>
                  <a:ext uri="{0D108BD9-81ED-4DB2-BD59-A6C34878D82A}">
                    <a16:rowId xmlns="" xmlns:a16="http://schemas.microsoft.com/office/drawing/2014/main" val="10006"/>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503978898"/>
              </p:ext>
            </p:extLst>
          </p:nvPr>
        </p:nvGraphicFramePr>
        <p:xfrm>
          <a:off x="5963334" y="1172197"/>
          <a:ext cx="5819775" cy="5120640"/>
        </p:xfrm>
        <a:graphic>
          <a:graphicData uri="http://schemas.openxmlformats.org/drawingml/2006/table">
            <a:tbl>
              <a:tblPr firstRow="1" bandRow="1">
                <a:tableStyleId>{5940675A-B579-460E-94D1-54222C63F5DA}</a:tableStyleId>
              </a:tblPr>
              <a:tblGrid>
                <a:gridCol w="5819775">
                  <a:extLst>
                    <a:ext uri="{9D8B030D-6E8A-4147-A177-3AD203B41FA5}">
                      <a16:colId xmlns="" xmlns:a16="http://schemas.microsoft.com/office/drawing/2014/main" val="20000"/>
                    </a:ext>
                  </a:extLst>
                </a:gridCol>
              </a:tblGrid>
              <a:tr h="257901">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3223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u="none" strike="noStrike" kern="1200" cap="none" spc="0" normalizeH="0" baseline="0" noProof="0" dirty="0">
                          <a:ln>
                            <a:noFill/>
                          </a:ln>
                          <a:effectLst/>
                          <a:uLnTx/>
                          <a:uFillTx/>
                        </a:rPr>
                        <a:t>Huawei: no need to provide N1 message to UE in deactivation, AMF figures out the paging area, and SMF provide N2 info as analyzed in S2-2106121.</a:t>
                      </a: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1"/>
                  </a:ext>
                </a:extLst>
              </a:tr>
              <a:tr h="257901">
                <a:tc>
                  <a:txBody>
                    <a:bodyPr/>
                    <a:lstStyle/>
                    <a:p>
                      <a:r>
                        <a:rPr kumimoji="0" lang="en-US" altLang="zh-CN" sz="1200" u="none" strike="noStrike" kern="1200" cap="none" spc="0" normalizeH="0" baseline="0" dirty="0">
                          <a:ln>
                            <a:noFill/>
                          </a:ln>
                          <a:solidFill>
                            <a:schemeClr val="tx1"/>
                          </a:solidFill>
                          <a:effectLst/>
                          <a:uLnTx/>
                          <a:uFillTx/>
                          <a:latin typeface="+mn-lt"/>
                          <a:ea typeface="+mn-ea"/>
                          <a:cs typeface="+mn-cs"/>
                        </a:rPr>
                        <a:t>Ericsson0817: We understand there are different topics and could be grouped accordingly.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u="none" strike="noStrike" kern="1200" cap="none" spc="0" normalizeH="0" baseline="0" dirty="0">
                          <a:ln>
                            <a:noFill/>
                          </a:ln>
                          <a:solidFill>
                            <a:schemeClr val="tx1"/>
                          </a:solidFill>
                          <a:effectLst/>
                          <a:uLnTx/>
                          <a:uFillTx/>
                          <a:latin typeface="+mn-lt"/>
                          <a:ea typeface="+mn-ea"/>
                          <a:cs typeface="+mn-cs"/>
                        </a:rPr>
                        <a:t>#1 At MBS session activation, how to handle the paging;</a:t>
                      </a:r>
                    </a:p>
                    <a:p>
                      <a:r>
                        <a:rPr kumimoji="0" lang="en-US" altLang="zh-CN" sz="1200" u="none" strike="noStrike" kern="1200" cap="none" spc="0" normalizeH="0" baseline="0" dirty="0">
                          <a:ln>
                            <a:noFill/>
                          </a:ln>
                          <a:solidFill>
                            <a:schemeClr val="tx1"/>
                          </a:solidFill>
                          <a:effectLst/>
                          <a:uLnTx/>
                          <a:uFillTx/>
                          <a:latin typeface="+mn-lt"/>
                          <a:ea typeface="+mn-ea"/>
                          <a:cs typeface="+mn-cs"/>
                        </a:rPr>
                        <a:t>#2 at MBS Session deactivation, how to handle associated QoS Flows </a:t>
                      </a:r>
                    </a:p>
                    <a:p>
                      <a:r>
                        <a:rPr kumimoji="0" lang="en-US" altLang="zh-CN" sz="1200" u="none" strike="noStrike" kern="1200" cap="none" spc="0" normalizeH="0" baseline="0" dirty="0">
                          <a:ln>
                            <a:noFill/>
                          </a:ln>
                          <a:solidFill>
                            <a:schemeClr val="tx1"/>
                          </a:solidFill>
                          <a:effectLst/>
                          <a:uLnTx/>
                          <a:uFillTx/>
                          <a:latin typeface="+mn-lt"/>
                          <a:ea typeface="+mn-ea"/>
                          <a:cs typeface="+mn-cs"/>
                        </a:rPr>
                        <a:t>#3 At MBS Session release, whether NG-RAN resource should be released as soon as possible?</a:t>
                      </a:r>
                    </a:p>
                    <a:p>
                      <a:r>
                        <a:rPr kumimoji="0" lang="en-US" altLang="zh-CN" sz="1200" u="none" strike="noStrike" kern="1200" cap="none" spc="0" normalizeH="0" baseline="0" dirty="0">
                          <a:ln>
                            <a:noFill/>
                          </a:ln>
                          <a:solidFill>
                            <a:schemeClr val="tx1"/>
                          </a:solidFill>
                          <a:effectLst/>
                          <a:uLnTx/>
                          <a:uFillTx/>
                          <a:latin typeface="+mn-lt"/>
                          <a:ea typeface="+mn-ea"/>
                          <a:cs typeface="+mn-cs"/>
                        </a:rPr>
                        <a:t>#4 Activation/Deactivation from MB-SMF -&gt; AMF, and from MB-SMF -&gt; SMF are executed in parallel</a:t>
                      </a:r>
                    </a:p>
                  </a:txBody>
                  <a:tcPr/>
                </a:tc>
                <a:extLst>
                  <a:ext uri="{0D108BD9-81ED-4DB2-BD59-A6C34878D82A}">
                    <a16:rowId xmlns="" xmlns:a16="http://schemas.microsoft.com/office/drawing/2014/main" val="10002"/>
                  </a:ext>
                </a:extLst>
              </a:tr>
              <a:tr h="25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CATT: During MBS session deactivation: RAN only marks the MBS Session context as inactive. Using existing PDU Session modification procedure to remove mapped unicast QoS flows. Release the tunnel between MB-UPF and PSA for individual delivery.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During MBS session activation:  For RAN nodes with shared delivery established, only activation notification is needed; for RAN node without shared/individual delivery established, using shared/individual delivery establishment procedure.</a:t>
                      </a:r>
                    </a:p>
                    <a:p>
                      <a:endParaRPr lang="zh-CN" altLang="en-US" dirty="0"/>
                    </a:p>
                  </a:txBody>
                  <a:tcPr/>
                </a:tc>
                <a:extLst>
                  <a:ext uri="{0D108BD9-81ED-4DB2-BD59-A6C34878D82A}">
                    <a16:rowId xmlns="" xmlns:a16="http://schemas.microsoft.com/office/drawing/2014/main" val="10003"/>
                  </a:ext>
                </a:extLst>
              </a:tr>
              <a:tr h="257901">
                <a:tc>
                  <a:txBody>
                    <a:bodyPr/>
                    <a:lstStyle/>
                    <a:p>
                      <a:endParaRPr lang="zh-CN" altLang="en-US" dirty="0"/>
                    </a:p>
                  </a:txBody>
                  <a:tcPr/>
                </a:tc>
                <a:extLst>
                  <a:ext uri="{0D108BD9-81ED-4DB2-BD59-A6C34878D82A}">
                    <a16:rowId xmlns="" xmlns:a16="http://schemas.microsoft.com/office/drawing/2014/main" val="10004"/>
                  </a:ext>
                </a:extLst>
              </a:tr>
              <a:tr h="257901">
                <a:tc>
                  <a:txBody>
                    <a:bodyPr/>
                    <a:lstStyle/>
                    <a:p>
                      <a:endParaRPr lang="zh-CN" altLang="en-US" dirty="0"/>
                    </a:p>
                  </a:txBody>
                  <a:tcPr/>
                </a:tc>
                <a:extLst>
                  <a:ext uri="{0D108BD9-81ED-4DB2-BD59-A6C34878D82A}">
                    <a16:rowId xmlns="" xmlns:a16="http://schemas.microsoft.com/office/drawing/2014/main" val="10005"/>
                  </a:ext>
                </a:extLst>
              </a:tr>
              <a:tr h="257901">
                <a:tc>
                  <a:txBody>
                    <a:bodyPr/>
                    <a:lstStyle/>
                    <a:p>
                      <a:endParaRPr lang="zh-CN" altLang="en-US" dirty="0"/>
                    </a:p>
                  </a:txBody>
                  <a:tcPr/>
                </a:tc>
                <a:extLst>
                  <a:ext uri="{0D108BD9-81ED-4DB2-BD59-A6C34878D82A}">
                    <a16:rowId xmlns="" xmlns:a16="http://schemas.microsoft.com/office/drawing/2014/main" val="10006"/>
                  </a:ext>
                </a:extLst>
              </a:tr>
              <a:tr h="257901">
                <a:tc>
                  <a:txBody>
                    <a:bodyPr/>
                    <a:lstStyle/>
                    <a:p>
                      <a:endParaRPr lang="zh-CN" altLang="en-US" dirty="0"/>
                    </a:p>
                  </a:txBody>
                  <a:tcPr/>
                </a:tc>
                <a:extLst>
                  <a:ext uri="{0D108BD9-81ED-4DB2-BD59-A6C34878D82A}">
                    <a16:rowId xmlns="" xmlns:a16="http://schemas.microsoft.com/office/drawing/2014/main" val="10007"/>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4002537647"/>
              </p:ext>
            </p:extLst>
          </p:nvPr>
        </p:nvGraphicFramePr>
        <p:xfrm>
          <a:off x="5963334" y="4622588"/>
          <a:ext cx="5808442" cy="2651760"/>
        </p:xfrm>
        <a:graphic>
          <a:graphicData uri="http://schemas.openxmlformats.org/drawingml/2006/table">
            <a:tbl>
              <a:tblPr firstRow="1" bandRow="1">
                <a:tableStyleId>{5940675A-B579-460E-94D1-54222C63F5DA}</a:tableStyleId>
              </a:tblPr>
              <a:tblGrid>
                <a:gridCol w="5808442">
                  <a:extLst>
                    <a:ext uri="{9D8B030D-6E8A-4147-A177-3AD203B41FA5}">
                      <a16:colId xmlns="" xmlns:a16="http://schemas.microsoft.com/office/drawing/2014/main" val="20000"/>
                    </a:ext>
                  </a:extLst>
                </a:gridCol>
              </a:tblGrid>
              <a:tr h="3109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1375890">
                <a:tc>
                  <a:txBody>
                    <a:bodyPr/>
                    <a:lstStyle/>
                    <a:p>
                      <a:pPr marL="285750" indent="-285750">
                        <a:buFont typeface="Arial" panose="020B0604020202020204" pitchFamily="34" charset="0"/>
                        <a:buChar char="•"/>
                      </a:pPr>
                      <a:r>
                        <a:rPr lang="en-US" altLang="zh-CN" sz="1200" dirty="0"/>
                        <a:t>RAN context: </a:t>
                      </a:r>
                      <a:r>
                        <a:rPr lang="en-US" altLang="zh-CN" sz="1200" b="1" dirty="0">
                          <a:solidFill>
                            <a:srgbClr val="00B050"/>
                          </a:solidFill>
                        </a:rPr>
                        <a:t>RAN mark the context</a:t>
                      </a:r>
                      <a:r>
                        <a:rPr lang="en-US" altLang="zh-CN" sz="1200" b="1" baseline="0" dirty="0">
                          <a:solidFill>
                            <a:srgbClr val="00B050"/>
                          </a:solidFill>
                        </a:rPr>
                        <a:t> as inactive</a:t>
                      </a:r>
                      <a:r>
                        <a:rPr lang="en-US" altLang="zh-CN" sz="1200" baseline="0" dirty="0"/>
                        <a:t>?</a:t>
                      </a:r>
                    </a:p>
                    <a:p>
                      <a:pPr marL="285750" lvl="0" indent="-285750">
                        <a:buFont typeface="Arial" panose="020B0604020202020204" pitchFamily="34" charset="0"/>
                        <a:buChar char="•"/>
                      </a:pPr>
                      <a:r>
                        <a:rPr lang="en-US" altLang="zh-CN" sz="1200" baseline="0" dirty="0"/>
                        <a:t>Interaction with UE: </a:t>
                      </a:r>
                      <a:r>
                        <a:rPr lang="en-US" altLang="zh-CN" sz="1200" b="1" kern="1200" dirty="0">
                          <a:solidFill>
                            <a:srgbClr val="00B050"/>
                          </a:solidFill>
                          <a:latin typeface="+mn-lt"/>
                          <a:ea typeface="+mn-ea"/>
                          <a:cs typeface="+mn-cs"/>
                        </a:rPr>
                        <a:t>no N1 message for deactivation</a:t>
                      </a:r>
                      <a:r>
                        <a:rPr lang="en-US" altLang="zh-CN" sz="1200" baseline="0" dirty="0"/>
                        <a:t>?</a:t>
                      </a:r>
                    </a:p>
                    <a:p>
                      <a:pPr marL="285750" lvl="0" indent="-285750">
                        <a:buFont typeface="Arial" panose="020B0604020202020204" pitchFamily="34" charset="0"/>
                        <a:buChar char="•"/>
                      </a:pPr>
                      <a:r>
                        <a:rPr lang="en-US" altLang="zh-CN" sz="1200" baseline="0" dirty="0"/>
                        <a:t>MB-UPF and PSA for individual during deactivation: </a:t>
                      </a:r>
                      <a:r>
                        <a:rPr lang="en-US" altLang="zh-CN" sz="1200" b="1" kern="1200" dirty="0">
                          <a:solidFill>
                            <a:schemeClr val="accent2"/>
                          </a:solidFill>
                          <a:latin typeface="+mn-lt"/>
                          <a:ea typeface="+mn-ea"/>
                          <a:cs typeface="+mn-cs"/>
                        </a:rPr>
                        <a:t>kept or released</a:t>
                      </a:r>
                      <a:r>
                        <a:rPr lang="en-US" altLang="zh-CN" sz="1200" baseline="0" dirty="0"/>
                        <a:t>?</a:t>
                      </a:r>
                    </a:p>
                    <a:p>
                      <a:pPr marL="285750" lvl="0" indent="-285750">
                        <a:buFont typeface="Arial" panose="020B0604020202020204" pitchFamily="34" charset="0"/>
                        <a:buChar char="•"/>
                      </a:pPr>
                      <a:r>
                        <a:rPr lang="en-US" altLang="zh-CN" sz="1200" baseline="0" dirty="0"/>
                        <a:t>Paging for activation: </a:t>
                      </a:r>
                      <a:r>
                        <a:rPr lang="en-US" altLang="zh-CN" sz="1200" b="1" kern="1200" dirty="0">
                          <a:solidFill>
                            <a:srgbClr val="00B050"/>
                          </a:solidFill>
                          <a:latin typeface="+mn-lt"/>
                          <a:ea typeface="+mn-ea"/>
                          <a:cs typeface="+mn-cs"/>
                        </a:rPr>
                        <a:t>let AMF figure out paging for individual issue</a:t>
                      </a:r>
                      <a:r>
                        <a:rPr lang="en-US" altLang="zh-CN" sz="1200" baseline="0" dirty="0"/>
                        <a:t>?</a:t>
                      </a:r>
                    </a:p>
                    <a:p>
                      <a:pPr marL="285750" lvl="0" indent="-285750">
                        <a:buFont typeface="Arial" panose="020B0604020202020204" pitchFamily="34" charset="0"/>
                        <a:buChar char="•"/>
                      </a:pPr>
                      <a:r>
                        <a:rPr lang="en-US" altLang="zh-CN" sz="1200" baseline="0" dirty="0"/>
                        <a:t>MB-SMF </a:t>
                      </a:r>
                      <a:r>
                        <a:rPr lang="en-US" altLang="zh-CN" sz="1200" baseline="0" dirty="0">
                          <a:sym typeface="Wingdings" panose="05000000000000000000" pitchFamily="2" charset="2"/>
                        </a:rPr>
                        <a:t> SMF during </a:t>
                      </a:r>
                      <a:r>
                        <a:rPr lang="en-US" altLang="zh-CN" sz="1200" baseline="0" dirty="0"/>
                        <a:t>Activation: </a:t>
                      </a:r>
                      <a:r>
                        <a:rPr lang="en-US" altLang="zh-CN" sz="1200" b="1" kern="1200" dirty="0">
                          <a:solidFill>
                            <a:schemeClr val="accent2"/>
                          </a:solidFill>
                          <a:latin typeface="+mn-lt"/>
                          <a:ea typeface="+mn-ea"/>
                          <a:cs typeface="+mn-cs"/>
                        </a:rPr>
                        <a:t>will </a:t>
                      </a:r>
                      <a:r>
                        <a:rPr lang="en-US" altLang="zh-CN" sz="1200" b="1" kern="1200" dirty="0" err="1">
                          <a:solidFill>
                            <a:schemeClr val="accent2"/>
                          </a:solidFill>
                          <a:latin typeface="+mn-lt"/>
                          <a:ea typeface="+mn-ea"/>
                          <a:cs typeface="+mn-cs"/>
                        </a:rPr>
                        <a:t>QoS</a:t>
                      </a:r>
                      <a:r>
                        <a:rPr lang="en-US" altLang="zh-CN" sz="1200" b="1" kern="1200" dirty="0">
                          <a:solidFill>
                            <a:schemeClr val="accent2"/>
                          </a:solidFill>
                          <a:latin typeface="+mn-lt"/>
                          <a:ea typeface="+mn-ea"/>
                          <a:cs typeface="+mn-cs"/>
                        </a:rPr>
                        <a:t> info be included besides TMGI or not</a:t>
                      </a:r>
                      <a:r>
                        <a:rPr lang="en-US" altLang="zh-CN" sz="1200" baseline="0" dirty="0"/>
                        <a:t>?</a:t>
                      </a:r>
                    </a:p>
                    <a:p>
                      <a:pPr marL="285750" lvl="0" indent="-285750">
                        <a:buFont typeface="Arial" panose="020B0604020202020204" pitchFamily="34" charset="0"/>
                        <a:buChar char="•"/>
                      </a:pPr>
                      <a:r>
                        <a:rPr lang="en-US" altLang="zh-CN" sz="1200" baseline="0" dirty="0"/>
                        <a:t>N2 info issues: will SMF provide N2 info to RAN?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baseline="0" dirty="0">
                          <a:solidFill>
                            <a:schemeClr val="tx1"/>
                          </a:solidFill>
                          <a:latin typeface="+mn-lt"/>
                          <a:ea typeface="+mn-ea"/>
                          <a:cs typeface="+mn-cs"/>
                        </a:rPr>
                        <a:t>#1 At MBS session activation, how to handle the paging;</a:t>
                      </a:r>
                    </a:p>
                    <a:p>
                      <a:pPr marL="285750" lvl="0" indent="-285750" algn="l" defTabSz="914400" rtl="0" eaLnBrk="1" latinLnBrk="0" hangingPunct="1">
                        <a:buFont typeface="Arial" panose="020B0604020202020204" pitchFamily="34" charset="0"/>
                        <a:buChar char="•"/>
                      </a:pPr>
                      <a:r>
                        <a:rPr lang="en-US" altLang="zh-CN" sz="1200" kern="1200" baseline="0" dirty="0">
                          <a:solidFill>
                            <a:schemeClr val="tx1"/>
                          </a:solidFill>
                          <a:latin typeface="+mn-lt"/>
                          <a:ea typeface="+mn-ea"/>
                          <a:cs typeface="+mn-cs"/>
                        </a:rPr>
                        <a:t>#2 at MBS Session deactivation, how to handle associated QoS Flows </a:t>
                      </a:r>
                    </a:p>
                    <a:p>
                      <a:pPr marL="285750" lvl="0" indent="-285750" algn="l" defTabSz="914400" rtl="0" eaLnBrk="1" latinLnBrk="0" hangingPunct="1">
                        <a:buFont typeface="Arial" panose="020B0604020202020204" pitchFamily="34" charset="0"/>
                        <a:buChar char="•"/>
                      </a:pPr>
                      <a:r>
                        <a:rPr lang="en-US" altLang="zh-CN" sz="1200" kern="1200" baseline="0" dirty="0">
                          <a:solidFill>
                            <a:schemeClr val="tx1"/>
                          </a:solidFill>
                          <a:latin typeface="+mn-lt"/>
                          <a:ea typeface="+mn-ea"/>
                          <a:cs typeface="+mn-cs"/>
                        </a:rPr>
                        <a:t>#3 At MBS Session release, whether NG-RAN resource should be released as soon as possible?</a:t>
                      </a:r>
                    </a:p>
                    <a:p>
                      <a:pPr marL="285750" lvl="0" indent="-285750" algn="l" defTabSz="914400" rtl="0" eaLnBrk="1" latinLnBrk="0" hangingPunct="1">
                        <a:buFont typeface="Arial" panose="020B0604020202020204" pitchFamily="34" charset="0"/>
                        <a:buChar char="•"/>
                      </a:pPr>
                      <a:r>
                        <a:rPr lang="en-US" altLang="zh-CN" sz="1200" kern="1200" baseline="0" dirty="0">
                          <a:solidFill>
                            <a:schemeClr val="tx1"/>
                          </a:solidFill>
                          <a:latin typeface="+mn-lt"/>
                          <a:ea typeface="+mn-ea"/>
                          <a:cs typeface="+mn-cs"/>
                        </a:rPr>
                        <a:t>#4 Activation/Deactivation from MB-SMF -&gt; AMF, and from MB-SMF -&gt; SMF are executed in parallel</a:t>
                      </a: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587952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#3: </a:t>
            </a:r>
            <a:r>
              <a:rPr lang="en-US" altLang="zh-CN" dirty="0"/>
              <a:t>Session activation/deactivation</a:t>
            </a:r>
            <a:br>
              <a:rPr lang="en-US" altLang="zh-CN" dirty="0"/>
            </a:br>
            <a:r>
              <a:rPr lang="en-US" altLang="zh-CN" sz="2800" dirty="0">
                <a:solidFill>
                  <a:prstClr val="black"/>
                </a:solidFill>
              </a:rPr>
              <a:t>(merge proposal?)</a:t>
            </a:r>
            <a:endParaRPr lang="en-US" dirty="0"/>
          </a:p>
        </p:txBody>
      </p:sp>
      <p:graphicFrame>
        <p:nvGraphicFramePr>
          <p:cNvPr id="6" name="表格 5"/>
          <p:cNvGraphicFramePr>
            <a:graphicFrameLocks noGrp="1"/>
          </p:cNvGraphicFramePr>
          <p:nvPr>
            <p:extLst>
              <p:ext uri="{D42A27DB-BD31-4B8C-83A1-F6EECF244321}">
                <p14:modId xmlns:p14="http://schemas.microsoft.com/office/powerpoint/2010/main" val="145460772"/>
              </p:ext>
            </p:extLst>
          </p:nvPr>
        </p:nvGraphicFramePr>
        <p:xfrm>
          <a:off x="952499" y="1781969"/>
          <a:ext cx="10106027" cy="1657350"/>
        </p:xfrm>
        <a:graphic>
          <a:graphicData uri="http://schemas.openxmlformats.org/drawingml/2006/table">
            <a:tbl>
              <a:tblPr firstRow="1" firstCol="1" bandRow="1">
                <a:tableStyleId>{5940675A-B579-460E-94D1-54222C63F5DA}</a:tableStyleId>
              </a:tblPr>
              <a:tblGrid>
                <a:gridCol w="734278">
                  <a:extLst>
                    <a:ext uri="{9D8B030D-6E8A-4147-A177-3AD203B41FA5}">
                      <a16:colId xmlns="" xmlns:a16="http://schemas.microsoft.com/office/drawing/2014/main" val="20000"/>
                    </a:ext>
                  </a:extLst>
                </a:gridCol>
                <a:gridCol w="4630203">
                  <a:extLst>
                    <a:ext uri="{9D8B030D-6E8A-4147-A177-3AD203B41FA5}">
                      <a16:colId xmlns="" xmlns:a16="http://schemas.microsoft.com/office/drawing/2014/main" val="20001"/>
                    </a:ext>
                  </a:extLst>
                </a:gridCol>
                <a:gridCol w="1190292">
                  <a:extLst>
                    <a:ext uri="{9D8B030D-6E8A-4147-A177-3AD203B41FA5}">
                      <a16:colId xmlns="" xmlns:a16="http://schemas.microsoft.com/office/drawing/2014/main" val="20002"/>
                    </a:ext>
                  </a:extLst>
                </a:gridCol>
                <a:gridCol w="1775627">
                  <a:extLst>
                    <a:ext uri="{9D8B030D-6E8A-4147-A177-3AD203B41FA5}">
                      <a16:colId xmlns="" xmlns:a16="http://schemas.microsoft.com/office/drawing/2014/main" val="20003"/>
                    </a:ext>
                  </a:extLst>
                </a:gridCol>
                <a:gridCol w="1775627">
                  <a:extLst>
                    <a:ext uri="{9D8B030D-6E8A-4147-A177-3AD203B41FA5}">
                      <a16:colId xmlns="" xmlns:a16="http://schemas.microsoft.com/office/drawing/2014/main" val="20004"/>
                    </a:ext>
                  </a:extLst>
                </a:gridCol>
              </a:tblGrid>
              <a:tr h="139153">
                <a:tc>
                  <a:txBody>
                    <a:bodyPr/>
                    <a:lstStyle/>
                    <a:p>
                      <a:pPr marL="0" marR="0">
                        <a:spcBef>
                          <a:spcPts val="0"/>
                        </a:spcBef>
                        <a:spcAft>
                          <a:spcPts val="0"/>
                        </a:spcAft>
                      </a:pPr>
                      <a:r>
                        <a:rPr lang="en-GB" sz="1050" dirty="0">
                          <a:effectLst/>
                        </a:rPr>
                        <a:t>-</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1050" b="1" dirty="0">
                          <a:effectLst/>
                        </a:rPr>
                        <a:t>Session Activation/Deactivation </a:t>
                      </a:r>
                      <a:endParaRPr lang="zh-CN" sz="11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spcBef>
                          <a:spcPts val="0"/>
                        </a:spcBef>
                        <a:spcAft>
                          <a:spcPts val="0"/>
                        </a:spcAft>
                      </a:pPr>
                      <a:r>
                        <a:rPr lang="en-GB" sz="1050" dirty="0">
                          <a:effectLst/>
                        </a:rPr>
                        <a:t>-</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139153">
                <a:tc>
                  <a:txBody>
                    <a:bodyPr/>
                    <a:lstStyle/>
                    <a:p>
                      <a:pPr marL="0" marR="0" algn="ctr">
                        <a:spcBef>
                          <a:spcPts val="0"/>
                        </a:spcBef>
                        <a:spcAft>
                          <a:spcPts val="0"/>
                        </a:spcAft>
                      </a:pPr>
                      <a:r>
                        <a:rPr lang="en-GB" sz="1050" u="sng" dirty="0">
                          <a:effectLst/>
                          <a:hlinkClick r:id="rId2" action="ppaction://hlinkfile"/>
                        </a:rPr>
                        <a:t>S2-2105637</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23.247: Update [7.2.5][7.2.6] Parallel Activation/Deactivation/Update.</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Ericsson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a:solidFill>
                            <a:schemeClr val="tx1"/>
                          </a:solidFill>
                          <a:effectLst/>
                          <a:latin typeface="+mn-lt"/>
                          <a:ea typeface="+mn-ea"/>
                          <a:cs typeface="+mn-cs"/>
                        </a:rPr>
                        <a:t>Separated document</a:t>
                      </a:r>
                      <a:endParaRPr lang="zh-CN" alt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7.2.5.2, 7.2.5.3, 7.2.6</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1"/>
                  </a:ext>
                </a:extLst>
              </a:tr>
              <a:tr h="139153">
                <a:tc>
                  <a:txBody>
                    <a:bodyPr/>
                    <a:lstStyle/>
                    <a:p>
                      <a:pPr marL="0" marR="0" algn="ctr">
                        <a:spcBef>
                          <a:spcPts val="0"/>
                        </a:spcBef>
                        <a:spcAft>
                          <a:spcPts val="0"/>
                        </a:spcAft>
                      </a:pPr>
                      <a:r>
                        <a:rPr lang="en-GB" sz="1050" u="sng" dirty="0">
                          <a:effectLst/>
                          <a:hlinkClick r:id="rId3" action="ppaction://hlinkfile"/>
                        </a:rPr>
                        <a:t>S2-2105650</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23.247: Update [7.2.5.1] MBS Session Activation .</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Ericsson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7.2.5.2</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2"/>
                  </a:ext>
                </a:extLst>
              </a:tr>
              <a:tr h="139153">
                <a:tc>
                  <a:txBody>
                    <a:bodyPr/>
                    <a:lstStyle/>
                    <a:p>
                      <a:pPr marL="0" marR="0" algn="ctr">
                        <a:spcBef>
                          <a:spcPts val="0"/>
                        </a:spcBef>
                        <a:spcAft>
                          <a:spcPts val="0"/>
                        </a:spcAft>
                      </a:pPr>
                      <a:r>
                        <a:rPr lang="en-GB" sz="1050" u="sng" dirty="0">
                          <a:effectLst/>
                          <a:hlinkClick r:id="rId4" action="ppaction://hlinkfile"/>
                        </a:rPr>
                        <a:t>S2-2105633</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23.247: Update [7.2.2.3] Deactivation before SMF removing joined UEs.</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Ericsson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Separated document</a:t>
                      </a:r>
                      <a:endParaRPr 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7.2.2.3</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r h="139153">
                <a:tc>
                  <a:txBody>
                    <a:bodyPr/>
                    <a:lstStyle/>
                    <a:p>
                      <a:pPr marL="0" marR="0" algn="ctr">
                        <a:spcBef>
                          <a:spcPts val="0"/>
                        </a:spcBef>
                        <a:spcAft>
                          <a:spcPts val="0"/>
                        </a:spcAft>
                      </a:pPr>
                      <a:r>
                        <a:rPr lang="en-GB" sz="1050" u="sng" dirty="0">
                          <a:effectLst/>
                          <a:hlinkClick r:id="rId5" action="ppaction://hlinkfile"/>
                        </a:rPr>
                        <a:t>S2-2105893</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a:effectLst/>
                        </a:rPr>
                        <a:t>23.247: Update [7.2.5] MBS session activation and deactivation.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Samsung</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7.2.5</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4"/>
                  </a:ext>
                </a:extLst>
              </a:tr>
              <a:tr h="139153">
                <a:tc>
                  <a:txBody>
                    <a:bodyPr/>
                    <a:lstStyle/>
                    <a:p>
                      <a:pPr marL="0" marR="0" algn="ctr">
                        <a:spcBef>
                          <a:spcPts val="0"/>
                        </a:spcBef>
                        <a:spcAft>
                          <a:spcPts val="0"/>
                        </a:spcAft>
                      </a:pPr>
                      <a:r>
                        <a:rPr lang="en-GB" sz="1050" u="sng" dirty="0">
                          <a:effectLst/>
                          <a:hlinkClick r:id="rId6" action="ppaction://hlinkfile"/>
                        </a:rPr>
                        <a:t>S2-2105916</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a:effectLst/>
                        </a:rPr>
                        <a:t>23.247: Clarification on MBS Session activation and deactivation.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CATT, CBN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7.2.5.2, 7.2.5.3</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5"/>
                  </a:ext>
                </a:extLst>
              </a:tr>
              <a:tr h="139153">
                <a:tc>
                  <a:txBody>
                    <a:bodyPr/>
                    <a:lstStyle/>
                    <a:p>
                      <a:pPr marL="0" marR="0" algn="ctr">
                        <a:spcBef>
                          <a:spcPts val="0"/>
                        </a:spcBef>
                        <a:spcAft>
                          <a:spcPts val="0"/>
                        </a:spcAft>
                      </a:pPr>
                      <a:r>
                        <a:rPr lang="en-GB" sz="1050" u="sng" dirty="0">
                          <a:effectLst/>
                          <a:hlinkClick r:id="rId7" action="ppaction://hlinkfile"/>
                        </a:rPr>
                        <a:t>S2-2106121</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a:effectLst/>
                        </a:rPr>
                        <a:t>23.247: Further clarification for MBS session activation and deactivation.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Huawei, </a:t>
                      </a:r>
                      <a:r>
                        <a:rPr lang="en-GB" sz="1050" dirty="0" err="1">
                          <a:effectLst/>
                        </a:rPr>
                        <a:t>HiSilicon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4.3, 7.2.3.X, 7.2.5</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6"/>
                  </a:ext>
                </a:extLst>
              </a:tr>
              <a:tr h="160425">
                <a:tc>
                  <a:txBody>
                    <a:bodyPr/>
                    <a:lstStyle/>
                    <a:p>
                      <a:pPr marL="0" marR="0" algn="ctr">
                        <a:spcBef>
                          <a:spcPts val="0"/>
                        </a:spcBef>
                        <a:spcAft>
                          <a:spcPts val="0"/>
                        </a:spcAft>
                      </a:pPr>
                      <a:r>
                        <a:rPr lang="en-GB" sz="1050" u="sng" dirty="0">
                          <a:effectLst/>
                          <a:hlinkClick r:id="rId8" action="ppaction://hlinkfile"/>
                        </a:rPr>
                        <a:t>S2-2106360</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23.247: Resolving the ENs in the MBS session activation and deactivation procedure.</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ZTE</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7.2.5.2, 7.2.5.3</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7"/>
                  </a:ext>
                </a:extLst>
              </a:tr>
              <a:tr h="139153">
                <a:tc>
                  <a:txBody>
                    <a:bodyPr/>
                    <a:lstStyle/>
                    <a:p>
                      <a:pPr marL="0" marR="0" algn="ctr">
                        <a:spcBef>
                          <a:spcPts val="0"/>
                        </a:spcBef>
                        <a:spcAft>
                          <a:spcPts val="0"/>
                        </a:spcAft>
                      </a:pPr>
                      <a:r>
                        <a:rPr lang="en-GB" sz="1050" u="sng" dirty="0">
                          <a:effectLst/>
                          <a:hlinkClick r:id="rId9" action="ppaction://hlinkfile"/>
                        </a:rPr>
                        <a:t>S2-2106334</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23.247: Modification on activation and deactivation.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vivo</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defTabSz="914400" rtl="0" eaLnBrk="1" latinLnBrk="0" hangingPunct="1">
                        <a:spcBef>
                          <a:spcPts val="0"/>
                        </a:spcBef>
                        <a:spcAft>
                          <a:spcPts val="0"/>
                        </a:spcAft>
                      </a:pPr>
                      <a:r>
                        <a:rPr lang="en-US" altLang="zh-CN" sz="1050" kern="1200" dirty="0">
                          <a:solidFill>
                            <a:schemeClr val="tx1"/>
                          </a:solidFill>
                          <a:effectLst/>
                          <a:latin typeface="+mn-lt"/>
                          <a:ea typeface="+mn-ea"/>
                          <a:cs typeface="+mn-cs"/>
                        </a:rPr>
                        <a:t>7.2.5.2, 7.2.5.3</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8"/>
                  </a:ext>
                </a:extLst>
              </a:tr>
            </a:tbl>
          </a:graphicData>
        </a:graphic>
      </p:graphicFrame>
      <p:sp>
        <p:nvSpPr>
          <p:cNvPr id="3" name="文本框 2"/>
          <p:cNvSpPr txBox="1"/>
          <p:nvPr/>
        </p:nvSpPr>
        <p:spPr>
          <a:xfrm>
            <a:off x="952499" y="4145280"/>
            <a:ext cx="676656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One baseline for activation, and one for deactivation?</a:t>
            </a:r>
            <a:endParaRPr lang="zh-CN" altLang="en-US" dirty="0"/>
          </a:p>
        </p:txBody>
      </p:sp>
    </p:spTree>
    <p:extLst>
      <p:ext uri="{BB962C8B-B14F-4D97-AF65-F5344CB8AC3E}">
        <p14:creationId xmlns:p14="http://schemas.microsoft.com/office/powerpoint/2010/main" val="3745251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#4: </a:t>
            </a:r>
            <a:r>
              <a:rPr lang="en-US" altLang="zh-CN" dirty="0"/>
              <a:t>Way forward of Pre-configuration</a:t>
            </a:r>
            <a:endParaRPr lang="en-US" dirty="0"/>
          </a:p>
        </p:txBody>
      </p:sp>
      <p:graphicFrame>
        <p:nvGraphicFramePr>
          <p:cNvPr id="9" name="表格 8"/>
          <p:cNvGraphicFramePr>
            <a:graphicFrameLocks noGrp="1"/>
          </p:cNvGraphicFramePr>
          <p:nvPr>
            <p:extLst>
              <p:ext uri="{D42A27DB-BD31-4B8C-83A1-F6EECF244321}">
                <p14:modId xmlns:p14="http://schemas.microsoft.com/office/powerpoint/2010/main" val="3438095772"/>
              </p:ext>
            </p:extLst>
          </p:nvPr>
        </p:nvGraphicFramePr>
        <p:xfrm>
          <a:off x="838200" y="1593817"/>
          <a:ext cx="5628909" cy="3352800"/>
        </p:xfrm>
        <a:graphic>
          <a:graphicData uri="http://schemas.openxmlformats.org/drawingml/2006/table">
            <a:tbl>
              <a:tblPr firstRow="1" bandRow="1">
                <a:tableStyleId>{5C22544A-7EE6-4342-B048-85BDC9FD1C3A}</a:tableStyleId>
              </a:tblPr>
              <a:tblGrid>
                <a:gridCol w="942975">
                  <a:extLst>
                    <a:ext uri="{9D8B030D-6E8A-4147-A177-3AD203B41FA5}">
                      <a16:colId xmlns="" xmlns:a16="http://schemas.microsoft.com/office/drawing/2014/main" val="20000"/>
                    </a:ext>
                  </a:extLst>
                </a:gridCol>
                <a:gridCol w="828675">
                  <a:extLst>
                    <a:ext uri="{9D8B030D-6E8A-4147-A177-3AD203B41FA5}">
                      <a16:colId xmlns="" xmlns:a16="http://schemas.microsoft.com/office/drawing/2014/main" val="20001"/>
                    </a:ext>
                  </a:extLst>
                </a:gridCol>
                <a:gridCol w="2044544">
                  <a:extLst>
                    <a:ext uri="{9D8B030D-6E8A-4147-A177-3AD203B41FA5}">
                      <a16:colId xmlns="" xmlns:a16="http://schemas.microsoft.com/office/drawing/2014/main" val="20002"/>
                    </a:ext>
                  </a:extLst>
                </a:gridCol>
                <a:gridCol w="1812715">
                  <a:extLst>
                    <a:ext uri="{9D8B030D-6E8A-4147-A177-3AD203B41FA5}">
                      <a16:colId xmlns="" xmlns:a16="http://schemas.microsoft.com/office/drawing/2014/main" val="20003"/>
                    </a:ext>
                  </a:extLst>
                </a:gridCol>
              </a:tblGrid>
              <a:tr h="0">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sz="1100" dirty="0"/>
                        <a:t>SMF reject join if not configured</a:t>
                      </a:r>
                    </a:p>
                  </a:txBody>
                  <a:tcPr/>
                </a:tc>
                <a:tc>
                  <a:txBody>
                    <a:bodyPr/>
                    <a:lstStyle/>
                    <a:p>
                      <a:pPr algn="ctr"/>
                      <a:r>
                        <a:rPr lang="en-US" altLang="zh-CN" sz="1100" dirty="0"/>
                        <a:t>SMF can find MB-SMF even if there is no configuration</a:t>
                      </a:r>
                    </a:p>
                  </a:txBody>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2"/>
                        </a:rPr>
                        <a:t>S2-2105915</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dirty="0"/>
                        <a:t>CATT</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3"/>
                        </a:rPr>
                        <a:t>S2-2106359</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ZTE</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 (no MB-SMF is found)?</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4"/>
                        </a:rPr>
                        <a:t>S2-2105890</a:t>
                      </a:r>
                      <a:endParaRPr kumimoji="0" lang="zh-CN" altLang="zh-CN" sz="1200" b="0" i="0" u="sng"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baseline="0" dirty="0"/>
                        <a:t>Samsung</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5"/>
                        </a:rPr>
                        <a:t>S2-2105636</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dirty="0"/>
                        <a:t>Ericsson</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 (remove the preconfigured – established state transition).</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6"/>
                        </a:rPr>
                        <a:t>S2-2106507</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Nokia</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mn-cs"/>
                      </a:endParaRP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 Addressing the </a:t>
                      </a:r>
                      <a:r>
                        <a:rPr kumimoji="0" lang="en-US" altLang="zh-CN" sz="1200" b="0" i="0" u="none" strike="noStrike" kern="1200" cap="none" spc="0" normalizeH="0" baseline="0" noProof="0" dirty="0" err="1">
                          <a:ln>
                            <a:noFill/>
                          </a:ln>
                          <a:solidFill>
                            <a:prstClr val="black"/>
                          </a:solidFill>
                          <a:effectLst/>
                          <a:uLnTx/>
                          <a:uFillTx/>
                          <a:latin typeface="+mn-lt"/>
                          <a:ea typeface="+mn-ea"/>
                          <a:cs typeface="+mn-cs"/>
                        </a:rPr>
                        <a:t>QoS</a:t>
                      </a:r>
                      <a:r>
                        <a:rPr kumimoji="0" lang="en-US" altLang="zh-CN" sz="1200" b="0" i="0" u="none" strike="noStrike" kern="1200" cap="none" spc="0" normalizeH="0" baseline="0" noProof="0" dirty="0">
                          <a:ln>
                            <a:noFill/>
                          </a:ln>
                          <a:solidFill>
                            <a:prstClr val="black"/>
                          </a:solidFill>
                          <a:effectLst/>
                          <a:uLnTx/>
                          <a:uFillTx/>
                          <a:latin typeface="+mn-lt"/>
                          <a:ea typeface="+mn-ea"/>
                          <a:cs typeface="+mn-cs"/>
                        </a:rPr>
                        <a:t> information issue (pre-configured at UDR).</a:t>
                      </a:r>
                    </a:p>
                  </a:txBody>
                  <a:tcPr marL="0" marR="0" anchor="ctr"/>
                </a:tc>
                <a:extLst>
                  <a:ext uri="{0D108BD9-81ED-4DB2-BD59-A6C34878D82A}">
                    <a16:rowId xmlns=""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7"/>
                        </a:rPr>
                        <a:t>S2-2106089</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Huawei</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mn-cs"/>
                      </a:endParaRP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 Resolving the racing condition that SMF facing no MB-SMF info: rejecting or, continue process as pre-configured condition?</a:t>
                      </a:r>
                    </a:p>
                  </a:txBody>
                  <a:tcPr marL="0" marR="0" anchor="ctr"/>
                </a:tc>
                <a:extLst>
                  <a:ext uri="{0D108BD9-81ED-4DB2-BD59-A6C34878D82A}">
                    <a16:rowId xmlns="" xmlns:a16="http://schemas.microsoft.com/office/drawing/2014/main" val="10006"/>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1712990684"/>
              </p:ext>
            </p:extLst>
          </p:nvPr>
        </p:nvGraphicFramePr>
        <p:xfrm>
          <a:off x="6734175" y="1616010"/>
          <a:ext cx="5043268" cy="3017520"/>
        </p:xfrm>
        <a:graphic>
          <a:graphicData uri="http://schemas.openxmlformats.org/drawingml/2006/table">
            <a:tbl>
              <a:tblPr firstRow="1" bandRow="1">
                <a:tableStyleId>{5940675A-B579-460E-94D1-54222C63F5DA}</a:tableStyleId>
              </a:tblPr>
              <a:tblGrid>
                <a:gridCol w="5043268">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127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u="none" strike="noStrike" kern="1200" cap="none" spc="0" normalizeH="0" baseline="0" noProof="0" dirty="0">
                          <a:ln>
                            <a:noFill/>
                          </a:ln>
                          <a:solidFill>
                            <a:schemeClr val="tx1"/>
                          </a:solidFill>
                          <a:effectLst/>
                          <a:uLnTx/>
                          <a:uFillTx/>
                          <a:latin typeface="+mn-lt"/>
                          <a:ea typeface="+mn-ea"/>
                          <a:cs typeface="+mn-cs"/>
                        </a:rPr>
                        <a:t>Huawei: Need to </a:t>
                      </a:r>
                      <a:r>
                        <a:rPr kumimoji="0" lang="en-US" altLang="zh-CN" sz="1200" b="0" i="0" u="none" strike="noStrike" kern="1200" cap="none" spc="0" normalizeH="0" baseline="0" noProof="0" dirty="0">
                          <a:ln>
                            <a:noFill/>
                          </a:ln>
                          <a:solidFill>
                            <a:prstClr val="black"/>
                          </a:solidFill>
                          <a:effectLst/>
                          <a:uLnTx/>
                          <a:uFillTx/>
                          <a:latin typeface="+mn-lt"/>
                          <a:ea typeface="+mn-ea"/>
                          <a:cs typeface="+mn-cs"/>
                        </a:rPr>
                        <a:t>resolve the racing condition mentioned in the table. While for NRF it is needed to differentiated the case for MB-SMF discovery in configuration procedure, and in Session join procedure. </a:t>
                      </a:r>
                      <a:endParaRPr kumimoji="0" lang="en-US" altLang="zh-CN" sz="120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1"/>
                  </a:ext>
                </a:extLst>
              </a:tr>
              <a:tr h="144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u="none" strike="noStrike" kern="1200" cap="none" spc="0" normalizeH="0" baseline="0" dirty="0">
                          <a:ln>
                            <a:noFill/>
                          </a:ln>
                          <a:solidFill>
                            <a:schemeClr val="tx1"/>
                          </a:solidFill>
                          <a:effectLst/>
                          <a:uLnTx/>
                          <a:uFillTx/>
                          <a:latin typeface="+mn-lt"/>
                          <a:ea typeface="+mn-ea"/>
                          <a:cs typeface="+mn-cs"/>
                        </a:rPr>
                        <a:t>Ericsson0817: unclear how it works. For simplicity, recommend SMF reject join if not configured in Rel-17</a:t>
                      </a:r>
                      <a:endParaRPr kumimoji="0" lang="zh-CN" altLang="en-US" sz="120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2"/>
                  </a:ext>
                </a:extLst>
              </a:tr>
              <a:tr h="144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u="none" strike="noStrike" kern="1200" cap="none" spc="0" normalizeH="0" baseline="0" dirty="0">
                          <a:ln>
                            <a:noFill/>
                          </a:ln>
                          <a:solidFill>
                            <a:schemeClr val="tx1"/>
                          </a:solidFill>
                          <a:effectLst/>
                          <a:uLnTx/>
                          <a:uFillTx/>
                          <a:latin typeface="+mn-lt"/>
                          <a:ea typeface="+mn-ea"/>
                          <a:cs typeface="+mn-cs"/>
                        </a:rPr>
                        <a:t>CATT: For simplicity, prefer to not involving MBS configuration upon MBS join procedure in R17, and leave it to R18. </a:t>
                      </a:r>
                      <a:endParaRPr kumimoji="0" lang="zh-CN" altLang="en-US" sz="120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3"/>
                  </a:ext>
                </a:extLst>
              </a:tr>
              <a:tr h="144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4"/>
                  </a:ext>
                </a:extLst>
              </a:tr>
              <a:tr h="144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5"/>
                  </a:ext>
                </a:extLst>
              </a:tr>
              <a:tr h="144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6"/>
                  </a:ext>
                </a:extLst>
              </a:tr>
              <a:tr h="144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7"/>
                  </a:ext>
                </a:extLst>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1249185144"/>
              </p:ext>
            </p:extLst>
          </p:nvPr>
        </p:nvGraphicFramePr>
        <p:xfrm>
          <a:off x="838200" y="5026422"/>
          <a:ext cx="5628909" cy="1554480"/>
        </p:xfrm>
        <a:graphic>
          <a:graphicData uri="http://schemas.openxmlformats.org/drawingml/2006/table">
            <a:tbl>
              <a:tblPr firstRow="1" bandRow="1">
                <a:tableStyleId>{5940675A-B579-460E-94D1-54222C63F5DA}</a:tableStyleId>
              </a:tblPr>
              <a:tblGrid>
                <a:gridCol w="5628909">
                  <a:extLst>
                    <a:ext uri="{9D8B030D-6E8A-4147-A177-3AD203B41FA5}">
                      <a16:colId xmlns="" xmlns:a16="http://schemas.microsoft.com/office/drawing/2014/main" val="20000"/>
                    </a:ext>
                  </a:extLst>
                </a:gridCol>
              </a:tblGrid>
              <a:tr h="3155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1121275">
                <a:tc>
                  <a:txBody>
                    <a:bodyPr/>
                    <a:lstStyle/>
                    <a:p>
                      <a:pPr marL="0" indent="0">
                        <a:buFont typeface="Arial" panose="020B0604020202020204" pitchFamily="34" charset="0"/>
                        <a:buNone/>
                      </a:pPr>
                      <a:r>
                        <a:rPr lang="en-US" altLang="zh-CN" sz="1200" dirty="0"/>
                        <a:t>Clarify</a:t>
                      </a:r>
                      <a:r>
                        <a:rPr lang="en-US" altLang="zh-CN" sz="1200" baseline="0" dirty="0"/>
                        <a:t> the following issues ([</a:t>
                      </a:r>
                      <a:r>
                        <a:rPr lang="en-US" altLang="zh-CN" sz="1200" b="1" baseline="0" dirty="0"/>
                        <a:t>Section 7.2.1.2, 7.2.1.3, 7.1.2</a:t>
                      </a:r>
                      <a:r>
                        <a:rPr lang="en-US" altLang="zh-CN" sz="1200" baseline="0" dirty="0"/>
                        <a:t>])</a:t>
                      </a:r>
                      <a:endParaRPr lang="en-US" altLang="zh-CN" sz="1200" dirty="0"/>
                    </a:p>
                    <a:p>
                      <a:pPr marL="285750" indent="-285750">
                        <a:buFont typeface="Arial" panose="020B0604020202020204" pitchFamily="34" charset="0"/>
                        <a:buChar char="•"/>
                      </a:pPr>
                      <a:r>
                        <a:rPr lang="en-US" altLang="zh-CN" sz="1200" dirty="0"/>
                        <a:t>Session configuration: </a:t>
                      </a:r>
                      <a:r>
                        <a:rPr lang="en-US" altLang="zh-CN" sz="1200" b="1" dirty="0">
                          <a:solidFill>
                            <a:schemeClr val="accent2"/>
                          </a:solidFill>
                        </a:rPr>
                        <a:t>Is this</a:t>
                      </a:r>
                      <a:r>
                        <a:rPr lang="en-US" altLang="zh-CN" sz="1200" b="1" baseline="0" dirty="0">
                          <a:solidFill>
                            <a:schemeClr val="accent2"/>
                          </a:solidFill>
                        </a:rPr>
                        <a:t> procedure mandatory, or can be done by e.g., pre-configuration</a:t>
                      </a:r>
                      <a:r>
                        <a:rPr lang="en-US" altLang="zh-CN" sz="1200" baseline="0" dirty="0"/>
                        <a:t>?</a:t>
                      </a:r>
                    </a:p>
                    <a:p>
                      <a:pPr marL="285750" lvl="0" indent="-285750">
                        <a:buFont typeface="Arial" panose="020B0604020202020204" pitchFamily="34" charset="0"/>
                        <a:buChar char="•"/>
                      </a:pPr>
                      <a:r>
                        <a:rPr lang="en-US" altLang="zh-CN" sz="1200" baseline="0" dirty="0"/>
                        <a:t>SMF rejecting UE: </a:t>
                      </a:r>
                      <a:r>
                        <a:rPr lang="en-US" altLang="zh-CN" sz="1200" b="1" kern="1200" dirty="0">
                          <a:solidFill>
                            <a:srgbClr val="00B050"/>
                          </a:solidFill>
                          <a:latin typeface="+mn-lt"/>
                          <a:ea typeface="+mn-ea"/>
                          <a:cs typeface="+mn-cs"/>
                        </a:rPr>
                        <a:t>No</a:t>
                      </a:r>
                      <a:r>
                        <a:rPr lang="en-US" altLang="zh-CN" sz="1200" b="1" kern="1200" baseline="0" dirty="0">
                          <a:solidFill>
                            <a:srgbClr val="00B050"/>
                          </a:solidFill>
                          <a:latin typeface="+mn-lt"/>
                          <a:ea typeface="+mn-ea"/>
                          <a:cs typeface="+mn-cs"/>
                        </a:rPr>
                        <a:t> MB-SMF found</a:t>
                      </a:r>
                      <a:r>
                        <a:rPr lang="en-US" altLang="zh-CN" sz="1200" baseline="0" dirty="0"/>
                        <a:t>?</a:t>
                      </a:r>
                    </a:p>
                    <a:p>
                      <a:pPr marL="285750" lvl="0" indent="-285750">
                        <a:buFont typeface="Arial" panose="020B0604020202020204" pitchFamily="34" charset="0"/>
                        <a:buChar char="•"/>
                      </a:pPr>
                      <a:r>
                        <a:rPr lang="en-US" altLang="zh-CN" sz="1200" baseline="0" dirty="0"/>
                        <a:t>SMF finding MB-SMF: </a:t>
                      </a:r>
                      <a:r>
                        <a:rPr lang="en-US" altLang="zh-CN" sz="1200" b="1" kern="1200" dirty="0">
                          <a:solidFill>
                            <a:schemeClr val="accent2"/>
                          </a:solidFill>
                          <a:latin typeface="+mn-lt"/>
                          <a:ea typeface="+mn-ea"/>
                          <a:cs typeface="+mn-cs"/>
                        </a:rPr>
                        <a:t>by pre-configured MB-SMF at NRF or must by configuration procedure</a:t>
                      </a:r>
                      <a:r>
                        <a:rPr lang="en-US" altLang="zh-CN" sz="1200" baseline="0" dirty="0"/>
                        <a:t>?</a:t>
                      </a: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sp>
        <p:nvSpPr>
          <p:cNvPr id="14" name="矩形 13"/>
          <p:cNvSpPr/>
          <p:nvPr/>
        </p:nvSpPr>
        <p:spPr>
          <a:xfrm>
            <a:off x="6734175" y="4750389"/>
            <a:ext cx="5043268" cy="1477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t>Issue to be checked:</a:t>
            </a:r>
          </a:p>
          <a:p>
            <a:pPr algn="ctr"/>
            <a:endParaRPr lang="en-US" altLang="zh-CN" sz="1400" b="1" dirty="0"/>
          </a:p>
          <a:p>
            <a:pPr marL="171450" indent="-171450">
              <a:buFont typeface="Arial" panose="020B0604020202020204" pitchFamily="34" charset="0"/>
              <a:buChar char="•"/>
            </a:pPr>
            <a:r>
              <a:rPr lang="en-US" altLang="zh-CN" sz="1200" dirty="0"/>
              <a:t>How to resolve MB-SMF selection issue?</a:t>
            </a:r>
          </a:p>
          <a:p>
            <a:pPr marL="628650" lvl="1" indent="-171450">
              <a:buFont typeface="Arial" panose="020B0604020202020204" pitchFamily="34" charset="0"/>
              <a:buChar char="•"/>
            </a:pPr>
            <a:r>
              <a:rPr lang="en-US" altLang="zh-CN" sz="1200" dirty="0"/>
              <a:t>Is there any MB-SMF instance stored in NRF when pre-configuration is supported and no configuration procedure executed?</a:t>
            </a:r>
          </a:p>
          <a:p>
            <a:pPr marL="171450" indent="-171450">
              <a:buFont typeface="Arial" panose="020B0604020202020204" pitchFamily="34" charset="0"/>
              <a:buChar char="•"/>
            </a:pPr>
            <a:r>
              <a:rPr lang="en-US" altLang="zh-CN" sz="1200" dirty="0"/>
              <a:t>(Note that the pre-configuration at UDR is mentioned somewhere in section 7.1.1.2)</a:t>
            </a:r>
          </a:p>
        </p:txBody>
      </p:sp>
    </p:spTree>
    <p:extLst>
      <p:ext uri="{BB962C8B-B14F-4D97-AF65-F5344CB8AC3E}">
        <p14:creationId xmlns:p14="http://schemas.microsoft.com/office/powerpoint/2010/main" val="163493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#4: </a:t>
            </a:r>
            <a:r>
              <a:rPr lang="en-US" altLang="zh-CN" dirty="0"/>
              <a:t>Way forward of Pre-configuration</a:t>
            </a:r>
            <a:br>
              <a:rPr lang="en-US" altLang="zh-CN" dirty="0"/>
            </a:br>
            <a:r>
              <a:rPr lang="en-US" altLang="zh-CN" sz="2800" dirty="0">
                <a:solidFill>
                  <a:prstClr val="black"/>
                </a:solidFill>
              </a:rPr>
              <a:t>(merge proposal?)</a:t>
            </a:r>
            <a:endParaRPr lang="en-US" dirty="0"/>
          </a:p>
        </p:txBody>
      </p:sp>
      <p:graphicFrame>
        <p:nvGraphicFramePr>
          <p:cNvPr id="3" name="表格 2"/>
          <p:cNvGraphicFramePr>
            <a:graphicFrameLocks noGrp="1"/>
          </p:cNvGraphicFramePr>
          <p:nvPr>
            <p:extLst>
              <p:ext uri="{D42A27DB-BD31-4B8C-83A1-F6EECF244321}">
                <p14:modId xmlns:p14="http://schemas.microsoft.com/office/powerpoint/2010/main" val="1572943397"/>
              </p:ext>
            </p:extLst>
          </p:nvPr>
        </p:nvGraphicFramePr>
        <p:xfrm>
          <a:off x="838200" y="2170589"/>
          <a:ext cx="9936481" cy="2686050"/>
        </p:xfrm>
        <a:graphic>
          <a:graphicData uri="http://schemas.openxmlformats.org/drawingml/2006/table">
            <a:tbl>
              <a:tblPr firstRow="1" firstCol="1" bandRow="1">
                <a:tableStyleId>{5940675A-B579-460E-94D1-54222C63F5DA}</a:tableStyleId>
              </a:tblPr>
              <a:tblGrid>
                <a:gridCol w="723900">
                  <a:extLst>
                    <a:ext uri="{9D8B030D-6E8A-4147-A177-3AD203B41FA5}">
                      <a16:colId xmlns="" xmlns:a16="http://schemas.microsoft.com/office/drawing/2014/main" val="20000"/>
                    </a:ext>
                  </a:extLst>
                </a:gridCol>
                <a:gridCol w="4030980">
                  <a:extLst>
                    <a:ext uri="{9D8B030D-6E8A-4147-A177-3AD203B41FA5}">
                      <a16:colId xmlns="" xmlns:a16="http://schemas.microsoft.com/office/drawing/2014/main" val="20001"/>
                    </a:ext>
                  </a:extLst>
                </a:gridCol>
                <a:gridCol w="1689925">
                  <a:extLst>
                    <a:ext uri="{9D8B030D-6E8A-4147-A177-3AD203B41FA5}">
                      <a16:colId xmlns="" xmlns:a16="http://schemas.microsoft.com/office/drawing/2014/main" val="20002"/>
                    </a:ext>
                  </a:extLst>
                </a:gridCol>
                <a:gridCol w="1745838">
                  <a:extLst>
                    <a:ext uri="{9D8B030D-6E8A-4147-A177-3AD203B41FA5}">
                      <a16:colId xmlns="" xmlns:a16="http://schemas.microsoft.com/office/drawing/2014/main" val="20003"/>
                    </a:ext>
                  </a:extLst>
                </a:gridCol>
                <a:gridCol w="1745838">
                  <a:extLst>
                    <a:ext uri="{9D8B030D-6E8A-4147-A177-3AD203B41FA5}">
                      <a16:colId xmlns="" xmlns:a16="http://schemas.microsoft.com/office/drawing/2014/main" val="20004"/>
                    </a:ext>
                  </a:extLst>
                </a:gridCol>
              </a:tblGrid>
              <a:tr h="0">
                <a:tc>
                  <a:txBody>
                    <a:bodyPr/>
                    <a:lstStyle/>
                    <a:p>
                      <a:pPr marL="0" marR="0" algn="ctr" defTabSz="914400" rtl="0" eaLnBrk="1" latinLnBrk="0" hangingPunct="1">
                        <a:spcBef>
                          <a:spcPts val="0"/>
                        </a:spcBef>
                        <a:spcAft>
                          <a:spcPts val="0"/>
                        </a:spcAft>
                      </a:pPr>
                      <a:endParaRPr lang="zh-CN" sz="1000" u="sng" kern="1200" dirty="0">
                        <a:solidFill>
                          <a:schemeClr val="tx1"/>
                        </a:solidFill>
                        <a:effectLst/>
                        <a:latin typeface="+mn-lt"/>
                        <a:ea typeface="+mn-ea"/>
                        <a:cs typeface="+mn-cs"/>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900" b="1" dirty="0"/>
                        <a:t>Pre-configuration</a:t>
                      </a:r>
                      <a:endParaRPr lang="zh-CN" sz="9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spcBef>
                          <a:spcPts val="0"/>
                        </a:spcBef>
                        <a:spcAft>
                          <a:spcPts val="0"/>
                        </a:spcAft>
                      </a:pP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2" action="ppaction://hlinkfile"/>
                        </a:rPr>
                        <a:t>S2-2105915</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MBS Session join and Session establishment.</a:t>
                      </a:r>
                      <a:endParaRPr 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CATT, CBN</a:t>
                      </a:r>
                      <a:endParaRPr lang="zh-CN" sz="1000" kern="1200" dirty="0">
                        <a:solidFill>
                          <a:schemeClr val="tx1"/>
                        </a:solidFill>
                        <a:effectLst/>
                        <a:latin typeface="+mn-lt"/>
                        <a:ea typeface="+mn-ea"/>
                        <a:cs typeface="+mn-cs"/>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For pre-configuration,</a:t>
                      </a:r>
                      <a:r>
                        <a:rPr lang="en-US" altLang="zh-CN" sz="1050" kern="1200" baseline="0" dirty="0">
                          <a:solidFill>
                            <a:schemeClr val="tx1"/>
                          </a:solidFill>
                          <a:effectLst/>
                          <a:latin typeface="+mn-lt"/>
                          <a:ea typeface="+mn-ea"/>
                          <a:cs typeface="+mn-cs"/>
                        </a:rPr>
                        <a:t> </a:t>
                      </a:r>
                      <a:r>
                        <a:rPr lang="en-US" altLang="zh-CN" sz="1050" kern="1200" dirty="0">
                          <a:solidFill>
                            <a:schemeClr val="tx1"/>
                          </a:solidFill>
                          <a:effectLst/>
                          <a:latin typeface="+mn-lt"/>
                          <a:ea typeface="+mn-ea"/>
                          <a:cs typeface="+mn-cs"/>
                        </a:rPr>
                        <a:t>Depends on discussion of Topic #4</a:t>
                      </a: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7.2.1</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1"/>
                  </a:ext>
                </a:extLst>
              </a:tr>
              <a:tr h="0">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3" action="ppaction://hlinkfile"/>
                        </a:rPr>
                        <a:t>S2-2106359</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Modification on the Multicast session join and session establishment procedure.</a:t>
                      </a:r>
                      <a:endParaRPr 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ZTE</a:t>
                      </a:r>
                      <a:endParaRPr lang="zh-CN" sz="1000" kern="1200" dirty="0">
                        <a:solidFill>
                          <a:schemeClr val="tx1"/>
                        </a:solidFill>
                        <a:effectLst/>
                        <a:latin typeface="+mn-lt"/>
                        <a:ea typeface="+mn-ea"/>
                        <a:cs typeface="+mn-cs"/>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For pre-configuration,</a:t>
                      </a:r>
                      <a:r>
                        <a:rPr lang="en-US" altLang="zh-CN" sz="1050" kern="1200" baseline="0" dirty="0">
                          <a:solidFill>
                            <a:schemeClr val="tx1"/>
                          </a:solidFill>
                          <a:effectLst/>
                          <a:latin typeface="+mn-lt"/>
                          <a:ea typeface="+mn-ea"/>
                          <a:cs typeface="+mn-cs"/>
                        </a:rPr>
                        <a:t> </a:t>
                      </a:r>
                      <a:r>
                        <a:rPr lang="en-US" altLang="zh-CN" sz="1050" kern="1200" dirty="0">
                          <a:solidFill>
                            <a:schemeClr val="tx1"/>
                          </a:solidFill>
                          <a:effectLst/>
                          <a:latin typeface="+mn-lt"/>
                          <a:ea typeface="+mn-ea"/>
                          <a:cs typeface="+mn-cs"/>
                        </a:rPr>
                        <a:t>Depends on discussion of Topic #4</a:t>
                      </a: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7.2.1.3</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2"/>
                  </a:ext>
                </a:extLst>
              </a:tr>
              <a:tr h="0">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4" action="ppaction://hlinkfile"/>
                        </a:rPr>
                        <a:t>S2-2105890</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 [7.2.1] MBS Join and Session establishment procedure.</a:t>
                      </a:r>
                      <a:endParaRPr 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Samsung</a:t>
                      </a:r>
                      <a:endParaRPr lang="zh-CN" sz="1000" kern="1200" dirty="0">
                        <a:solidFill>
                          <a:schemeClr val="tx1"/>
                        </a:solidFill>
                        <a:effectLst/>
                        <a:latin typeface="+mn-lt"/>
                        <a:ea typeface="+mn-ea"/>
                        <a:cs typeface="+mn-cs"/>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For pre-configuration,</a:t>
                      </a:r>
                      <a:r>
                        <a:rPr lang="en-US" altLang="zh-CN" sz="1050" kern="1200" baseline="0" dirty="0">
                          <a:solidFill>
                            <a:schemeClr val="tx1"/>
                          </a:solidFill>
                          <a:effectLst/>
                          <a:latin typeface="+mn-lt"/>
                          <a:ea typeface="+mn-ea"/>
                          <a:cs typeface="+mn-cs"/>
                        </a:rPr>
                        <a:t> </a:t>
                      </a:r>
                      <a:r>
                        <a:rPr lang="en-US" altLang="zh-CN" sz="1050" kern="1200" dirty="0">
                          <a:solidFill>
                            <a:schemeClr val="tx1"/>
                          </a:solidFill>
                          <a:effectLst/>
                          <a:latin typeface="+mn-lt"/>
                          <a:ea typeface="+mn-ea"/>
                          <a:cs typeface="+mn-cs"/>
                        </a:rPr>
                        <a:t>Depends on discussion of Topic #4</a:t>
                      </a: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7.2.1</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r h="0">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5" action="ppaction://hlinkfile"/>
                        </a:rPr>
                        <a:t>S2-2105636</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 [4.3] Multicast session state model.</a:t>
                      </a:r>
                      <a:endParaRPr 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Ericsson</a:t>
                      </a:r>
                      <a:endParaRPr lang="zh-CN" sz="1000" kern="1200" dirty="0">
                        <a:solidFill>
                          <a:schemeClr val="tx1"/>
                        </a:solidFill>
                        <a:effectLst/>
                        <a:latin typeface="+mn-lt"/>
                        <a:ea typeface="+mn-ea"/>
                        <a:cs typeface="+mn-cs"/>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Irrelevant?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For</a:t>
                      </a:r>
                      <a:r>
                        <a:rPr lang="en-US" altLang="zh-CN" sz="1050" kern="1200" baseline="0" dirty="0">
                          <a:solidFill>
                            <a:schemeClr val="tx1"/>
                          </a:solidFill>
                          <a:effectLst/>
                          <a:latin typeface="+mn-lt"/>
                          <a:ea typeface="+mn-ea"/>
                          <a:cs typeface="+mn-cs"/>
                        </a:rPr>
                        <a:t> session state model, see page 31</a:t>
                      </a:r>
                      <a:endParaRPr lang="zh-CN" sz="1050" kern="1200" dirty="0">
                        <a:solidFill>
                          <a:schemeClr val="tx1"/>
                        </a:solidFill>
                        <a:effectLst/>
                        <a:latin typeface="+mn-lt"/>
                        <a:ea typeface="+mn-ea"/>
                        <a:cs typeface="+mn-cs"/>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4.3</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4"/>
                  </a:ext>
                </a:extLst>
              </a:tr>
              <a:tr h="51181">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6" action="ppaction://hlinkfile"/>
                        </a:rPr>
                        <a:t>S2-2106507</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Updates to Multicast session join and session establishment procedure.</a:t>
                      </a:r>
                      <a:endParaRPr 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Nokia, Nokia Shanghai-Bell</a:t>
                      </a:r>
                      <a:endParaRPr lang="zh-CN" sz="1000" kern="1200" dirty="0">
                        <a:solidFill>
                          <a:schemeClr val="tx1"/>
                        </a:solidFill>
                        <a:effectLst/>
                        <a:latin typeface="+mn-lt"/>
                        <a:ea typeface="+mn-ea"/>
                        <a:cs typeface="+mn-cs"/>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For pre-configuration,</a:t>
                      </a:r>
                      <a:r>
                        <a:rPr lang="en-US" altLang="zh-CN" sz="1050" kern="1200" baseline="0" dirty="0">
                          <a:solidFill>
                            <a:schemeClr val="tx1"/>
                          </a:solidFill>
                          <a:effectLst/>
                          <a:latin typeface="+mn-lt"/>
                          <a:ea typeface="+mn-ea"/>
                          <a:cs typeface="+mn-cs"/>
                        </a:rPr>
                        <a:t> </a:t>
                      </a:r>
                      <a:r>
                        <a:rPr lang="en-US" altLang="zh-CN" sz="1050" kern="1200" dirty="0">
                          <a:solidFill>
                            <a:schemeClr val="tx1"/>
                          </a:solidFill>
                          <a:effectLst/>
                          <a:latin typeface="+mn-lt"/>
                          <a:ea typeface="+mn-ea"/>
                          <a:cs typeface="+mn-cs"/>
                        </a:rPr>
                        <a:t>Depends on discussion of Topic #4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For</a:t>
                      </a:r>
                      <a:r>
                        <a:rPr lang="en-US" altLang="zh-CN" sz="1050" kern="1200" baseline="0" dirty="0">
                          <a:solidFill>
                            <a:schemeClr val="tx1"/>
                          </a:solidFill>
                          <a:effectLst/>
                          <a:latin typeface="+mn-lt"/>
                          <a:ea typeface="+mn-ea"/>
                          <a:cs typeface="+mn-cs"/>
                        </a:rPr>
                        <a:t> session state model, see page 31</a:t>
                      </a:r>
                      <a:endParaRPr lang="zh-CN" altLang="zh-CN" sz="1050" kern="1200" dirty="0">
                        <a:solidFill>
                          <a:schemeClr val="tx1"/>
                        </a:solidFill>
                        <a:effectLst/>
                        <a:latin typeface="+mn-lt"/>
                        <a:ea typeface="+mn-ea"/>
                        <a:cs typeface="+mn-cs"/>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4.3, 7.2.1.3, 9.1.1</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5"/>
                  </a:ext>
                </a:extLst>
              </a:tr>
              <a:tr h="51181">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7" action="ppaction://hlinkfile"/>
                        </a:rPr>
                        <a:t>S2-2106089</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Updates to address the Editor's Note about how SMF requests MB-SMF to configure the multicast session.</a:t>
                      </a:r>
                      <a:endParaRPr lang="zh-CN" sz="1000"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Huawei, </a:t>
                      </a:r>
                      <a:r>
                        <a:rPr lang="en-GB" sz="1000" kern="1200" dirty="0" err="1">
                          <a:solidFill>
                            <a:schemeClr val="tx1"/>
                          </a:solidFill>
                          <a:effectLst/>
                          <a:latin typeface="+mn-lt"/>
                          <a:ea typeface="+mn-ea"/>
                          <a:cs typeface="+mn-cs"/>
                        </a:rPr>
                        <a:t>HiSilicon</a:t>
                      </a:r>
                      <a:endParaRPr lang="zh-CN" sz="1000" kern="1200" dirty="0">
                        <a:solidFill>
                          <a:schemeClr val="tx1"/>
                        </a:solidFill>
                        <a:effectLst/>
                        <a:latin typeface="+mn-lt"/>
                        <a:ea typeface="+mn-ea"/>
                        <a:cs typeface="+mn-cs"/>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t>Use </a:t>
                      </a:r>
                      <a:r>
                        <a:rPr lang="en-GB" altLang="zh-CN" sz="1050" u="sng" kern="1200" dirty="0">
                          <a:solidFill>
                            <a:schemeClr val="tx1"/>
                          </a:solidFill>
                          <a:effectLst/>
                          <a:latin typeface="+mn-lt"/>
                          <a:ea typeface="+mn-ea"/>
                          <a:cs typeface="+mn-cs"/>
                          <a:hlinkClick r:id="rId7" action="ppaction://hlinkfile"/>
                        </a:rPr>
                        <a:t>S2-2106089</a:t>
                      </a:r>
                      <a:r>
                        <a:rPr lang="zh-CN" altLang="en-US" sz="1050" u="none" kern="1200" baseline="0" dirty="0">
                          <a:solidFill>
                            <a:schemeClr val="tx1"/>
                          </a:solidFill>
                          <a:effectLst/>
                          <a:latin typeface="+mn-lt"/>
                          <a:ea typeface="+mn-ea"/>
                          <a:cs typeface="+mn-cs"/>
                        </a:rPr>
                        <a:t> </a:t>
                      </a:r>
                      <a:r>
                        <a:rPr lang="en-US" altLang="zh-CN" sz="1050" u="none" kern="1200" baseline="0" dirty="0">
                          <a:solidFill>
                            <a:schemeClr val="tx1"/>
                          </a:solidFill>
                          <a:effectLst/>
                          <a:latin typeface="+mn-lt"/>
                          <a:ea typeface="+mn-ea"/>
                          <a:cs typeface="+mn-cs"/>
                        </a:rPr>
                        <a:t>as the one for further discussion.</a:t>
                      </a:r>
                      <a:endParaRPr lang="zh-CN" altLang="zh-CN" sz="1050" u="sng" kern="1200" dirty="0">
                        <a:solidFill>
                          <a:schemeClr val="tx1"/>
                        </a:solidFill>
                        <a:effectLst/>
                        <a:latin typeface="+mn-lt"/>
                        <a:ea typeface="+mn-ea"/>
                        <a:cs typeface="+mn-cs"/>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7.1.2, 7.2.1.3</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957633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99" y="365125"/>
            <a:ext cx="11096625" cy="1325563"/>
          </a:xfrm>
        </p:spPr>
        <p:txBody>
          <a:bodyPr/>
          <a:lstStyle/>
          <a:p>
            <a:r>
              <a:rPr lang="en-US" altLang="zh-CN" b="1" dirty="0"/>
              <a:t>Topic #5: </a:t>
            </a:r>
            <a:r>
              <a:rPr lang="en-US" altLang="zh-CN" sz="3600" dirty="0"/>
              <a:t>UDM enhancement to support SMF selection</a:t>
            </a:r>
            <a:endParaRPr lang="en-US" sz="3600" dirty="0"/>
          </a:p>
        </p:txBody>
      </p:sp>
      <p:graphicFrame>
        <p:nvGraphicFramePr>
          <p:cNvPr id="8" name="表格 7"/>
          <p:cNvGraphicFramePr>
            <a:graphicFrameLocks noGrp="1"/>
          </p:cNvGraphicFramePr>
          <p:nvPr>
            <p:extLst>
              <p:ext uri="{D42A27DB-BD31-4B8C-83A1-F6EECF244321}">
                <p14:modId xmlns:p14="http://schemas.microsoft.com/office/powerpoint/2010/main" val="1528603341"/>
              </p:ext>
            </p:extLst>
          </p:nvPr>
        </p:nvGraphicFramePr>
        <p:xfrm>
          <a:off x="904876" y="1690688"/>
          <a:ext cx="5295900" cy="1691640"/>
        </p:xfrm>
        <a:graphic>
          <a:graphicData uri="http://schemas.openxmlformats.org/drawingml/2006/table">
            <a:tbl>
              <a:tblPr firstRow="1" bandRow="1">
                <a:tableStyleId>{5C22544A-7EE6-4342-B048-85BDC9FD1C3A}</a:tableStyleId>
              </a:tblPr>
              <a:tblGrid>
                <a:gridCol w="923924">
                  <a:extLst>
                    <a:ext uri="{9D8B030D-6E8A-4147-A177-3AD203B41FA5}">
                      <a16:colId xmlns="" xmlns:a16="http://schemas.microsoft.com/office/drawing/2014/main" val="20000"/>
                    </a:ext>
                  </a:extLst>
                </a:gridCol>
                <a:gridCol w="742914">
                  <a:extLst>
                    <a:ext uri="{9D8B030D-6E8A-4147-A177-3AD203B41FA5}">
                      <a16:colId xmlns="" xmlns:a16="http://schemas.microsoft.com/office/drawing/2014/main" val="20001"/>
                    </a:ext>
                  </a:extLst>
                </a:gridCol>
                <a:gridCol w="1675800">
                  <a:extLst>
                    <a:ext uri="{9D8B030D-6E8A-4147-A177-3AD203B41FA5}">
                      <a16:colId xmlns="" xmlns:a16="http://schemas.microsoft.com/office/drawing/2014/main" val="20002"/>
                    </a:ext>
                  </a:extLst>
                </a:gridCol>
                <a:gridCol w="1953262">
                  <a:extLst>
                    <a:ext uri="{9D8B030D-6E8A-4147-A177-3AD203B41FA5}">
                      <a16:colId xmlns="" xmlns:a16="http://schemas.microsoft.com/office/drawing/2014/main" val="20003"/>
                    </a:ext>
                  </a:extLst>
                </a:gridCol>
              </a:tblGrid>
              <a:tr h="0">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r>
                        <a:rPr lang="en-US" altLang="zh-CN" sz="1100" dirty="0"/>
                        <a:t>SMF selection when establishing PDU session should not consider MBS</a:t>
                      </a:r>
                    </a:p>
                  </a:txBody>
                  <a:tcPr/>
                </a:tc>
                <a:tc>
                  <a:txBody>
                    <a:bodyPr/>
                    <a:lstStyle/>
                    <a:p>
                      <a:pPr algn="l"/>
                      <a:r>
                        <a:rPr lang="en-US" altLang="zh-CN" sz="1100" dirty="0"/>
                        <a:t>SMF selection when establishing PDU session should consider MBS</a:t>
                      </a:r>
                    </a:p>
                  </a:txBody>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2"/>
                        </a:rPr>
                        <a:t>S2-2105915</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dirty="0"/>
                        <a:t>CATT</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3"/>
                        </a:rPr>
                        <a:t>S2-2106355</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ZTE</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4"/>
                        </a:rPr>
                        <a:t>S2-2105890</a:t>
                      </a:r>
                      <a:endParaRPr kumimoji="0" lang="zh-CN" altLang="zh-CN" sz="1200" b="0" i="0" u="sng"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baseline="0" dirty="0"/>
                        <a:t>Samsung</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5"/>
                        </a:rPr>
                        <a:t>S2-2106473</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dirty="0"/>
                        <a:t>Nokia</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extLst>
                  <a:ext uri="{0D108BD9-81ED-4DB2-BD59-A6C34878D82A}">
                    <a16:rowId xmlns="" xmlns:a16="http://schemas.microsoft.com/office/drawing/2014/main" val="10004"/>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1648147415"/>
              </p:ext>
            </p:extLst>
          </p:nvPr>
        </p:nvGraphicFramePr>
        <p:xfrm>
          <a:off x="6610349" y="1690688"/>
          <a:ext cx="5043268" cy="2468880"/>
        </p:xfrm>
        <a:graphic>
          <a:graphicData uri="http://schemas.openxmlformats.org/drawingml/2006/table">
            <a:tbl>
              <a:tblPr firstRow="1" bandRow="1">
                <a:tableStyleId>{5940675A-B579-460E-94D1-54222C63F5DA}</a:tableStyleId>
              </a:tblPr>
              <a:tblGrid>
                <a:gridCol w="5043268">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Ericsson0817: DNN/S-NSSAI would be sufficient, no separate capability is needed.</a:t>
                      </a:r>
                    </a:p>
                  </a:txBody>
                  <a:tcPr/>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CATT: It seems using S-NSSAI and DNN can fulfill the  current requirements.</a:t>
                      </a:r>
                    </a:p>
                  </a:txBody>
                  <a:tcPr/>
                </a:tc>
                <a:extLst>
                  <a:ext uri="{0D108BD9-81ED-4DB2-BD59-A6C34878D82A}">
                    <a16:rowId xmlns="" xmlns:a16="http://schemas.microsoft.com/office/drawing/2014/main" val="10002"/>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4"/>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5"/>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6"/>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7"/>
                  </a:ext>
                </a:extLst>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4189125458"/>
              </p:ext>
            </p:extLst>
          </p:nvPr>
        </p:nvGraphicFramePr>
        <p:xfrm>
          <a:off x="6610349" y="4169074"/>
          <a:ext cx="5043268" cy="1665509"/>
        </p:xfrm>
        <a:graphic>
          <a:graphicData uri="http://schemas.openxmlformats.org/drawingml/2006/table">
            <a:tbl>
              <a:tblPr firstRow="1" bandRow="1">
                <a:tableStyleId>{5940675A-B579-460E-94D1-54222C63F5DA}</a:tableStyleId>
              </a:tblPr>
              <a:tblGrid>
                <a:gridCol w="5043268">
                  <a:extLst>
                    <a:ext uri="{9D8B030D-6E8A-4147-A177-3AD203B41FA5}">
                      <a16:colId xmlns="" xmlns:a16="http://schemas.microsoft.com/office/drawing/2014/main" val="20000"/>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1299749">
                <a:tc>
                  <a:txBody>
                    <a:bodyPr/>
                    <a:lstStyle/>
                    <a:p>
                      <a:pPr marL="285750" indent="-285750">
                        <a:buFont typeface="Arial" panose="020B0604020202020204" pitchFamily="34" charset="0"/>
                        <a:buChar char="•"/>
                      </a:pPr>
                      <a:r>
                        <a:rPr lang="en-US" altLang="zh-CN" sz="1200" dirty="0"/>
                        <a:t>Clarify</a:t>
                      </a:r>
                      <a:r>
                        <a:rPr lang="en-US" altLang="zh-CN" sz="1200" baseline="0" dirty="0"/>
                        <a:t> in session join/establishment procedure [</a:t>
                      </a:r>
                      <a:r>
                        <a:rPr lang="en-US" altLang="zh-CN" sz="1200" b="1" baseline="0" dirty="0"/>
                        <a:t>Section 7.2.1.2</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SMF selection when establishing PDU session should not consider MBS, or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SMF selection when establishing PDU session should consider MBS?</a:t>
                      </a:r>
                    </a:p>
                    <a:p>
                      <a:pPr marL="285750" indent="-285750">
                        <a:buFont typeface="Arial" panose="020B0604020202020204" pitchFamily="34" charset="0"/>
                        <a:buChar char="•"/>
                      </a:pPr>
                      <a:r>
                        <a:rPr lang="en-US" altLang="zh-CN" sz="1200" baseline="0" dirty="0"/>
                        <a:t>Resolve the associating ENs based on the agreement above. </a:t>
                      </a: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sp>
        <p:nvSpPr>
          <p:cNvPr id="14" name="矩形 13"/>
          <p:cNvSpPr/>
          <p:nvPr/>
        </p:nvSpPr>
        <p:spPr>
          <a:xfrm>
            <a:off x="904876" y="3485469"/>
            <a:ext cx="5295900" cy="2349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t>Issue to be checked:</a:t>
            </a:r>
          </a:p>
          <a:p>
            <a:pPr algn="ctr"/>
            <a:endParaRPr lang="en-US" altLang="zh-CN" sz="1400" b="1" dirty="0"/>
          </a:p>
          <a:p>
            <a:pPr marL="171450" indent="-171450">
              <a:buFont typeface="Arial" panose="020B0604020202020204" pitchFamily="34" charset="0"/>
              <a:buChar char="•"/>
            </a:pPr>
            <a:r>
              <a:rPr lang="en-US" altLang="zh-CN" sz="1200" dirty="0"/>
              <a:t>SMF selection when establishing PDU session should consider MBS:</a:t>
            </a:r>
          </a:p>
          <a:p>
            <a:pPr marL="628650" lvl="1" indent="-171450">
              <a:buFont typeface="Arial" panose="020B0604020202020204" pitchFamily="34" charset="0"/>
              <a:buChar char="•"/>
            </a:pPr>
            <a:r>
              <a:rPr lang="en-US" altLang="zh-CN" sz="1200" dirty="0"/>
              <a:t>The benefits of having specific information in UDM for SMF selection is acceptable, i.e., not limit the MBS service for a specific DNN+S-NSSAI.</a:t>
            </a:r>
          </a:p>
          <a:p>
            <a:pPr marL="628650" lvl="1" indent="-171450">
              <a:buFont typeface="Arial" panose="020B0604020202020204" pitchFamily="34" charset="0"/>
              <a:buChar char="•"/>
            </a:pPr>
            <a:r>
              <a:rPr lang="en-US" altLang="zh-CN" sz="1200" dirty="0"/>
              <a:t>The relationship between subscription for selecting SMF, and the subscription of whether UE is authorized to use MBS is clarified.</a:t>
            </a:r>
          </a:p>
          <a:p>
            <a:pPr marL="171450" indent="-171450">
              <a:buFont typeface="Arial" panose="020B0604020202020204" pitchFamily="34" charset="0"/>
              <a:buChar char="•"/>
            </a:pPr>
            <a:r>
              <a:rPr lang="en-US" altLang="zh-CN" sz="1200" dirty="0"/>
              <a:t>SMF selection when establishing PDU session without considering MBS:</a:t>
            </a:r>
          </a:p>
          <a:p>
            <a:pPr marL="628650" lvl="1" indent="-171450">
              <a:buFont typeface="Arial" panose="020B0604020202020204" pitchFamily="34" charset="0"/>
              <a:buChar char="•"/>
            </a:pPr>
            <a:r>
              <a:rPr lang="en-US" altLang="zh-CN" sz="1200" dirty="0"/>
              <a:t>Whether it is possible that having MBS-capable SMF for “whole PLMN”.</a:t>
            </a:r>
          </a:p>
          <a:p>
            <a:pPr marL="628650" lvl="1" indent="-171450">
              <a:buFont typeface="Arial" panose="020B0604020202020204" pitchFamily="34" charset="0"/>
              <a:buChar char="•"/>
            </a:pPr>
            <a:r>
              <a:rPr lang="en-US" sz="1200" dirty="0"/>
              <a:t>Or AMF can selecting SMF based on DNN+S-NSSAI.</a:t>
            </a:r>
          </a:p>
        </p:txBody>
      </p:sp>
    </p:spTree>
    <p:extLst>
      <p:ext uri="{BB962C8B-B14F-4D97-AF65-F5344CB8AC3E}">
        <p14:creationId xmlns:p14="http://schemas.microsoft.com/office/powerpoint/2010/main" val="867005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99" y="365125"/>
            <a:ext cx="11353801" cy="1325563"/>
          </a:xfrm>
        </p:spPr>
        <p:txBody>
          <a:bodyPr>
            <a:normAutofit fontScale="90000"/>
          </a:bodyPr>
          <a:lstStyle/>
          <a:p>
            <a:r>
              <a:rPr lang="en-US" altLang="zh-CN" b="1" dirty="0"/>
              <a:t>Topic #5: </a:t>
            </a:r>
            <a:r>
              <a:rPr lang="en-US" altLang="zh-CN" dirty="0"/>
              <a:t>UDM enhancement to support SMF selection </a:t>
            </a:r>
            <a:br>
              <a:rPr lang="en-US" altLang="zh-CN" dirty="0"/>
            </a:br>
            <a:r>
              <a:rPr lang="en-US" altLang="zh-CN" sz="2800" dirty="0">
                <a:solidFill>
                  <a:prstClr val="black"/>
                </a:solidFill>
              </a:rPr>
              <a:t>(merge proposal?)</a:t>
            </a:r>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1041012309"/>
              </p:ext>
            </p:extLst>
          </p:nvPr>
        </p:nvGraphicFramePr>
        <p:xfrm>
          <a:off x="838200" y="2170589"/>
          <a:ext cx="10020301" cy="1173480"/>
        </p:xfrm>
        <a:graphic>
          <a:graphicData uri="http://schemas.openxmlformats.org/drawingml/2006/table">
            <a:tbl>
              <a:tblPr firstRow="1" firstCol="1" bandRow="1">
                <a:tableStyleId>{5940675A-B579-460E-94D1-54222C63F5DA}</a:tableStyleId>
              </a:tblPr>
              <a:tblGrid>
                <a:gridCol w="876300">
                  <a:extLst>
                    <a:ext uri="{9D8B030D-6E8A-4147-A177-3AD203B41FA5}">
                      <a16:colId xmlns="" xmlns:a16="http://schemas.microsoft.com/office/drawing/2014/main" val="20000"/>
                    </a:ext>
                  </a:extLst>
                </a:gridCol>
                <a:gridCol w="2359309">
                  <a:extLst>
                    <a:ext uri="{9D8B030D-6E8A-4147-A177-3AD203B41FA5}">
                      <a16:colId xmlns="" xmlns:a16="http://schemas.microsoft.com/office/drawing/2014/main" val="20001"/>
                    </a:ext>
                  </a:extLst>
                </a:gridCol>
                <a:gridCol w="2261564">
                  <a:extLst>
                    <a:ext uri="{9D8B030D-6E8A-4147-A177-3AD203B41FA5}">
                      <a16:colId xmlns="" xmlns:a16="http://schemas.microsoft.com/office/drawing/2014/main" val="20002"/>
                    </a:ext>
                  </a:extLst>
                </a:gridCol>
                <a:gridCol w="2261564">
                  <a:extLst>
                    <a:ext uri="{9D8B030D-6E8A-4147-A177-3AD203B41FA5}">
                      <a16:colId xmlns="" xmlns:a16="http://schemas.microsoft.com/office/drawing/2014/main" val="20003"/>
                    </a:ext>
                  </a:extLst>
                </a:gridCol>
                <a:gridCol w="2261564">
                  <a:extLst>
                    <a:ext uri="{9D8B030D-6E8A-4147-A177-3AD203B41FA5}">
                      <a16:colId xmlns="" xmlns:a16="http://schemas.microsoft.com/office/drawing/2014/main" val="20004"/>
                    </a:ext>
                  </a:extLst>
                </a:gridCol>
              </a:tblGrid>
              <a:tr h="0">
                <a:tc>
                  <a:txBody>
                    <a:bodyPr/>
                    <a:lstStyle/>
                    <a:p>
                      <a:pPr marL="0" marR="0">
                        <a:spcBef>
                          <a:spcPts val="0"/>
                        </a:spcBef>
                        <a:spcAft>
                          <a:spcPts val="0"/>
                        </a:spcAft>
                      </a:pP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900" b="1" dirty="0"/>
                        <a:t>SMF selection</a:t>
                      </a:r>
                      <a:endParaRPr lang="zh-CN" sz="9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spcBef>
                          <a:spcPts val="0"/>
                        </a:spcBef>
                        <a:spcAft>
                          <a:spcPts val="0"/>
                        </a:spcAft>
                      </a:pP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lgn="l" defTabSz="914400" rtl="0" eaLnBrk="1" latinLnBrk="0" hangingPunct="1">
                        <a:spcBef>
                          <a:spcPts val="0"/>
                        </a:spcBef>
                        <a:spcAft>
                          <a:spcPts val="0"/>
                        </a:spcAft>
                      </a:pPr>
                      <a:r>
                        <a:rPr lang="en-GB"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ction="ppaction://hlinkfile"/>
                        </a:rPr>
                        <a:t>S2-2105915</a:t>
                      </a:r>
                      <a:endParaRPr lang="zh-CN"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txBody>
                  <a:tcPr marL="9525" marR="9525" marT="9525" marB="9525"/>
                </a:tc>
                <a:tc>
                  <a:txBody>
                    <a:bodyPr/>
                    <a:lstStyle/>
                    <a:p>
                      <a:pPr marL="0" marR="0">
                        <a:spcBef>
                          <a:spcPts val="0"/>
                        </a:spcBef>
                        <a:spcAft>
                          <a:spcPts val="0"/>
                        </a:spcAft>
                      </a:pPr>
                      <a:r>
                        <a:rPr lang="en-GB" sz="1000" dirty="0">
                          <a:effectLst/>
                        </a:rPr>
                        <a:t>23.247: MBS Session join and Session establishment.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rPr>
                        <a:t>CATT, CBN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7.2.1</a:t>
                      </a:r>
                      <a:endParaRPr lang="zh-CN" altLang="zh-CN" sz="1050" kern="1200" dirty="0">
                        <a:solidFill>
                          <a:schemeClr val="tx1"/>
                        </a:solidFill>
                        <a:effectLst/>
                        <a:latin typeface="+mn-lt"/>
                        <a:ea typeface="+mn-ea"/>
                        <a:cs typeface="+mn-cs"/>
                      </a:endParaRPr>
                    </a:p>
                    <a:p>
                      <a:pPr marL="0" marR="0">
                        <a:spcBef>
                          <a:spcPts val="0"/>
                        </a:spcBef>
                        <a:spcAft>
                          <a:spcPts val="0"/>
                        </a:spcAft>
                      </a:pP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000" b="1" u="sng" kern="1200" noProof="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S2-2106355</a:t>
                      </a:r>
                      <a:endParaRPr lang="zh-CN" altLang="zh-CN" sz="1000" b="1" u="sng" kern="1200" noProof="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txBody>
                  <a:tcPr marL="9525" marR="9525" marT="9525" marB="9525"/>
                </a:tc>
                <a:tc>
                  <a:txBody>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23.247: Clarification on the SMF selection.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ZTE</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US" altLang="zh-CN" sz="1050" dirty="0">
                          <a:effectLst/>
                          <a:latin typeface="Arial" panose="020B0604020202020204" pitchFamily="34" charset="0"/>
                          <a:ea typeface="等线" panose="02010600030101010101" pitchFamily="2" charset="-122"/>
                          <a:cs typeface="Times New Roman" panose="02020603050405020304" pitchFamily="18" charset="0"/>
                        </a:rPr>
                        <a:t>Use this one as the baseline for further discussion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6.4, 7.2.1.2, 7.1.X</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2"/>
                  </a:ext>
                </a:extLst>
              </a:tr>
              <a:tr h="0">
                <a:tc>
                  <a:txBody>
                    <a:bodyPr/>
                    <a:lstStyle/>
                    <a:p>
                      <a:pPr marL="0" marR="0" algn="l" defTabSz="914400" rtl="0" eaLnBrk="1" latinLnBrk="0" hangingPunct="1">
                        <a:spcBef>
                          <a:spcPts val="0"/>
                        </a:spcBef>
                        <a:spcAft>
                          <a:spcPts val="0"/>
                        </a:spcAft>
                      </a:pPr>
                      <a:r>
                        <a:rPr lang="en-GB"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ction="ppaction://hlinkfile"/>
                        </a:rPr>
                        <a:t>S2-2105890</a:t>
                      </a:r>
                      <a:endParaRPr lang="zh-CN"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txBody>
                  <a:tcPr marL="9525" marR="9525" marT="9525" marB="9525"/>
                </a:tc>
                <a:tc>
                  <a:txBody>
                    <a:bodyPr/>
                    <a:lstStyle/>
                    <a:p>
                      <a:pPr marL="0" marR="0">
                        <a:spcBef>
                          <a:spcPts val="0"/>
                        </a:spcBef>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23.247: Update [7.2.1] MBS Join and Session establishment procedure.</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Samsung</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7.2.1</a:t>
                      </a:r>
                      <a:endParaRPr lang="zh-CN" sz="105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69922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110" y="0"/>
            <a:ext cx="10515600" cy="1325563"/>
          </a:xfrm>
        </p:spPr>
        <p:txBody>
          <a:bodyPr/>
          <a:lstStyle/>
          <a:p>
            <a:r>
              <a:rPr lang="en-US" altLang="zh-CN" b="1" dirty="0"/>
              <a:t>Topic #6: </a:t>
            </a:r>
            <a:r>
              <a:rPr lang="en-US" altLang="zh-CN" dirty="0"/>
              <a:t>UE authorization</a:t>
            </a:r>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2561758911"/>
              </p:ext>
            </p:extLst>
          </p:nvPr>
        </p:nvGraphicFramePr>
        <p:xfrm>
          <a:off x="605059" y="1919288"/>
          <a:ext cx="5843366" cy="2087880"/>
        </p:xfrm>
        <a:graphic>
          <a:graphicData uri="http://schemas.openxmlformats.org/drawingml/2006/table">
            <a:tbl>
              <a:tblPr firstRow="1" bandRow="1">
                <a:tableStyleId>{5C22544A-7EE6-4342-B048-85BDC9FD1C3A}</a:tableStyleId>
              </a:tblPr>
              <a:tblGrid>
                <a:gridCol w="1019435">
                  <a:extLst>
                    <a:ext uri="{9D8B030D-6E8A-4147-A177-3AD203B41FA5}">
                      <a16:colId xmlns="" xmlns:a16="http://schemas.microsoft.com/office/drawing/2014/main" val="20000"/>
                    </a:ext>
                  </a:extLst>
                </a:gridCol>
                <a:gridCol w="819713">
                  <a:extLst>
                    <a:ext uri="{9D8B030D-6E8A-4147-A177-3AD203B41FA5}">
                      <a16:colId xmlns="" xmlns:a16="http://schemas.microsoft.com/office/drawing/2014/main" val="20001"/>
                    </a:ext>
                  </a:extLst>
                </a:gridCol>
                <a:gridCol w="2001885">
                  <a:extLst>
                    <a:ext uri="{9D8B030D-6E8A-4147-A177-3AD203B41FA5}">
                      <a16:colId xmlns="" xmlns:a16="http://schemas.microsoft.com/office/drawing/2014/main" val="20002"/>
                    </a:ext>
                  </a:extLst>
                </a:gridCol>
                <a:gridCol w="2002333">
                  <a:extLst>
                    <a:ext uri="{9D8B030D-6E8A-4147-A177-3AD203B41FA5}">
                      <a16:colId xmlns="" xmlns:a16="http://schemas.microsoft.com/office/drawing/2014/main" val="20003"/>
                    </a:ext>
                  </a:extLst>
                </a:gridCol>
              </a:tblGrid>
              <a:tr h="0">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r>
                        <a:rPr lang="en-US" altLang="zh-CN" sz="1100" dirty="0"/>
                        <a:t>Alt #1: UE’s MBS</a:t>
                      </a:r>
                      <a:r>
                        <a:rPr lang="en-US" altLang="zh-CN" sz="1100" baseline="0" dirty="0"/>
                        <a:t> authorization (incl. feature level and TMGI level) is stored in UDM when establishing PDU session</a:t>
                      </a:r>
                      <a:endParaRPr lang="en-US" altLang="zh-CN" sz="1100" dirty="0"/>
                    </a:p>
                  </a:txBody>
                  <a:tcPr/>
                </a:tc>
                <a:tc>
                  <a:txBody>
                    <a:bodyPr/>
                    <a:lstStyle/>
                    <a:p>
                      <a:r>
                        <a:rPr lang="en-US" altLang="zh-CN" sz="1100" dirty="0"/>
                        <a:t>Alt #2: UE’s MBS</a:t>
                      </a:r>
                      <a:r>
                        <a:rPr lang="en-US" altLang="zh-CN" sz="1100" baseline="0" dirty="0"/>
                        <a:t> authorization (incl. feature level only) is stored in UDM when establishing PDU session, while the TMGI level is stored at PCF and SMF interacts with PCF during join</a:t>
                      </a:r>
                      <a:endParaRPr lang="en-US" altLang="zh-CN" sz="1100" dirty="0"/>
                    </a:p>
                  </a:txBody>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2"/>
                        </a:rPr>
                        <a:t>S2-2106082</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dirty="0"/>
                        <a:t>Huawei</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3"/>
                        </a:rPr>
                        <a:t>S2-2105917</a:t>
                      </a:r>
                      <a:endParaRPr kumimoji="0" lang="zh-CN" altLang="zh-CN" sz="1200" b="0" i="0" u="sng" strike="noStrike" kern="1200" cap="none" spc="0" normalizeH="0" baseline="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CATT</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dirty="0">
                          <a:ln>
                            <a:noFill/>
                          </a:ln>
                          <a:solidFill>
                            <a:prstClr val="black"/>
                          </a:solidFill>
                          <a:effectLst/>
                          <a:uLnTx/>
                          <a:uFillTx/>
                          <a:latin typeface="+mn-lt"/>
                          <a:ea typeface="+mn-ea"/>
                          <a:cs typeface="+mn-cs"/>
                          <a:hlinkClick r:id="rId4"/>
                        </a:rPr>
                        <a:t>S2-2106473</a:t>
                      </a:r>
                      <a:endParaRPr kumimoji="0" lang="zh-CN" altLang="zh-CN" sz="1200" b="0" i="0" u="sng"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baseline="0" dirty="0"/>
                        <a:t>Nokia</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extLst>
                  <a:ext uri="{0D108BD9-81ED-4DB2-BD59-A6C34878D82A}">
                    <a16:rowId xmlns="" xmlns:a16="http://schemas.microsoft.com/office/drawing/2014/main" val="10003"/>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168623003"/>
              </p:ext>
            </p:extLst>
          </p:nvPr>
        </p:nvGraphicFramePr>
        <p:xfrm>
          <a:off x="6739157" y="1924571"/>
          <a:ext cx="5043268" cy="3566160"/>
        </p:xfrm>
        <a:graphic>
          <a:graphicData uri="http://schemas.openxmlformats.org/drawingml/2006/table">
            <a:tbl>
              <a:tblPr firstRow="1" bandRow="1">
                <a:tableStyleId>{5940675A-B579-460E-94D1-54222C63F5DA}</a:tableStyleId>
              </a:tblPr>
              <a:tblGrid>
                <a:gridCol w="5043268">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Huawei: UE authorization includes 1) whether UE is authorized to use MBS, and 2) which TMGI(s) that the UE can use; and the transforming of per-session level info and per-UE level info is based on implementation.</a:t>
                      </a:r>
                    </a:p>
                  </a:txBody>
                  <a:tcPr/>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mn-cs"/>
                        </a:rPr>
                        <a:t>[Ericsson0817: </a:t>
                      </a: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configuration in UDM/UDR if needed for group affiliation can be done by </a:t>
                      </a:r>
                      <a:r>
                        <a:rPr kumimoji="0" lang="en-US" altLang="zh-CN" sz="1200" b="1" i="0" u="none" strike="noStrike" kern="1200" cap="none" spc="0" normalizeH="0" baseline="0" noProof="0" dirty="0">
                          <a:ln>
                            <a:noFill/>
                          </a:ln>
                          <a:solidFill>
                            <a:prstClr val="black"/>
                          </a:solidFill>
                          <a:effectLst/>
                          <a:uLnTx/>
                          <a:uFillTx/>
                          <a:latin typeface="+mn-lt"/>
                          <a:ea typeface="+mn-ea"/>
                          <a:cs typeface="+mn-cs"/>
                        </a:rPr>
                        <a:t>the AF as a separate procedure</a:t>
                      </a:r>
                      <a:r>
                        <a:rPr kumimoji="0" lang="en-US" altLang="zh-CN" sz="1200" b="0" i="0" u="none" strike="noStrike" kern="1200" cap="none" spc="0" normalizeH="0" baseline="0" noProof="0" dirty="0">
                          <a:ln>
                            <a:noFill/>
                          </a:ln>
                          <a:solidFill>
                            <a:prstClr val="black"/>
                          </a:solidFill>
                          <a:effectLst/>
                          <a:uLnTx/>
                          <a:uFillTx/>
                          <a:latin typeface="+mn-lt"/>
                          <a:ea typeface="+mn-ea"/>
                          <a:cs typeface="+mn-cs"/>
                        </a:rPr>
                        <a:t>, e.g. after the MBS Session is created, following existing procedure as specified in </a:t>
                      </a:r>
                      <a:r>
                        <a:rPr kumimoji="0" lang="en-US" altLang="zh-CN" sz="1200" b="1" i="0" u="none" strike="noStrike" kern="1200" cap="none" spc="0" normalizeH="0" baseline="0" noProof="0" dirty="0">
                          <a:ln>
                            <a:noFill/>
                          </a:ln>
                          <a:solidFill>
                            <a:prstClr val="black"/>
                          </a:solidFill>
                          <a:effectLst/>
                          <a:uLnTx/>
                          <a:uFillTx/>
                          <a:latin typeface="+mn-lt"/>
                          <a:ea typeface="+mn-ea"/>
                          <a:cs typeface="+mn-cs"/>
                        </a:rPr>
                        <a:t>clause 4.15.6.2 of 23.502 (NEF -&gt; UDM -&gt; UDR). </a:t>
                      </a:r>
                      <a:endParaRPr kumimoji="0" lang="zh-CN" altLang="en-US" sz="1200" b="1"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CATT: Similar view as Huawei’s. In addition, per-session level info is stored in the UDR during MBS Session configuration procedure, and per-UE level info is stored in the UDM after queried from the UDR.</a:t>
                      </a:r>
                      <a:endParaRPr kumimoji="0" lang="zh-CN" alt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4"/>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5"/>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6"/>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7"/>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930525628"/>
              </p:ext>
            </p:extLst>
          </p:nvPr>
        </p:nvGraphicFramePr>
        <p:xfrm>
          <a:off x="605059" y="4068129"/>
          <a:ext cx="5843366" cy="1188720"/>
        </p:xfrm>
        <a:graphic>
          <a:graphicData uri="http://schemas.openxmlformats.org/drawingml/2006/table">
            <a:tbl>
              <a:tblPr firstRow="1" bandRow="1">
                <a:tableStyleId>{5940675A-B579-460E-94D1-54222C63F5DA}</a:tableStyleId>
              </a:tblPr>
              <a:tblGrid>
                <a:gridCol w="5843366">
                  <a:extLst>
                    <a:ext uri="{9D8B030D-6E8A-4147-A177-3AD203B41FA5}">
                      <a16:colId xmlns="" xmlns:a16="http://schemas.microsoft.com/office/drawing/2014/main" val="20000"/>
                    </a:ext>
                  </a:extLst>
                </a:gridCol>
              </a:tblGrid>
              <a:tr h="2770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759540">
                <a:tc>
                  <a:txBody>
                    <a:bodyPr/>
                    <a:lstStyle/>
                    <a:p>
                      <a:pPr marL="285750" indent="-285750">
                        <a:buFont typeface="Arial" panose="020B0604020202020204" pitchFamily="34" charset="0"/>
                        <a:buChar char="•"/>
                      </a:pPr>
                      <a:r>
                        <a:rPr lang="en-US" altLang="zh-CN" sz="1200" dirty="0"/>
                        <a:t>Clarify</a:t>
                      </a:r>
                      <a:r>
                        <a:rPr lang="en-US" altLang="zh-CN" sz="1200" baseline="0" dirty="0"/>
                        <a:t> [</a:t>
                      </a:r>
                      <a:r>
                        <a:rPr lang="en-US" altLang="zh-CN" sz="1200" b="1" baseline="0" dirty="0"/>
                        <a:t>section 6.4</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What</a:t>
                      </a:r>
                      <a:r>
                        <a:rPr lang="en-US" altLang="zh-CN" sz="1200" b="1" kern="1200" baseline="0" dirty="0">
                          <a:solidFill>
                            <a:schemeClr val="accent2"/>
                          </a:solidFill>
                          <a:latin typeface="+mn-lt"/>
                          <a:ea typeface="+mn-ea"/>
                          <a:cs typeface="+mn-cs"/>
                        </a:rPr>
                        <a:t> kind of information will be stored at UDM</a:t>
                      </a:r>
                      <a:r>
                        <a:rPr lang="en-US" altLang="zh-CN" sz="1200" b="1" kern="1200" dirty="0">
                          <a:solidFill>
                            <a:schemeClr val="accent2"/>
                          </a:solidFill>
                          <a:latin typeface="+mn-lt"/>
                          <a:ea typeface="+mn-ea"/>
                          <a:cs typeface="+mn-cs"/>
                        </a:rPr>
                        <a:t>?</a:t>
                      </a:r>
                      <a:r>
                        <a:rPr lang="en-US" altLang="zh-CN" sz="1200" b="1" kern="1200" baseline="0" dirty="0">
                          <a:solidFill>
                            <a:schemeClr val="accent2"/>
                          </a:solidFill>
                          <a:latin typeface="+mn-lt"/>
                          <a:ea typeface="+mn-ea"/>
                          <a:cs typeface="+mn-cs"/>
                        </a:rPr>
                        <a:t> i.e., 1) UE is authorized to use MBS, or also include 2) the TMGI list of the UE authorized for the MBS?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rgbClr val="00B050"/>
                          </a:solidFill>
                          <a:latin typeface="+mn-lt"/>
                          <a:ea typeface="+mn-ea"/>
                          <a:cs typeface="+mn-cs"/>
                        </a:rPr>
                        <a:t>Add a new clause to include the detailed subscription info.</a:t>
                      </a:r>
                      <a:endParaRPr lang="en-US" altLang="zh-CN" sz="1200" b="1" kern="1200" dirty="0">
                        <a:solidFill>
                          <a:srgbClr val="00B050"/>
                        </a:solidFill>
                        <a:latin typeface="+mn-lt"/>
                        <a:ea typeface="+mn-ea"/>
                        <a:cs typeface="+mn-cs"/>
                      </a:endParaRP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sp>
        <p:nvSpPr>
          <p:cNvPr id="9" name="矩形 8"/>
          <p:cNvSpPr/>
          <p:nvPr/>
        </p:nvSpPr>
        <p:spPr>
          <a:xfrm>
            <a:off x="6725089" y="4453117"/>
            <a:ext cx="5057336" cy="2075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t>Issue to be checked:</a:t>
            </a:r>
          </a:p>
          <a:p>
            <a:pPr algn="ctr"/>
            <a:endParaRPr lang="en-US" altLang="zh-CN" sz="1400" b="1" dirty="0"/>
          </a:p>
          <a:p>
            <a:pPr marL="171450" indent="-171450">
              <a:buFont typeface="Arial" panose="020B0604020202020204" pitchFamily="34" charset="0"/>
              <a:buChar char="•"/>
            </a:pPr>
            <a:r>
              <a:rPr lang="en-US" altLang="zh-CN" sz="1200" dirty="0"/>
              <a:t>How to provide the UE list information to the 5GC?</a:t>
            </a:r>
          </a:p>
          <a:p>
            <a:pPr marL="628650" lvl="1" indent="-171450">
              <a:buFont typeface="Arial" panose="020B0604020202020204" pitchFamily="34" charset="0"/>
              <a:buChar char="•"/>
            </a:pPr>
            <a:r>
              <a:rPr lang="en-US" altLang="zh-CN" sz="1200" dirty="0"/>
              <a:t>In configuration procedure (see S2-2105918 from CATT)? </a:t>
            </a:r>
          </a:p>
          <a:p>
            <a:pPr marL="171450" indent="-171450">
              <a:buFont typeface="Arial" panose="020B0604020202020204" pitchFamily="34" charset="0"/>
              <a:buChar char="•"/>
            </a:pPr>
            <a:r>
              <a:rPr lang="en-US" altLang="zh-CN" sz="1200" b="1" u="sng" dirty="0"/>
              <a:t>For the case that the MBS service is open to all UE, how to deal</a:t>
            </a:r>
            <a:r>
              <a:rPr lang="en-US" altLang="zh-CN" sz="1200" u="sng" dirty="0"/>
              <a:t>?</a:t>
            </a:r>
          </a:p>
          <a:p>
            <a:pPr marL="171450" indent="-171450">
              <a:buFont typeface="Arial" panose="020B0604020202020204" pitchFamily="34" charset="0"/>
              <a:buChar char="•"/>
            </a:pPr>
            <a:r>
              <a:rPr lang="en-US" altLang="zh-CN" sz="1200" dirty="0"/>
              <a:t>Whether to treat local MBS separately or not (see S2-2105917)?</a:t>
            </a:r>
          </a:p>
          <a:p>
            <a:pPr marL="171450" indent="-171450">
              <a:buFont typeface="Arial" panose="020B0604020202020204" pitchFamily="34" charset="0"/>
              <a:buChar char="•"/>
            </a:pPr>
            <a:r>
              <a:rPr lang="en-US" altLang="zh-CN" sz="1200" dirty="0"/>
              <a:t>For Alt #1 :</a:t>
            </a:r>
          </a:p>
          <a:p>
            <a:pPr marL="628650" lvl="1" indent="-171450">
              <a:buFont typeface="Arial" panose="020B0604020202020204" pitchFamily="34" charset="0"/>
              <a:buChar char="•"/>
            </a:pPr>
            <a:r>
              <a:rPr lang="en-US" altLang="zh-CN" sz="1200" dirty="0"/>
              <a:t>Whether it is possible to translate “per-TMGI info (i.e., UE list for the TMGI)” to “per-UE info (i.e., TMGI for a certain UE)”.</a:t>
            </a:r>
          </a:p>
          <a:p>
            <a:pPr marL="171450" indent="-171450">
              <a:buFont typeface="Arial" panose="020B0604020202020204" pitchFamily="34" charset="0"/>
              <a:buChar char="•"/>
            </a:pPr>
            <a:r>
              <a:rPr lang="en-US" altLang="zh-CN" sz="1200" dirty="0"/>
              <a:t>For Alt #2 :</a:t>
            </a:r>
          </a:p>
          <a:p>
            <a:pPr marL="628650" lvl="1" indent="-171450">
              <a:buFont typeface="Arial" panose="020B0604020202020204" pitchFamily="34" charset="0"/>
              <a:buChar char="•"/>
            </a:pPr>
            <a:r>
              <a:rPr lang="en-US" altLang="zh-CN" sz="1200" dirty="0"/>
              <a:t>Whether PCF deployment is always required.</a:t>
            </a:r>
          </a:p>
        </p:txBody>
      </p:sp>
      <p:sp>
        <p:nvSpPr>
          <p:cNvPr id="7" name="Speech Bubble: Rectangle with Corners Rounded 6">
            <a:extLst>
              <a:ext uri="{FF2B5EF4-FFF2-40B4-BE49-F238E27FC236}">
                <a16:creationId xmlns="" xmlns:a16="http://schemas.microsoft.com/office/drawing/2014/main" id="{5E456BFB-EA6C-4C4E-9036-BDF83950DA6A}"/>
              </a:ext>
            </a:extLst>
          </p:cNvPr>
          <p:cNvSpPr/>
          <p:nvPr/>
        </p:nvSpPr>
        <p:spPr>
          <a:xfrm>
            <a:off x="3086100" y="920250"/>
            <a:ext cx="1440180" cy="548640"/>
          </a:xfrm>
          <a:prstGeom prst="wedgeRoundRectCallout">
            <a:avLst>
              <a:gd name="adj1" fmla="val -51785"/>
              <a:gd name="adj2" fmla="val 12291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Ericsson0817: need some rewording? </a:t>
            </a:r>
          </a:p>
        </p:txBody>
      </p:sp>
      <p:sp>
        <p:nvSpPr>
          <p:cNvPr id="3" name="文本框 2">
            <a:extLst>
              <a:ext uri="{FF2B5EF4-FFF2-40B4-BE49-F238E27FC236}">
                <a16:creationId xmlns="" xmlns:a16="http://schemas.microsoft.com/office/drawing/2014/main" id="{01FE33E5-726A-4C68-A3C2-746700B52EEA}"/>
              </a:ext>
            </a:extLst>
          </p:cNvPr>
          <p:cNvSpPr txBox="1"/>
          <p:nvPr/>
        </p:nvSpPr>
        <p:spPr>
          <a:xfrm>
            <a:off x="605059" y="5358793"/>
            <a:ext cx="5843366" cy="1169551"/>
          </a:xfrm>
          <a:prstGeom prst="rect">
            <a:avLst/>
          </a:prstGeom>
          <a:solidFill>
            <a:schemeClr val="accent4"/>
          </a:solidFill>
        </p:spPr>
        <p:txBody>
          <a:bodyPr wrap="square" rtlCol="0">
            <a:spAutoFit/>
          </a:bodyPr>
          <a:lstStyle/>
          <a:p>
            <a:pPr marL="285750" indent="-285750">
              <a:buFont typeface="Arial" panose="020B0604020202020204" pitchFamily="34" charset="0"/>
              <a:buChar char="•"/>
            </a:pPr>
            <a:r>
              <a:rPr lang="en-US" altLang="zh-CN" sz="1400" dirty="0"/>
              <a:t>Provisioning UE list: using external parameter provisioning procedure, or during configuration/creation?</a:t>
            </a:r>
          </a:p>
          <a:p>
            <a:pPr marL="285750" indent="-285750">
              <a:buFont typeface="Arial" panose="020B0604020202020204" pitchFamily="34" charset="0"/>
              <a:buChar char="•"/>
            </a:pPr>
            <a:r>
              <a:rPr lang="en-US" altLang="zh-CN" sz="1400" dirty="0"/>
              <a:t>SMF fetching UE authorizing info: during PDU session establishment, or during UE join request?</a:t>
            </a:r>
          </a:p>
          <a:p>
            <a:pPr marL="285750" indent="-285750">
              <a:buFont typeface="Arial" panose="020B0604020202020204" pitchFamily="34" charset="0"/>
              <a:buChar char="•"/>
            </a:pPr>
            <a:r>
              <a:rPr lang="en-US" altLang="zh-CN" sz="1400" dirty="0"/>
              <a:t>UE ID as the key, or MBS session ID as the key</a:t>
            </a:r>
            <a:endParaRPr lang="zh-CN" altLang="en-US" sz="1400" dirty="0"/>
          </a:p>
        </p:txBody>
      </p:sp>
    </p:spTree>
    <p:extLst>
      <p:ext uri="{BB962C8B-B14F-4D97-AF65-F5344CB8AC3E}">
        <p14:creationId xmlns:p14="http://schemas.microsoft.com/office/powerpoint/2010/main" val="4098937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99" y="365125"/>
            <a:ext cx="11353801" cy="1325563"/>
          </a:xfrm>
        </p:spPr>
        <p:txBody>
          <a:bodyPr>
            <a:normAutofit/>
          </a:bodyPr>
          <a:lstStyle/>
          <a:p>
            <a:r>
              <a:rPr lang="en-US" altLang="zh-CN" b="1" dirty="0"/>
              <a:t>Topic #6: </a:t>
            </a:r>
            <a:r>
              <a:rPr lang="en-US" altLang="zh-CN" dirty="0"/>
              <a:t>UE authorization </a:t>
            </a:r>
            <a:br>
              <a:rPr lang="en-US" altLang="zh-CN" dirty="0"/>
            </a:br>
            <a:r>
              <a:rPr lang="en-US" altLang="zh-CN" sz="2800" dirty="0">
                <a:solidFill>
                  <a:prstClr val="black"/>
                </a:solidFill>
              </a:rPr>
              <a:t>(merge proposal?)</a:t>
            </a:r>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1857994761"/>
              </p:ext>
            </p:extLst>
          </p:nvPr>
        </p:nvGraphicFramePr>
        <p:xfrm>
          <a:off x="838200" y="2170589"/>
          <a:ext cx="10071099" cy="1149048"/>
        </p:xfrm>
        <a:graphic>
          <a:graphicData uri="http://schemas.openxmlformats.org/drawingml/2006/table">
            <a:tbl>
              <a:tblPr firstRow="1" firstCol="1" bandRow="1">
                <a:tableStyleId>{5940675A-B579-460E-94D1-54222C63F5DA}</a:tableStyleId>
              </a:tblPr>
              <a:tblGrid>
                <a:gridCol w="901700">
                  <a:extLst>
                    <a:ext uri="{9D8B030D-6E8A-4147-A177-3AD203B41FA5}">
                      <a16:colId xmlns="" xmlns:a16="http://schemas.microsoft.com/office/drawing/2014/main" val="20000"/>
                    </a:ext>
                  </a:extLst>
                </a:gridCol>
                <a:gridCol w="3860929">
                  <a:extLst>
                    <a:ext uri="{9D8B030D-6E8A-4147-A177-3AD203B41FA5}">
                      <a16:colId xmlns="" xmlns:a16="http://schemas.microsoft.com/office/drawing/2014/main" val="20001"/>
                    </a:ext>
                  </a:extLst>
                </a:gridCol>
                <a:gridCol w="1769490">
                  <a:extLst>
                    <a:ext uri="{9D8B030D-6E8A-4147-A177-3AD203B41FA5}">
                      <a16:colId xmlns="" xmlns:a16="http://schemas.microsoft.com/office/drawing/2014/main" val="20002"/>
                    </a:ext>
                  </a:extLst>
                </a:gridCol>
                <a:gridCol w="1769490">
                  <a:extLst>
                    <a:ext uri="{9D8B030D-6E8A-4147-A177-3AD203B41FA5}">
                      <a16:colId xmlns="" xmlns:a16="http://schemas.microsoft.com/office/drawing/2014/main" val="20003"/>
                    </a:ext>
                  </a:extLst>
                </a:gridCol>
                <a:gridCol w="1769490">
                  <a:extLst>
                    <a:ext uri="{9D8B030D-6E8A-4147-A177-3AD203B41FA5}">
                      <a16:colId xmlns="" xmlns:a16="http://schemas.microsoft.com/office/drawing/2014/main" val="20004"/>
                    </a:ext>
                  </a:extLst>
                </a:gridCol>
              </a:tblGrid>
              <a:tr h="268938">
                <a:tc>
                  <a:txBody>
                    <a:bodyPr/>
                    <a:lstStyle/>
                    <a:p>
                      <a:pPr marL="0" marR="0">
                        <a:spcBef>
                          <a:spcPts val="0"/>
                        </a:spcBef>
                        <a:spcAft>
                          <a:spcPts val="0"/>
                        </a:spcAft>
                      </a:pP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900" b="1" dirty="0"/>
                        <a:t>SMF selection</a:t>
                      </a:r>
                      <a:endParaRPr lang="zh-CN" sz="9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spcBef>
                          <a:spcPts val="0"/>
                        </a:spcBef>
                        <a:spcAft>
                          <a:spcPts val="0"/>
                        </a:spcAft>
                      </a:pP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242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S2-2106082</a:t>
                      </a:r>
                      <a:endParaRPr lang="zh-CN" altLang="zh-CN"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txBody>
                  <a:tcPr marL="9525" marR="9525" marT="9525" marB="9525"/>
                </a:tc>
                <a:tc>
                  <a:txBody>
                    <a:bodyPr/>
                    <a:lstStyle/>
                    <a:p>
                      <a:pPr marL="0" marR="0" algn="ctr" defTabSz="914400" rtl="0" eaLnBrk="1" latinLnBrk="0" hangingPunct="1">
                        <a:spcBef>
                          <a:spcPts val="0"/>
                        </a:spcBef>
                        <a:spcAft>
                          <a:spcPts val="0"/>
                        </a:spcAft>
                      </a:pPr>
                      <a:r>
                        <a:rPr lang="en-US" sz="1200" kern="1200" dirty="0">
                          <a:solidFill>
                            <a:schemeClr val="dk1"/>
                          </a:solidFill>
                          <a:latin typeface="+mn-lt"/>
                          <a:ea typeface="+mn-ea"/>
                          <a:cs typeface="+mn-cs"/>
                        </a:rPr>
                        <a:t>23.247: Clarification on MBS UE authorization.</a:t>
                      </a:r>
                      <a:endParaRPr lang="zh-CN" sz="1200" kern="1200" dirty="0">
                        <a:solidFill>
                          <a:schemeClr val="dk1"/>
                        </a:solidFill>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Huawei</a:t>
                      </a:r>
                      <a:endParaRPr lang="zh-CN" sz="1200" kern="1200" dirty="0">
                        <a:solidFill>
                          <a:schemeClr val="dk1"/>
                        </a:solidFill>
                        <a:latin typeface="+mn-lt"/>
                        <a:ea typeface="+mn-ea"/>
                        <a:cs typeface="+mn-cs"/>
                      </a:endParaRPr>
                    </a:p>
                  </a:txBody>
                  <a:tcPr marL="9525" marR="9525" marT="9525" marB="9525" anchor="ctr"/>
                </a:tc>
                <a:tc>
                  <a:txBody>
                    <a:bodyPr/>
                    <a:lstStyle/>
                    <a:p>
                      <a:pPr marL="0" marR="0" algn="ctr" defTabSz="914400" rtl="0" eaLnBrk="1" latinLnBrk="0" hangingPunct="1">
                        <a:spcBef>
                          <a:spcPts val="0"/>
                        </a:spcBef>
                        <a:spcAft>
                          <a:spcPts val="0"/>
                        </a:spcAft>
                      </a:pPr>
                      <a:endParaRPr lang="zh-CN" sz="1200" kern="1200" dirty="0">
                        <a:solidFill>
                          <a:schemeClr val="dk1"/>
                        </a:solidFill>
                        <a:latin typeface="+mn-lt"/>
                        <a:ea typeface="+mn-ea"/>
                        <a:cs typeface="+mn-cs"/>
                      </a:endParaRPr>
                    </a:p>
                  </a:txBody>
                  <a:tcPr marL="9525" marR="9525" marT="9525" marB="9525" anchor="ctr"/>
                </a:tc>
                <a:tc>
                  <a:txBody>
                    <a:bodyPr/>
                    <a:lstStyle/>
                    <a:p>
                      <a:pPr marL="0" marR="0" algn="ctr" defTabSz="914400" rtl="0" eaLnBrk="1" latinLnBrk="0" hangingPunct="1">
                        <a:spcBef>
                          <a:spcPts val="0"/>
                        </a:spcBef>
                        <a:spcAft>
                          <a:spcPts val="0"/>
                        </a:spcAft>
                      </a:pPr>
                      <a:r>
                        <a:rPr lang="en-US" altLang="zh-CN" sz="1800" kern="1200" dirty="0">
                          <a:solidFill>
                            <a:schemeClr val="tx1"/>
                          </a:solidFill>
                          <a:effectLst/>
                          <a:latin typeface="+mn-lt"/>
                          <a:ea typeface="+mn-ea"/>
                          <a:cs typeface="+mn-cs"/>
                        </a:rPr>
                        <a:t>6.1, 6.4</a:t>
                      </a:r>
                      <a:endParaRPr lang="zh-CN" sz="1200" kern="1200" dirty="0">
                        <a:solidFill>
                          <a:schemeClr val="dk1"/>
                        </a:solidFill>
                        <a:latin typeface="+mn-lt"/>
                        <a:ea typeface="+mn-ea"/>
                        <a:cs typeface="+mn-cs"/>
                      </a:endParaRPr>
                    </a:p>
                  </a:txBody>
                  <a:tcPr marL="9525" marR="9525" marT="9525" marB="9525" anchor="ctr"/>
                </a:tc>
                <a:extLst>
                  <a:ext uri="{0D108BD9-81ED-4DB2-BD59-A6C34878D82A}">
                    <a16:rowId xmlns="" xmlns:a16="http://schemas.microsoft.com/office/drawing/2014/main" val="10001"/>
                  </a:ext>
                </a:extLst>
              </a:tr>
              <a:tr h="242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S2-2105917</a:t>
                      </a:r>
                      <a:endParaRPr lang="zh-CN" altLang="zh-CN"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txBody>
                  <a:tcPr marL="9525" marR="9525" marT="9525" marB="9525"/>
                </a:tc>
                <a:tc>
                  <a:txBody>
                    <a:bodyPr/>
                    <a:lstStyle/>
                    <a:p>
                      <a:pPr marL="0" marR="0" algn="ctr" defTabSz="914400" rtl="0" eaLnBrk="1" latinLnBrk="0" hangingPunct="1">
                        <a:spcBef>
                          <a:spcPts val="0"/>
                        </a:spcBef>
                        <a:spcAft>
                          <a:spcPts val="0"/>
                        </a:spcAft>
                      </a:pPr>
                      <a:r>
                        <a:rPr lang="en-US" sz="1200" kern="1200" dirty="0">
                          <a:solidFill>
                            <a:schemeClr val="dk1"/>
                          </a:solidFill>
                          <a:latin typeface="+mn-lt"/>
                          <a:ea typeface="+mn-ea"/>
                          <a:cs typeface="+mn-cs"/>
                        </a:rPr>
                        <a:t>23.247: MBS information storage in UDM and UDR.</a:t>
                      </a:r>
                      <a:endParaRPr lang="zh-CN" sz="1200" kern="1200" dirty="0">
                        <a:solidFill>
                          <a:schemeClr val="dk1"/>
                        </a:solidFill>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CATT</a:t>
                      </a:r>
                      <a:endParaRPr lang="zh-CN" sz="1200" kern="1200" dirty="0">
                        <a:solidFill>
                          <a:schemeClr val="dk1"/>
                        </a:solidFill>
                        <a:latin typeface="+mn-lt"/>
                        <a:ea typeface="+mn-ea"/>
                        <a:cs typeface="+mn-cs"/>
                      </a:endParaRPr>
                    </a:p>
                  </a:txBody>
                  <a:tcPr marL="9525" marR="9525" marT="9525" marB="9525" anchor="ctr"/>
                </a:tc>
                <a:tc>
                  <a:txBody>
                    <a:bodyPr/>
                    <a:lstStyle/>
                    <a:p>
                      <a:pPr marL="0" marR="0" algn="ctr" defTabSz="914400" rtl="0" eaLnBrk="1" latinLnBrk="0" hangingPunct="1">
                        <a:spcBef>
                          <a:spcPts val="0"/>
                        </a:spcBef>
                        <a:spcAft>
                          <a:spcPts val="0"/>
                        </a:spcAft>
                      </a:pPr>
                      <a:endParaRPr lang="zh-CN" sz="1200" kern="1200" dirty="0">
                        <a:solidFill>
                          <a:schemeClr val="dk1"/>
                        </a:solidFill>
                        <a:latin typeface="+mn-lt"/>
                        <a:ea typeface="+mn-ea"/>
                        <a:cs typeface="+mn-cs"/>
                      </a:endParaRPr>
                    </a:p>
                  </a:txBody>
                  <a:tcPr marL="9525" marR="9525" marT="9525" marB="9525" anchor="ctr"/>
                </a:tc>
                <a:tc>
                  <a:txBody>
                    <a:bodyPr/>
                    <a:lstStyle/>
                    <a:p>
                      <a:pPr marL="0" marR="0" algn="ctr" defTabSz="914400" rtl="0" eaLnBrk="1" latinLnBrk="0" hangingPunct="1">
                        <a:spcBef>
                          <a:spcPts val="0"/>
                        </a:spcBef>
                        <a:spcAft>
                          <a:spcPts val="0"/>
                        </a:spcAft>
                      </a:pPr>
                      <a:r>
                        <a:rPr lang="en-US" altLang="zh-CN" sz="1800" kern="1200" dirty="0">
                          <a:solidFill>
                            <a:schemeClr val="tx1"/>
                          </a:solidFill>
                          <a:effectLst/>
                          <a:latin typeface="+mn-lt"/>
                          <a:ea typeface="+mn-ea"/>
                          <a:cs typeface="+mn-cs"/>
                        </a:rPr>
                        <a:t>6.4</a:t>
                      </a:r>
                      <a:endParaRPr lang="zh-CN" sz="1200" kern="1200" dirty="0">
                        <a:solidFill>
                          <a:schemeClr val="dk1"/>
                        </a:solidFill>
                        <a:latin typeface="+mn-lt"/>
                        <a:ea typeface="+mn-ea"/>
                        <a:cs typeface="+mn-cs"/>
                      </a:endParaRPr>
                    </a:p>
                  </a:txBody>
                  <a:tcPr marL="9525" marR="9525" marT="9525" marB="9525" anchor="ctr"/>
                </a:tc>
                <a:extLst>
                  <a:ext uri="{0D108BD9-81ED-4DB2-BD59-A6C34878D82A}">
                    <a16:rowId xmlns="" xmlns:a16="http://schemas.microsoft.com/office/drawing/2014/main" val="10002"/>
                  </a:ext>
                </a:extLst>
              </a:tr>
              <a:tr h="242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000" b="1" u="sng" kern="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S2-2106473</a:t>
                      </a:r>
                      <a:endParaRPr lang="zh-CN" altLang="zh-CN" sz="1000" b="1" u="sng" kern="1200" noProof="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txBody>
                  <a:tcPr marL="9525" marR="9525" marT="9525" marB="9525"/>
                </a:tc>
                <a:tc>
                  <a:txBody>
                    <a:bodyPr/>
                    <a:lstStyle/>
                    <a:p>
                      <a:pPr marL="0" marR="0" algn="ctr" defTabSz="914400" rtl="0" eaLnBrk="1" latinLnBrk="0" hangingPunct="1">
                        <a:spcBef>
                          <a:spcPts val="0"/>
                        </a:spcBef>
                        <a:spcAft>
                          <a:spcPts val="0"/>
                        </a:spcAft>
                      </a:pPr>
                      <a:r>
                        <a:rPr lang="de-DE" sz="1200" kern="1200" dirty="0">
                          <a:solidFill>
                            <a:schemeClr val="dk1"/>
                          </a:solidFill>
                          <a:latin typeface="+mn-lt"/>
                          <a:ea typeface="+mn-ea"/>
                          <a:cs typeface="+mn-cs"/>
                        </a:rPr>
                        <a:t>23.247: 5MBS Information in UDM.</a:t>
                      </a:r>
                      <a:endParaRPr lang="zh-CN" sz="1200" kern="1200" dirty="0">
                        <a:solidFill>
                          <a:schemeClr val="dk1"/>
                        </a:solidFill>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Nokia</a:t>
                      </a:r>
                      <a:endParaRPr lang="zh-CN" sz="1200" kern="1200" dirty="0">
                        <a:solidFill>
                          <a:schemeClr val="dk1"/>
                        </a:solidFill>
                        <a:latin typeface="+mn-lt"/>
                        <a:ea typeface="+mn-ea"/>
                        <a:cs typeface="+mn-cs"/>
                      </a:endParaRPr>
                    </a:p>
                  </a:txBody>
                  <a:tcPr marL="9525" marR="9525" marT="9525" marB="9525" anchor="ctr"/>
                </a:tc>
                <a:tc>
                  <a:txBody>
                    <a:bodyPr/>
                    <a:lstStyle/>
                    <a:p>
                      <a:pPr marL="0" marR="0" algn="ctr" defTabSz="914400" rtl="0" eaLnBrk="1" latinLnBrk="0" hangingPunct="1">
                        <a:spcBef>
                          <a:spcPts val="0"/>
                        </a:spcBef>
                        <a:spcAft>
                          <a:spcPts val="0"/>
                        </a:spcAft>
                      </a:pPr>
                      <a:endParaRPr lang="zh-CN" sz="1200" kern="1200" dirty="0">
                        <a:solidFill>
                          <a:schemeClr val="dk1"/>
                        </a:solidFill>
                        <a:latin typeface="+mn-lt"/>
                        <a:ea typeface="+mn-ea"/>
                        <a:cs typeface="+mn-cs"/>
                      </a:endParaRPr>
                    </a:p>
                  </a:txBody>
                  <a:tcPr marL="9525" marR="9525" marT="9525" marB="9525" anchor="ctr"/>
                </a:tc>
                <a:tc>
                  <a:txBody>
                    <a:bodyPr/>
                    <a:lstStyle/>
                    <a:p>
                      <a:pPr marL="0" marR="0" algn="ctr" defTabSz="914400" rtl="0" eaLnBrk="1" latinLnBrk="0" hangingPunct="1">
                        <a:spcBef>
                          <a:spcPts val="0"/>
                        </a:spcBef>
                        <a:spcAft>
                          <a:spcPts val="0"/>
                        </a:spcAft>
                      </a:pPr>
                      <a:r>
                        <a:rPr lang="en-US" altLang="zh-CN" sz="1800" kern="1200" dirty="0">
                          <a:solidFill>
                            <a:schemeClr val="tx1"/>
                          </a:solidFill>
                          <a:effectLst/>
                          <a:latin typeface="+mn-lt"/>
                          <a:ea typeface="+mn-ea"/>
                          <a:cs typeface="+mn-cs"/>
                        </a:rPr>
                        <a:t>6.4, 7.2.1.2</a:t>
                      </a:r>
                      <a:endParaRPr lang="zh-CN" sz="1200" kern="1200" dirty="0">
                        <a:solidFill>
                          <a:schemeClr val="dk1"/>
                        </a:solidFill>
                        <a:latin typeface="+mn-lt"/>
                        <a:ea typeface="+mn-ea"/>
                        <a:cs typeface="+mn-cs"/>
                      </a:endParaRPr>
                    </a:p>
                  </a:txBody>
                  <a:tcPr marL="9525" marR="9525" marT="9525" marB="9525"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061392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6750" y="-366395"/>
            <a:ext cx="10515600" cy="1325563"/>
          </a:xfrm>
        </p:spPr>
        <p:txBody>
          <a:bodyPr/>
          <a:lstStyle/>
          <a:p>
            <a:r>
              <a:rPr lang="en-US" altLang="zh-CN" b="1" dirty="0"/>
              <a:t>Topic #7: </a:t>
            </a:r>
            <a:r>
              <a:rPr lang="en-US" altLang="zh-CN" dirty="0"/>
              <a:t>Handover issue</a:t>
            </a:r>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1722838942"/>
              </p:ext>
            </p:extLst>
          </p:nvPr>
        </p:nvGraphicFramePr>
        <p:xfrm>
          <a:off x="243107" y="855543"/>
          <a:ext cx="5338543" cy="3108960"/>
        </p:xfrm>
        <a:graphic>
          <a:graphicData uri="http://schemas.openxmlformats.org/drawingml/2006/table">
            <a:tbl>
              <a:tblPr firstRow="1" bandRow="1">
                <a:tableStyleId>{5C22544A-7EE6-4342-B048-85BDC9FD1C3A}</a:tableStyleId>
              </a:tblPr>
              <a:tblGrid>
                <a:gridCol w="1061818">
                  <a:extLst>
                    <a:ext uri="{9D8B030D-6E8A-4147-A177-3AD203B41FA5}">
                      <a16:colId xmlns="" xmlns:a16="http://schemas.microsoft.com/office/drawing/2014/main" val="20000"/>
                    </a:ext>
                  </a:extLst>
                </a:gridCol>
                <a:gridCol w="733425">
                  <a:extLst>
                    <a:ext uri="{9D8B030D-6E8A-4147-A177-3AD203B41FA5}">
                      <a16:colId xmlns="" xmlns:a16="http://schemas.microsoft.com/office/drawing/2014/main" val="20001"/>
                    </a:ext>
                  </a:extLst>
                </a:gridCol>
                <a:gridCol w="3543300">
                  <a:extLst>
                    <a:ext uri="{9D8B030D-6E8A-4147-A177-3AD203B41FA5}">
                      <a16:colId xmlns="" xmlns:a16="http://schemas.microsoft.com/office/drawing/2014/main" val="20002"/>
                    </a:ext>
                  </a:extLst>
                </a:gridCol>
              </a:tblGrid>
              <a:tr h="0">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altLang="zh-CN" sz="1400" dirty="0"/>
                        <a:t>Proposals</a:t>
                      </a:r>
                    </a:p>
                  </a:txBody>
                  <a:tcPr/>
                </a:tc>
                <a:extLst>
                  <a:ext uri="{0D108BD9-81ED-4DB2-BD59-A6C34878D82A}">
                    <a16:rowId xmlns="" xmlns:a16="http://schemas.microsoft.com/office/drawing/2014/main" val="10000"/>
                  </a:ext>
                </a:extLst>
              </a:tr>
              <a:tr h="210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dirty="0">
                          <a:effectLst/>
                          <a:hlinkClick r:id="rId2" action="ppaction://hlinkfile"/>
                        </a:rPr>
                        <a:t>S2-2106354</a:t>
                      </a:r>
                      <a:r>
                        <a:rPr lang="en-GB" altLang="zh-CN" sz="1200" u="sng"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noProof="0" dirty="0">
                          <a:ln>
                            <a:noFill/>
                          </a:ln>
                          <a:solidFill>
                            <a:prstClr val="black"/>
                          </a:solidFill>
                          <a:effectLst/>
                          <a:uLnTx/>
                          <a:uFillTx/>
                          <a:latin typeface="+mn-lt"/>
                          <a:ea typeface="+mn-ea"/>
                          <a:cs typeface="+mn-cs"/>
                          <a:hlinkClick r:id="rId3" action="ppaction://hlinkfile"/>
                        </a:rPr>
                        <a:t>S2-2106356</a:t>
                      </a:r>
                      <a:r>
                        <a:rPr kumimoji="0" lang="en-GB" altLang="zh-CN" sz="1200" b="0" i="0" u="sng" strike="noStrike" kern="1200" cap="none" spc="0" normalizeH="0" baseline="0" noProof="0" dirty="0">
                          <a:ln>
                            <a:noFill/>
                          </a:ln>
                          <a:solidFill>
                            <a:prstClr val="black"/>
                          </a:solidFill>
                          <a:effectLst/>
                          <a:uLnTx/>
                          <a:uFillTx/>
                          <a:latin typeface="+mn-lt"/>
                          <a:ea typeface="+mn-ea"/>
                          <a:cs typeface="+mn-cs"/>
                        </a:rPr>
                        <a:t> (clarification)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sng" strike="noStrike" kern="1200" cap="none" spc="0" normalizeH="0" baseline="0" noProof="0" dirty="0">
                          <a:ln>
                            <a:noFill/>
                          </a:ln>
                          <a:solidFill>
                            <a:prstClr val="black"/>
                          </a:solidFill>
                          <a:effectLst/>
                          <a:uLnTx/>
                          <a:uFillTx/>
                          <a:latin typeface="+mn-lt"/>
                          <a:ea typeface="+mn-ea"/>
                          <a:cs typeface="+mn-cs"/>
                        </a:rPr>
                        <a:t>S2-2105432</a:t>
                      </a:r>
                      <a:endParaRPr kumimoji="0" lang="zh-CN" altLang="zh-CN" sz="1200" b="0" i="0" u="sng"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0" marR="0" algn="ctr">
                        <a:spcBef>
                          <a:spcPts val="0"/>
                        </a:spcBef>
                        <a:spcAft>
                          <a:spcPts val="0"/>
                        </a:spcAft>
                      </a:pPr>
                      <a:r>
                        <a:rPr lang="en-GB" altLang="zh-CN" sz="1200" dirty="0">
                          <a:effectLst/>
                        </a:rPr>
                        <a:t>ZTE</a:t>
                      </a:r>
                    </a:p>
                    <a:p>
                      <a:pPr marL="0" marR="0" algn="ctr">
                        <a:spcBef>
                          <a:spcPts val="0"/>
                        </a:spcBef>
                        <a:spcAft>
                          <a:spcPts val="0"/>
                        </a:spcAft>
                      </a:pPr>
                      <a:endParaRPr lang="en-GB" altLang="zh-CN" sz="1200" dirty="0">
                        <a:effectLst/>
                        <a:highlight>
                          <a:srgbClr val="FFFF00"/>
                        </a:highlight>
                        <a:latin typeface="Arial" panose="020B0604020202020204" pitchFamily="34" charset="0"/>
                        <a:ea typeface="等线" panose="02010600030101010101" pitchFamily="2" charset="-122"/>
                        <a:cs typeface="Times New Roman" panose="02020603050405020304" pitchFamily="18" charset="0"/>
                      </a:endParaRPr>
                    </a:p>
                    <a:p>
                      <a:pPr marL="0" marR="0" algn="ctr" defTabSz="914400" rtl="0" eaLnBrk="1" latinLnBrk="0" hangingPunct="1">
                        <a:spcBef>
                          <a:spcPts val="0"/>
                        </a:spcBef>
                        <a:spcAft>
                          <a:spcPts val="0"/>
                        </a:spcAft>
                      </a:pPr>
                      <a:r>
                        <a:rPr lang="en-GB" altLang="zh-CN" sz="1200" kern="1200" dirty="0">
                          <a:solidFill>
                            <a:schemeClr val="dk1"/>
                          </a:solidFill>
                          <a:effectLst/>
                          <a:latin typeface="+mn-lt"/>
                          <a:ea typeface="+mn-ea"/>
                          <a:cs typeface="+mn-cs"/>
                        </a:rPr>
                        <a:t>Ericsson</a:t>
                      </a:r>
                      <a:endParaRPr lang="zh-CN" altLang="zh-CN" sz="1200" kern="1200" dirty="0">
                        <a:solidFill>
                          <a:schemeClr val="dk1"/>
                        </a:solidFill>
                        <a:effectLst/>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RAN provides its capability to AMF via NGAP procedures.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SMF subscribes RAN node capability, and AMF provides such capability.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NG-RAN MBS support level is removed from NGAP/aligned with NGAP stage 3 principles. AMF is aware of the support by existing implicit means or configuration.</a:t>
                      </a:r>
                    </a:p>
                  </a:txBody>
                  <a:tcPr marL="0" marR="0" anchor="ctr"/>
                </a:tc>
                <a:extLst>
                  <a:ext uri="{0D108BD9-81ED-4DB2-BD59-A6C34878D82A}">
                    <a16:rowId xmlns="" xmlns:a16="http://schemas.microsoft.com/office/drawing/2014/main" val="10001"/>
                  </a:ext>
                </a:extLst>
              </a:tr>
              <a:tr h="180115">
                <a:tc>
                  <a:txBody>
                    <a:bodyPr/>
                    <a:lstStyle/>
                    <a:p>
                      <a:pPr marL="0" marR="0">
                        <a:spcBef>
                          <a:spcPts val="0"/>
                        </a:spcBef>
                        <a:spcAft>
                          <a:spcPts val="0"/>
                        </a:spcAft>
                      </a:pPr>
                      <a:r>
                        <a:rPr lang="en-GB" altLang="zh-CN" sz="1200" u="sng" dirty="0">
                          <a:effectLst/>
                          <a:hlinkClick r:id="rId4" action="ppaction://hlinkfile"/>
                        </a:rPr>
                        <a:t>S2-2105433</a:t>
                      </a:r>
                      <a:r>
                        <a:rPr lang="en-GB" altLang="zh-CN" sz="1200" u="sng" dirty="0">
                          <a:effectLst/>
                        </a:rPr>
                        <a:t>, </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a:spcBef>
                          <a:spcPts val="0"/>
                        </a:spcBef>
                        <a:spcAft>
                          <a:spcPts val="0"/>
                        </a:spcAft>
                      </a:pPr>
                      <a:r>
                        <a:rPr lang="en-GB" altLang="zh-CN" sz="1200" dirty="0">
                          <a:effectLst/>
                        </a:rPr>
                        <a:t>Ericsson</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is aware of RAN capability via pre-configuration.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Target NG-RAN deduces MBS Session is used via a specific pre-configured QFI value.</a:t>
                      </a:r>
                    </a:p>
                  </a:txBody>
                  <a:tcPr marL="0" marR="0" anchor="ctr"/>
                </a:tc>
                <a:extLst>
                  <a:ext uri="{0D108BD9-81ED-4DB2-BD59-A6C34878D82A}">
                    <a16:rowId xmlns="" xmlns:a16="http://schemas.microsoft.com/office/drawing/2014/main" val="10002"/>
                  </a:ext>
                </a:extLst>
              </a:tr>
              <a:tr h="157044">
                <a:tc>
                  <a:txBody>
                    <a:bodyPr/>
                    <a:lstStyle/>
                    <a:p>
                      <a:pPr marL="0" marR="0">
                        <a:spcBef>
                          <a:spcPts val="0"/>
                        </a:spcBef>
                        <a:spcAft>
                          <a:spcPts val="0"/>
                        </a:spcAft>
                      </a:pPr>
                      <a:r>
                        <a:rPr lang="en-GB" altLang="zh-CN" sz="1200" u="sng" dirty="0">
                          <a:effectLst/>
                          <a:hlinkClick r:id="rId5" action="ppaction://hlinkfile"/>
                        </a:rPr>
                        <a:t>S2-2105888</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a:spcBef>
                          <a:spcPts val="0"/>
                        </a:spcBef>
                        <a:spcAft>
                          <a:spcPts val="0"/>
                        </a:spcAft>
                      </a:pPr>
                      <a:r>
                        <a:rPr lang="en-GB" altLang="zh-CN" sz="1200" dirty="0">
                          <a:effectLst/>
                        </a:rPr>
                        <a:t>Samsung</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5GC Individual MBS traffic delivery might be used in case of priority user handling.</a:t>
                      </a:r>
                    </a:p>
                  </a:txBody>
                  <a:tcPr marL="0" marR="0" anchor="ctr"/>
                </a:tc>
                <a:extLst>
                  <a:ext uri="{0D108BD9-81ED-4DB2-BD59-A6C34878D82A}">
                    <a16:rowId xmlns="" xmlns:a16="http://schemas.microsoft.com/office/drawing/2014/main" val="10003"/>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dirty="0">
                          <a:effectLst/>
                          <a:hlinkClick r:id="rId6" action="ppaction://hlinkfile"/>
                        </a:rPr>
                        <a:t>S2-2106123</a:t>
                      </a:r>
                      <a:r>
                        <a:rPr lang="en-GB" altLang="zh-CN" sz="1200" u="sng" dirty="0">
                          <a:effectLst/>
                        </a:rPr>
                        <a:t>, </a:t>
                      </a:r>
                      <a:r>
                        <a:rPr kumimoji="0" lang="en-GB" altLang="zh-CN" sz="1200" b="0" i="0" u="sng" strike="noStrike" kern="1200" cap="none" spc="0" normalizeH="0" baseline="0" noProof="0" dirty="0">
                          <a:ln>
                            <a:noFill/>
                          </a:ln>
                          <a:solidFill>
                            <a:prstClr val="black"/>
                          </a:solidFill>
                          <a:effectLst/>
                          <a:uLnTx/>
                          <a:uFillTx/>
                          <a:latin typeface="+mn-lt"/>
                          <a:ea typeface="+mn-ea"/>
                          <a:cs typeface="+mn-cs"/>
                          <a:hlinkClick r:id="rId7" action="ppaction://hlinkfile"/>
                        </a:rPr>
                        <a:t>S2-2106124</a:t>
                      </a:r>
                      <a:endParaRPr kumimoji="0" lang="zh-CN" altLang="zh-CN" sz="1400" b="0" i="0" u="none" strike="noStrike" kern="120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Times New Roman" panose="02020603050405020304" pitchFamily="18" charset="0"/>
                      </a:endParaRPr>
                    </a:p>
                    <a:p>
                      <a:pPr marL="0" marR="0">
                        <a:spcBef>
                          <a:spcPts val="0"/>
                        </a:spcBef>
                        <a:spcAft>
                          <a:spcPts val="0"/>
                        </a:spcAft>
                      </a:pP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Huawei</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SMF sends uncast/MBS info to RAN, based on the received N2 SM information, the SMF determines the MBS data delivery method (i.e., accepted M-QFI be included or not).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Lossless issue: a common 5GC-SN number is used for data forwarding.</a:t>
                      </a:r>
                    </a:p>
                  </a:txBody>
                  <a:tcPr marL="0" marR="0" anchor="ctr"/>
                </a:tc>
                <a:extLst>
                  <a:ext uri="{0D108BD9-81ED-4DB2-BD59-A6C34878D82A}">
                    <a16:rowId xmlns="" xmlns:a16="http://schemas.microsoft.com/office/drawing/2014/main" val="10004"/>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429759553"/>
              </p:ext>
            </p:extLst>
          </p:nvPr>
        </p:nvGraphicFramePr>
        <p:xfrm>
          <a:off x="5860365" y="855543"/>
          <a:ext cx="5579159" cy="2468880"/>
        </p:xfrm>
        <a:graphic>
          <a:graphicData uri="http://schemas.openxmlformats.org/drawingml/2006/table">
            <a:tbl>
              <a:tblPr firstRow="1" bandRow="1">
                <a:tableStyleId>{5940675A-B579-460E-94D1-54222C63F5DA}</a:tableStyleId>
              </a:tblPr>
              <a:tblGrid>
                <a:gridCol w="5579159">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Huawei: lossless is to be guaranteed by 5GC side SN number. SMF determines RAN capability by checking the RAN response after sending MBS info to RAN. </a:t>
                      </a:r>
                    </a:p>
                  </a:txBody>
                  <a:tcPr/>
                </a:tc>
                <a:extLst>
                  <a:ext uri="{0D108BD9-81ED-4DB2-BD59-A6C34878D82A}">
                    <a16:rowId xmlns="" xmlns:a16="http://schemas.microsoft.com/office/drawing/2014/main" val="10001"/>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2"/>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4"/>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5"/>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6"/>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7"/>
                  </a:ext>
                </a:extLst>
              </a:tr>
            </a:tbl>
          </a:graphicData>
        </a:graphic>
      </p:graphicFrame>
      <p:sp>
        <p:nvSpPr>
          <p:cNvPr id="7" name="矩形 6"/>
          <p:cNvSpPr/>
          <p:nvPr/>
        </p:nvSpPr>
        <p:spPr>
          <a:xfrm>
            <a:off x="5860365" y="1684373"/>
            <a:ext cx="5579159" cy="1554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t>Issue to be checked:</a:t>
            </a:r>
          </a:p>
          <a:p>
            <a:pPr algn="ctr"/>
            <a:endParaRPr lang="en-US" altLang="zh-CN" sz="1400" b="1" dirty="0"/>
          </a:p>
          <a:p>
            <a:pPr marL="171450" indent="-171450">
              <a:buFont typeface="Arial" panose="020B0604020202020204" pitchFamily="34" charset="0"/>
              <a:buChar char="•"/>
            </a:pPr>
            <a:r>
              <a:rPr lang="en-US" altLang="zh-CN" sz="1200" b="1" dirty="0"/>
              <a:t>For the HO case from non-supporting to supporting</a:t>
            </a:r>
            <a:r>
              <a:rPr lang="en-US" altLang="zh-CN" sz="1200" dirty="0"/>
              <a:t>:</a:t>
            </a:r>
          </a:p>
          <a:p>
            <a:pPr marL="628650" lvl="1" indent="-171450">
              <a:buFont typeface="Arial" panose="020B0604020202020204" pitchFamily="34" charset="0"/>
              <a:buChar char="•"/>
            </a:pPr>
            <a:r>
              <a:rPr lang="en-US" altLang="zh-CN" sz="1200" dirty="0"/>
              <a:t>Choose one WF among the 3 alternatives. </a:t>
            </a:r>
          </a:p>
          <a:p>
            <a:pPr marL="171450" indent="-171450">
              <a:buFont typeface="Arial" panose="020B0604020202020204" pitchFamily="34" charset="0"/>
              <a:buChar char="•"/>
            </a:pPr>
            <a:r>
              <a:rPr lang="en-US" altLang="zh-CN" sz="1200" b="1" dirty="0"/>
              <a:t>For the lossless issue</a:t>
            </a:r>
            <a:r>
              <a:rPr lang="en-US" altLang="zh-CN" sz="1200" dirty="0"/>
              <a:t>:</a:t>
            </a:r>
          </a:p>
          <a:p>
            <a:pPr marL="628650" lvl="1" indent="-171450">
              <a:buFont typeface="Arial" panose="020B0604020202020204" pitchFamily="34" charset="0"/>
              <a:buChar char="•"/>
            </a:pPr>
            <a:r>
              <a:rPr lang="en-US" altLang="zh-CN" sz="1200" dirty="0"/>
              <a:t>Refer to RAN2/RAN3 agreement/progress.</a:t>
            </a:r>
          </a:p>
        </p:txBody>
      </p:sp>
      <p:graphicFrame>
        <p:nvGraphicFramePr>
          <p:cNvPr id="8" name="表格 7"/>
          <p:cNvGraphicFramePr>
            <a:graphicFrameLocks noGrp="1"/>
          </p:cNvGraphicFramePr>
          <p:nvPr>
            <p:extLst>
              <p:ext uri="{D42A27DB-BD31-4B8C-83A1-F6EECF244321}">
                <p14:modId xmlns:p14="http://schemas.microsoft.com/office/powerpoint/2010/main" val="2915267881"/>
              </p:ext>
            </p:extLst>
          </p:nvPr>
        </p:nvGraphicFramePr>
        <p:xfrm>
          <a:off x="5860364" y="3324423"/>
          <a:ext cx="5579159" cy="3017520"/>
        </p:xfrm>
        <a:graphic>
          <a:graphicData uri="http://schemas.openxmlformats.org/drawingml/2006/table">
            <a:tbl>
              <a:tblPr firstRow="1" bandRow="1">
                <a:tableStyleId>{5940675A-B579-460E-94D1-54222C63F5DA}</a:tableStyleId>
              </a:tblPr>
              <a:tblGrid>
                <a:gridCol w="5579159">
                  <a:extLst>
                    <a:ext uri="{9D8B030D-6E8A-4147-A177-3AD203B41FA5}">
                      <a16:colId xmlns="" xmlns:a16="http://schemas.microsoft.com/office/drawing/2014/main" val="20000"/>
                    </a:ext>
                  </a:extLst>
                </a:gridCol>
              </a:tblGrid>
              <a:tr h="3035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1745231">
                <a:tc>
                  <a:txBody>
                    <a:bodyPr/>
                    <a:lstStyle/>
                    <a:p>
                      <a:pPr marL="285750" indent="-285750">
                        <a:buFont typeface="Arial" panose="020B0604020202020204" pitchFamily="34" charset="0"/>
                        <a:buChar char="•"/>
                      </a:pPr>
                      <a:r>
                        <a:rPr lang="en-US" altLang="zh-CN" sz="1200" dirty="0"/>
                        <a:t>Clarify</a:t>
                      </a:r>
                      <a:r>
                        <a:rPr lang="en-US" altLang="zh-CN" sz="1200" baseline="0" dirty="0"/>
                        <a:t> [</a:t>
                      </a:r>
                      <a:r>
                        <a:rPr lang="en-US" altLang="zh-CN" sz="1200" b="1" baseline="0" dirty="0"/>
                        <a:t>section 6.3</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Resolving the ENs.</a:t>
                      </a:r>
                      <a:endParaRPr lang="en-US" altLang="zh-CN" sz="1200" b="1" kern="1200" baseline="0" dirty="0">
                        <a:solidFill>
                          <a:schemeClr val="accent2"/>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Clarify</a:t>
                      </a:r>
                      <a:r>
                        <a:rPr lang="en-US" altLang="zh-CN" sz="1200" baseline="0" dirty="0"/>
                        <a:t> [</a:t>
                      </a:r>
                      <a:r>
                        <a:rPr lang="en-US" altLang="zh-CN" sz="1200" b="1" baseline="0" dirty="0"/>
                        <a:t>section 7.2.3</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baseline="0" dirty="0"/>
                        <a:t>For the HO case from non-supporting to supporting</a:t>
                      </a:r>
                      <a:r>
                        <a:rPr lang="en-US" altLang="zh-CN" sz="1200" b="0" baseline="0" dirty="0"/>
                        <a:t>:</a:t>
                      </a:r>
                      <a:r>
                        <a:rPr lang="en-US" altLang="zh-CN" sz="1200" baseline="0" dirty="0"/>
                        <a:t>  -- </a:t>
                      </a:r>
                      <a:r>
                        <a:rPr lang="en-US" altLang="zh-CN" sz="1200" b="1" kern="1200" dirty="0">
                          <a:solidFill>
                            <a:schemeClr val="accent2"/>
                          </a:solidFill>
                          <a:latin typeface="+mn-lt"/>
                          <a:ea typeface="+mn-ea"/>
                          <a:cs typeface="+mn-cs"/>
                        </a:rPr>
                        <a:t>the SMF determines the delivery method</a:t>
                      </a:r>
                      <a:r>
                        <a:rPr lang="en-US" altLang="zh-CN" sz="1200" baseline="0" dirty="0"/>
                        <a:t>: using indication from NG-RAN based on specific QFI, or </a:t>
                      </a:r>
                      <a:r>
                        <a:rPr lang="en-US" altLang="zh-CN" sz="1200" kern="1200" baseline="0" dirty="0">
                          <a:solidFill>
                            <a:schemeClr val="tx1"/>
                          </a:solidFill>
                          <a:latin typeface="+mn-lt"/>
                          <a:ea typeface="+mn-ea"/>
                          <a:cs typeface="+mn-cs"/>
                        </a:rPr>
                        <a:t>accepted M-QFI, or based on subscription-notification from AMF or based on RAN3 WA to include an explicit indication?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baseline="0" dirty="0"/>
                        <a:t>For the lossless issue</a:t>
                      </a:r>
                      <a:r>
                        <a:rPr lang="en-US" altLang="zh-CN" sz="1200" baseline="0" dirty="0"/>
                        <a:t>: --- </a:t>
                      </a:r>
                      <a:r>
                        <a:rPr lang="en-US" altLang="zh-CN" sz="1200" b="1" kern="1200" dirty="0">
                          <a:solidFill>
                            <a:schemeClr val="accent2"/>
                          </a:solidFill>
                          <a:latin typeface="+mn-lt"/>
                          <a:ea typeface="+mn-ea"/>
                          <a:cs typeface="+mn-cs"/>
                        </a:rPr>
                        <a:t>forwarding the data is addressed in SA2 in this meeting</a:t>
                      </a:r>
                      <a:r>
                        <a:rPr lang="en-US" altLang="zh-CN" sz="1200" baseline="0" dirty="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baseline="0" dirty="0">
                          <a:solidFill>
                            <a:schemeClr val="tx1"/>
                          </a:solidFill>
                          <a:latin typeface="+mn-lt"/>
                          <a:ea typeface="+mn-ea"/>
                          <a:cs typeface="+mn-cs"/>
                        </a:rPr>
                        <a:t>Clarify [section 7.2.3.4:</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baseline="0" dirty="0">
                          <a:solidFill>
                            <a:schemeClr val="tx1"/>
                          </a:solidFill>
                          <a:latin typeface="+mn-lt"/>
                          <a:ea typeface="+mn-ea"/>
                          <a:cs typeface="+mn-cs"/>
                        </a:rPr>
                        <a:t>AMF NG-RAN </a:t>
                      </a:r>
                      <a:r>
                        <a:rPr lang="en-US" altLang="zh-CN" sz="1200" b="0" kern="1200" baseline="0" dirty="0">
                          <a:solidFill>
                            <a:schemeClr val="tx1"/>
                          </a:solidFill>
                          <a:latin typeface="+mn-lt"/>
                          <a:ea typeface="+mn-ea"/>
                          <a:cs typeface="+mn-cs"/>
                        </a:rPr>
                        <a:t>support level configured/implicit known following NGAP       principles?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aseline="0" dirty="0"/>
                        <a:t>Clarify [</a:t>
                      </a:r>
                      <a:r>
                        <a:rPr lang="en-US" altLang="zh-CN" sz="1200" b="1" kern="1200" baseline="0" dirty="0">
                          <a:solidFill>
                            <a:schemeClr val="tx1"/>
                          </a:solidFill>
                          <a:latin typeface="+mn-lt"/>
                          <a:ea typeface="+mn-ea"/>
                          <a:cs typeface="+mn-cs"/>
                        </a:rPr>
                        <a:t>section 7.2.1.3</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0" kern="1200" baseline="0" dirty="0">
                          <a:solidFill>
                            <a:schemeClr val="tx1"/>
                          </a:solidFill>
                          <a:latin typeface="+mn-lt"/>
                          <a:ea typeface="+mn-ea"/>
                          <a:cs typeface="+mn-cs"/>
                        </a:rPr>
                        <a:t>Other possible update.</a:t>
                      </a: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19410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Topics</a:t>
            </a:r>
            <a:endParaRPr lang="zh-CN" altLang="en-US" b="1" dirty="0"/>
          </a:p>
        </p:txBody>
      </p:sp>
      <p:sp>
        <p:nvSpPr>
          <p:cNvPr id="3" name="内容占位符 2"/>
          <p:cNvSpPr>
            <a:spLocks noGrp="1"/>
          </p:cNvSpPr>
          <p:nvPr>
            <p:ph idx="1"/>
          </p:nvPr>
        </p:nvSpPr>
        <p:spPr/>
        <p:txBody>
          <a:bodyPr>
            <a:normAutofit/>
          </a:bodyPr>
          <a:lstStyle/>
          <a:p>
            <a:pPr lvl="1"/>
            <a:r>
              <a:rPr lang="en-US" altLang="zh-CN" b="1" dirty="0"/>
              <a:t>Category 1 (topics need to have further discussion)</a:t>
            </a:r>
          </a:p>
          <a:p>
            <a:pPr lvl="2"/>
            <a:r>
              <a:rPr lang="en-US" altLang="zh-CN" b="1" dirty="0"/>
              <a:t>Topic #1: </a:t>
            </a:r>
            <a:r>
              <a:rPr lang="en-US" altLang="zh-CN" dirty="0"/>
              <a:t>Shared tunnel management;</a:t>
            </a:r>
          </a:p>
          <a:p>
            <a:pPr lvl="2"/>
            <a:r>
              <a:rPr lang="en-US" altLang="zh-CN" b="1" dirty="0"/>
              <a:t>Topic #2:</a:t>
            </a:r>
            <a:r>
              <a:rPr lang="en-US" altLang="zh-CN" dirty="0"/>
              <a:t> NF services for SMF/AMF/MB-SMF;</a:t>
            </a:r>
          </a:p>
          <a:p>
            <a:pPr lvl="2"/>
            <a:r>
              <a:rPr lang="en-US" altLang="zh-CN" b="1" dirty="0"/>
              <a:t>Topic #3: </a:t>
            </a:r>
            <a:r>
              <a:rPr lang="en-US" altLang="zh-CN" dirty="0"/>
              <a:t>Session activation/Deactivation;</a:t>
            </a:r>
          </a:p>
          <a:p>
            <a:pPr lvl="2"/>
            <a:r>
              <a:rPr lang="en-US" altLang="zh-CN" b="1" dirty="0"/>
              <a:t>Topic #4: </a:t>
            </a:r>
            <a:r>
              <a:rPr lang="en-US" altLang="zh-CN" dirty="0"/>
              <a:t>Way forward of Pre-configuration;</a:t>
            </a:r>
          </a:p>
          <a:p>
            <a:pPr lvl="2"/>
            <a:r>
              <a:rPr lang="en-US" altLang="zh-CN" b="1" dirty="0"/>
              <a:t>Topic #5:</a:t>
            </a:r>
            <a:r>
              <a:rPr lang="en-US" altLang="zh-CN" dirty="0"/>
              <a:t> UDM enhancement to support SMF selection;</a:t>
            </a:r>
          </a:p>
          <a:p>
            <a:pPr lvl="2"/>
            <a:r>
              <a:rPr lang="en-US" altLang="zh-CN" b="1" dirty="0"/>
              <a:t>Topic #6:</a:t>
            </a:r>
            <a:r>
              <a:rPr lang="en-US" altLang="zh-CN" dirty="0"/>
              <a:t> UE authorization </a:t>
            </a:r>
          </a:p>
          <a:p>
            <a:pPr lvl="2"/>
            <a:r>
              <a:rPr lang="en-US" altLang="zh-CN" b="1" dirty="0"/>
              <a:t>Topic #7:</a:t>
            </a:r>
            <a:r>
              <a:rPr lang="en-US" altLang="zh-CN" dirty="0"/>
              <a:t> Handover issues</a:t>
            </a:r>
          </a:p>
          <a:p>
            <a:pPr lvl="2"/>
            <a:r>
              <a:rPr lang="en-US" altLang="zh-CN" b="1" dirty="0"/>
              <a:t>Topic #8:</a:t>
            </a:r>
            <a:r>
              <a:rPr lang="en-US" altLang="zh-CN" dirty="0"/>
              <a:t> User plane management</a:t>
            </a:r>
          </a:p>
          <a:p>
            <a:pPr lvl="2"/>
            <a:r>
              <a:rPr lang="en-US" altLang="zh-CN" b="1" dirty="0"/>
              <a:t>Topic #9:</a:t>
            </a:r>
            <a:r>
              <a:rPr lang="en-US" altLang="zh-CN" dirty="0"/>
              <a:t> PCC</a:t>
            </a:r>
          </a:p>
          <a:p>
            <a:pPr lvl="2"/>
            <a:r>
              <a:rPr lang="en-US" altLang="zh-CN" b="1" dirty="0"/>
              <a:t>Topic #10: </a:t>
            </a:r>
            <a:r>
              <a:rPr lang="en-US" altLang="zh-CN" dirty="0"/>
              <a:t>local MBS</a:t>
            </a:r>
          </a:p>
          <a:p>
            <a:pPr lvl="1"/>
            <a:r>
              <a:rPr lang="en-US" altLang="zh-CN" b="1" dirty="0"/>
              <a:t>Category 2 (topic can have merged documents)</a:t>
            </a:r>
          </a:p>
        </p:txBody>
      </p:sp>
      <p:sp>
        <p:nvSpPr>
          <p:cNvPr id="4" name="矩形 3"/>
          <p:cNvSpPr/>
          <p:nvPr/>
        </p:nvSpPr>
        <p:spPr>
          <a:xfrm>
            <a:off x="1243462" y="6127234"/>
            <a:ext cx="2999475" cy="369332"/>
          </a:xfrm>
          <a:prstGeom prst="rect">
            <a:avLst/>
          </a:prstGeom>
        </p:spPr>
        <p:txBody>
          <a:bodyPr wrap="none">
            <a:spAutoFit/>
          </a:bodyPr>
          <a:lstStyle/>
          <a:p>
            <a:pPr algn="just">
              <a:spcAft>
                <a:spcPts val="0"/>
              </a:spcAft>
            </a:pPr>
            <a:r>
              <a:rPr lang="en-US" altLang="zh-CN" u="sng" kern="100" dirty="0">
                <a:solidFill>
                  <a:srgbClr val="0563C1"/>
                </a:solidFill>
                <a:latin typeface="Calibri" panose="020F0502020204030204" pitchFamily="34" charset="0"/>
                <a:cs typeface="Times New Roman" panose="02020603050405020304" pitchFamily="18" charset="0"/>
                <a:hlinkClick r:id="rId2"/>
              </a:rPr>
              <a:t>Click here to join the meeting</a:t>
            </a:r>
            <a:r>
              <a:rPr lang="en-US" altLang="zh-CN" kern="100" dirty="0">
                <a:latin typeface="Calibri" panose="020F0502020204030204" pitchFamily="34" charset="0"/>
                <a:cs typeface="Times New Roman" panose="02020603050405020304" pitchFamily="18" charset="0"/>
              </a:rPr>
              <a:t> </a:t>
            </a:r>
            <a:endParaRPr lang="zh-CN" altLang="zh-CN"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2556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#7: </a:t>
            </a:r>
            <a:r>
              <a:rPr lang="en-US" altLang="zh-CN" dirty="0"/>
              <a:t>Handover issue</a:t>
            </a:r>
            <a:br>
              <a:rPr lang="en-US" altLang="zh-CN" dirty="0"/>
            </a:br>
            <a:r>
              <a:rPr lang="en-US" altLang="zh-CN" sz="2800" dirty="0">
                <a:solidFill>
                  <a:prstClr val="black"/>
                </a:solidFill>
              </a:rPr>
              <a:t>(merge proposal?)</a:t>
            </a:r>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2393274344"/>
              </p:ext>
            </p:extLst>
          </p:nvPr>
        </p:nvGraphicFramePr>
        <p:xfrm>
          <a:off x="952500" y="2085975"/>
          <a:ext cx="9677401" cy="2762250"/>
        </p:xfrm>
        <a:graphic>
          <a:graphicData uri="http://schemas.openxmlformats.org/drawingml/2006/table">
            <a:tbl>
              <a:tblPr firstRow="1" firstCol="1" bandRow="1">
                <a:tableStyleId>{5940675A-B579-460E-94D1-54222C63F5DA}</a:tableStyleId>
              </a:tblPr>
              <a:tblGrid>
                <a:gridCol w="723023">
                  <a:extLst>
                    <a:ext uri="{9D8B030D-6E8A-4147-A177-3AD203B41FA5}">
                      <a16:colId xmlns="" xmlns:a16="http://schemas.microsoft.com/office/drawing/2014/main" val="20000"/>
                    </a:ext>
                  </a:extLst>
                </a:gridCol>
                <a:gridCol w="3853424">
                  <a:extLst>
                    <a:ext uri="{9D8B030D-6E8A-4147-A177-3AD203B41FA5}">
                      <a16:colId xmlns="" xmlns:a16="http://schemas.microsoft.com/office/drawing/2014/main" val="20001"/>
                    </a:ext>
                  </a:extLst>
                </a:gridCol>
                <a:gridCol w="1700318">
                  <a:extLst>
                    <a:ext uri="{9D8B030D-6E8A-4147-A177-3AD203B41FA5}">
                      <a16:colId xmlns="" xmlns:a16="http://schemas.microsoft.com/office/drawing/2014/main" val="20002"/>
                    </a:ext>
                  </a:extLst>
                </a:gridCol>
                <a:gridCol w="1700318">
                  <a:extLst>
                    <a:ext uri="{9D8B030D-6E8A-4147-A177-3AD203B41FA5}">
                      <a16:colId xmlns="" xmlns:a16="http://schemas.microsoft.com/office/drawing/2014/main" val="20003"/>
                    </a:ext>
                  </a:extLst>
                </a:gridCol>
                <a:gridCol w="1700318">
                  <a:extLst>
                    <a:ext uri="{9D8B030D-6E8A-4147-A177-3AD203B41FA5}">
                      <a16:colId xmlns="" xmlns:a16="http://schemas.microsoft.com/office/drawing/2014/main" val="20004"/>
                    </a:ext>
                  </a:extLst>
                </a:gridCol>
              </a:tblGrid>
              <a:tr h="149225">
                <a:tc>
                  <a:txBody>
                    <a:bodyPr/>
                    <a:lstStyle/>
                    <a:p>
                      <a:pPr marL="0" marR="0">
                        <a:spcBef>
                          <a:spcPts val="0"/>
                        </a:spcBef>
                        <a:spcAft>
                          <a:spcPts val="0"/>
                        </a:spcAft>
                      </a:pPr>
                      <a:r>
                        <a:rPr lang="en-GB" sz="1050" dirty="0">
                          <a:effectLst/>
                        </a:rPr>
                        <a:t>-</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1050" b="1" dirty="0">
                          <a:effectLst/>
                        </a:rPr>
                        <a:t>Intra system mobility and Handover related</a:t>
                      </a:r>
                      <a:endParaRPr lang="zh-CN" sz="11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spcBef>
                          <a:spcPts val="0"/>
                        </a:spcBef>
                        <a:spcAft>
                          <a:spcPts val="0"/>
                        </a:spcAft>
                      </a:pPr>
                      <a:r>
                        <a:rPr lang="en-GB" sz="1050" dirty="0">
                          <a:effectLst/>
                        </a:rPr>
                        <a:t>-</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1050" u="sng" dirty="0">
                          <a:effectLst/>
                          <a:hlinkClick r:id="rId2" action="ppaction://hlinkfile"/>
                        </a:rPr>
                        <a:t>S2-2106354</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50" dirty="0">
                          <a:effectLst/>
                        </a:rPr>
                        <a:t>23.247: Discussion and proposal on the SMF awareness of target NG-RAN MBS capability in </a:t>
                      </a:r>
                      <a:r>
                        <a:rPr lang="en-GB" sz="1050" dirty="0" err="1">
                          <a:effectLst/>
                        </a:rPr>
                        <a:t>Xn</a:t>
                      </a:r>
                      <a:r>
                        <a:rPr lang="en-GB" sz="1050" dirty="0">
                          <a:effectLst/>
                        </a:rPr>
                        <a:t> HO.</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ZTE</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5.3.2.3, 5.3.2.6, 6.3.1, 7.2.3.4</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1050" u="sng" dirty="0">
                          <a:effectLst/>
                          <a:hlinkClick r:id="rId3" action="ppaction://hlinkfile"/>
                        </a:rPr>
                        <a:t>S2-2105433</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50">
                          <a:effectLst/>
                        </a:rPr>
                        <a:t>23.247: Update [7.2.3.4] Handover from non-supporting NG-RAN.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Ericsson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7.2.3.4</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2"/>
                  </a:ext>
                </a:extLst>
              </a:tr>
              <a:tr h="0">
                <a:tc>
                  <a:txBody>
                    <a:bodyPr/>
                    <a:lstStyle/>
                    <a:p>
                      <a:pPr marL="0" marR="0">
                        <a:spcBef>
                          <a:spcPts val="0"/>
                        </a:spcBef>
                        <a:spcAft>
                          <a:spcPts val="0"/>
                        </a:spcAft>
                      </a:pPr>
                      <a:r>
                        <a:rPr lang="en-GB" sz="1050" u="sng" dirty="0">
                          <a:effectLst/>
                          <a:hlinkClick r:id="rId4" action="ppaction://hlinkfile"/>
                        </a:rPr>
                        <a:t>S2-2105888</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50" dirty="0">
                          <a:effectLst/>
                        </a:rPr>
                        <a:t>23.247: Update [6.3] Mobility support of MBS service.</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Samsung</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6.3</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3"/>
                  </a:ext>
                </a:extLst>
              </a:tr>
              <a:tr h="0">
                <a:tc>
                  <a:txBody>
                    <a:bodyPr/>
                    <a:lstStyle/>
                    <a:p>
                      <a:pPr marL="0" marR="0">
                        <a:spcBef>
                          <a:spcPts val="0"/>
                        </a:spcBef>
                        <a:spcAft>
                          <a:spcPts val="0"/>
                        </a:spcAft>
                      </a:pPr>
                      <a:r>
                        <a:rPr lang="en-GB" sz="1050" u="sng" dirty="0">
                          <a:effectLst/>
                          <a:hlinkClick r:id="rId5" action="ppaction://hlinkfile"/>
                        </a:rPr>
                        <a:t>S2-2106123</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50" dirty="0">
                          <a:effectLst/>
                        </a:rPr>
                        <a:t>23.247: Resolve the EN for mobility support of MBS.</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Huawei, </a:t>
                      </a:r>
                      <a:r>
                        <a:rPr lang="en-GB" sz="1050" dirty="0" err="1">
                          <a:effectLst/>
                        </a:rPr>
                        <a:t>HiSilicon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100" dirty="0" smtClean="0">
                          <a:effectLst/>
                          <a:latin typeface="Arial" panose="020B0604020202020204" pitchFamily="34" charset="0"/>
                          <a:ea typeface="等线" panose="02010600030101010101" pitchFamily="2" charset="-122"/>
                          <a:cs typeface="Times New Roman" panose="02020603050405020304" pitchFamily="18" charset="0"/>
                        </a:rPr>
                        <a:t>Deal with capability issue only.</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6.3.1, 7.2.3.2, 7.2.3.3, 7.2.3.4</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4"/>
                  </a:ext>
                </a:extLst>
              </a:tr>
              <a:tr h="0">
                <a:tc>
                  <a:txBody>
                    <a:bodyPr/>
                    <a:lstStyle/>
                    <a:p>
                      <a:pPr marL="0" marR="0">
                        <a:spcBef>
                          <a:spcPts val="0"/>
                        </a:spcBef>
                        <a:spcAft>
                          <a:spcPts val="0"/>
                        </a:spcAft>
                      </a:pPr>
                      <a:r>
                        <a:rPr lang="en-GB" sz="1050" u="sng" dirty="0">
                          <a:effectLst/>
                          <a:hlinkClick r:id="rId6" action="ppaction://hlinkfile"/>
                        </a:rPr>
                        <a:t>S2-2106124</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50">
                          <a:effectLst/>
                        </a:rPr>
                        <a:t>23.247: Minimization of data loss.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Huawei, </a:t>
                      </a:r>
                      <a:r>
                        <a:rPr lang="en-GB" sz="1050" dirty="0" err="1">
                          <a:effectLst/>
                        </a:rPr>
                        <a:t>HiSilicon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7.2.3.5(X)</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5"/>
                  </a:ext>
                </a:extLst>
              </a:tr>
              <a:tr h="0">
                <a:tc>
                  <a:txBody>
                    <a:bodyPr/>
                    <a:lstStyle/>
                    <a:p>
                      <a:pPr marL="0" marR="0">
                        <a:spcBef>
                          <a:spcPts val="0"/>
                        </a:spcBef>
                        <a:spcAft>
                          <a:spcPts val="0"/>
                        </a:spcAft>
                      </a:pPr>
                      <a:r>
                        <a:rPr lang="en-GB" sz="1050" u="sng" dirty="0">
                          <a:effectLst/>
                          <a:hlinkClick r:id="rId7" action="ppaction://hlinkfile"/>
                        </a:rPr>
                        <a:t>S2-2106356</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50" dirty="0">
                          <a:effectLst/>
                        </a:rPr>
                        <a:t>23.247: Modification on the mobility clause 6.3.1 and 7.2.3 to resolve the EN and avoid the duplication.</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50" dirty="0">
                          <a:effectLst/>
                        </a:rPr>
                        <a:t>ZTE</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100" dirty="0" smtClean="0">
                          <a:effectLst/>
                          <a:latin typeface="Arial" panose="020B0604020202020204" pitchFamily="34" charset="0"/>
                          <a:ea typeface="等线" panose="02010600030101010101" pitchFamily="2" charset="-122"/>
                          <a:cs typeface="Times New Roman" panose="02020603050405020304" pitchFamily="18" charset="0"/>
                        </a:rPr>
                        <a:t>Deal with the other issues.</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6.3.1, 7.2.3.2, 7.2.3.3</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6"/>
                  </a:ext>
                </a:extLst>
              </a:tr>
            </a:tbl>
          </a:graphicData>
        </a:graphic>
      </p:graphicFrame>
      <p:sp>
        <p:nvSpPr>
          <p:cNvPr id="3" name="文本框 2"/>
          <p:cNvSpPr txBox="1"/>
          <p:nvPr/>
        </p:nvSpPr>
        <p:spPr>
          <a:xfrm>
            <a:off x="838200" y="5497003"/>
            <a:ext cx="7366233" cy="400110"/>
          </a:xfrm>
          <a:prstGeom prst="rect">
            <a:avLst/>
          </a:prstGeom>
          <a:noFill/>
        </p:spPr>
        <p:txBody>
          <a:bodyPr wrap="square" rtlCol="0">
            <a:spAutoFit/>
          </a:bodyPr>
          <a:lstStyle/>
          <a:p>
            <a:r>
              <a:rPr lang="en-US" altLang="zh-CN" dirty="0"/>
              <a:t>Note: </a:t>
            </a:r>
            <a:r>
              <a:rPr lang="en-GB" altLang="zh-CN" u="sng" dirty="0">
                <a:hlinkClick r:id="rId8" action="ppaction://hlinkfile"/>
              </a:rPr>
              <a:t>S2-2105432</a:t>
            </a:r>
            <a:r>
              <a:rPr lang="en-US" altLang="zh-CN" sz="2000" dirty="0">
                <a:latin typeface="Arial" panose="020B0604020202020204" pitchFamily="34" charset="0"/>
                <a:ea typeface="等线" panose="02010600030101010101" pitchFamily="2" charset="-122"/>
                <a:cs typeface="Times New Roman" panose="02020603050405020304" pitchFamily="18" charset="0"/>
              </a:rPr>
              <a:t> </a:t>
            </a:r>
            <a:r>
              <a:rPr lang="en-US" altLang="zh-CN" dirty="0"/>
              <a:t>is related to the RAN capability awareness issue. </a:t>
            </a:r>
            <a:endParaRPr lang="zh-CN" altLang="en-US" dirty="0"/>
          </a:p>
        </p:txBody>
      </p:sp>
    </p:spTree>
    <p:extLst>
      <p:ext uri="{BB962C8B-B14F-4D97-AF65-F5344CB8AC3E}">
        <p14:creationId xmlns:p14="http://schemas.microsoft.com/office/powerpoint/2010/main" val="1208654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#8: </a:t>
            </a:r>
            <a:r>
              <a:rPr lang="en-US" altLang="zh-CN" dirty="0"/>
              <a:t>User Plane management</a:t>
            </a:r>
            <a:endParaRPr lang="en-US" dirty="0"/>
          </a:p>
        </p:txBody>
      </p:sp>
      <p:graphicFrame>
        <p:nvGraphicFramePr>
          <p:cNvPr id="6" name="表格 5"/>
          <p:cNvGraphicFramePr>
            <a:graphicFrameLocks noGrp="1"/>
          </p:cNvGraphicFramePr>
          <p:nvPr>
            <p:extLst>
              <p:ext uri="{D42A27DB-BD31-4B8C-83A1-F6EECF244321}">
                <p14:modId xmlns:p14="http://schemas.microsoft.com/office/powerpoint/2010/main" val="1330385701"/>
              </p:ext>
            </p:extLst>
          </p:nvPr>
        </p:nvGraphicFramePr>
        <p:xfrm>
          <a:off x="838200" y="2045018"/>
          <a:ext cx="5667376" cy="1493520"/>
        </p:xfrm>
        <a:graphic>
          <a:graphicData uri="http://schemas.openxmlformats.org/drawingml/2006/table">
            <a:tbl>
              <a:tblPr firstRow="1" bandRow="1">
                <a:tableStyleId>{5C22544A-7EE6-4342-B048-85BDC9FD1C3A}</a:tableStyleId>
              </a:tblPr>
              <a:tblGrid>
                <a:gridCol w="988732">
                  <a:extLst>
                    <a:ext uri="{9D8B030D-6E8A-4147-A177-3AD203B41FA5}">
                      <a16:colId xmlns="" xmlns:a16="http://schemas.microsoft.com/office/drawing/2014/main" val="20000"/>
                    </a:ext>
                  </a:extLst>
                </a:gridCol>
                <a:gridCol w="795025">
                  <a:extLst>
                    <a:ext uri="{9D8B030D-6E8A-4147-A177-3AD203B41FA5}">
                      <a16:colId xmlns="" xmlns:a16="http://schemas.microsoft.com/office/drawing/2014/main" val="20001"/>
                    </a:ext>
                  </a:extLst>
                </a:gridCol>
                <a:gridCol w="1941592">
                  <a:extLst>
                    <a:ext uri="{9D8B030D-6E8A-4147-A177-3AD203B41FA5}">
                      <a16:colId xmlns="" xmlns:a16="http://schemas.microsoft.com/office/drawing/2014/main" val="20002"/>
                    </a:ext>
                  </a:extLst>
                </a:gridCol>
                <a:gridCol w="1942027">
                  <a:extLst>
                    <a:ext uri="{9D8B030D-6E8A-4147-A177-3AD203B41FA5}">
                      <a16:colId xmlns="" xmlns:a16="http://schemas.microsoft.com/office/drawing/2014/main" val="20003"/>
                    </a:ext>
                  </a:extLst>
                </a:gridCol>
              </a:tblGrid>
              <a:tr h="0">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altLang="zh-CN" sz="1100" dirty="0"/>
                        <a:t>Alt #1: One-to-many-based</a:t>
                      </a:r>
                    </a:p>
                  </a:txBody>
                  <a:tcPr/>
                </a:tc>
                <a:tc>
                  <a:txBody>
                    <a:bodyPr/>
                    <a:lstStyle/>
                    <a:p>
                      <a:r>
                        <a:rPr lang="en-US" altLang="zh-CN" sz="1100" dirty="0"/>
                        <a:t>Alt #2: two-step-based</a:t>
                      </a:r>
                    </a:p>
                  </a:txBody>
                  <a:tcPr/>
                </a:tc>
                <a:extLst>
                  <a:ext uri="{0D108BD9-81ED-4DB2-BD59-A6C34878D82A}">
                    <a16:rowId xmlns="" xmlns:a16="http://schemas.microsoft.com/office/drawing/2014/main" val="10000"/>
                  </a:ext>
                </a:extLst>
              </a:tr>
              <a:tr h="0">
                <a:tc>
                  <a:txBody>
                    <a:bodyPr/>
                    <a:lstStyle/>
                    <a:p>
                      <a:pPr marL="0" marR="0" algn="l" defTabSz="914400" rtl="0" eaLnBrk="1" latinLnBrk="0" hangingPunct="1">
                        <a:spcBef>
                          <a:spcPts val="0"/>
                        </a:spcBef>
                        <a:spcAft>
                          <a:spcPts val="0"/>
                        </a:spcAft>
                      </a:pPr>
                      <a:r>
                        <a:rPr lang="en-GB" altLang="zh-CN" sz="1200" u="sng" kern="1200" dirty="0">
                          <a:solidFill>
                            <a:schemeClr val="dk1"/>
                          </a:solidFill>
                          <a:effectLst/>
                          <a:latin typeface="+mn-lt"/>
                          <a:ea typeface="+mn-ea"/>
                          <a:cs typeface="+mn-cs"/>
                          <a:hlinkClick r:id="rId2" action="ppaction://hlinkfile"/>
                        </a:rPr>
                        <a:t>S2-2105648</a:t>
                      </a:r>
                      <a:r>
                        <a:rPr lang="en-GB" altLang="zh-CN" sz="1200" u="sng"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noProof="0" dirty="0">
                          <a:solidFill>
                            <a:schemeClr val="dk1"/>
                          </a:solidFill>
                          <a:effectLst/>
                          <a:latin typeface="+mn-lt"/>
                          <a:ea typeface="+mn-ea"/>
                          <a:cs typeface="+mn-cs"/>
                          <a:hlinkClick r:id="rId3" action="ppaction://hlinkfile"/>
                        </a:rPr>
                        <a:t>S2-2105649</a:t>
                      </a:r>
                      <a:endParaRPr lang="zh-CN" altLang="en-US" sz="1200" u="sng" kern="1200" noProof="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dirty="0"/>
                        <a:t>Ericsson</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1"/>
                  </a:ext>
                </a:extLst>
              </a:tr>
              <a:tr h="0">
                <a:tc>
                  <a:txBody>
                    <a:bodyPr/>
                    <a:lstStyle/>
                    <a:p>
                      <a:pPr marL="0" marR="0" algn="l" defTabSz="914400" rtl="0" eaLnBrk="1" latinLnBrk="0" hangingPunct="1">
                        <a:spcBef>
                          <a:spcPts val="0"/>
                        </a:spcBef>
                        <a:spcAft>
                          <a:spcPts val="0"/>
                        </a:spcAft>
                      </a:pPr>
                      <a:r>
                        <a:rPr lang="en-GB" altLang="zh-CN" sz="1200" u="sng" kern="1200" dirty="0">
                          <a:solidFill>
                            <a:schemeClr val="dk1"/>
                          </a:solidFill>
                          <a:effectLst/>
                          <a:latin typeface="+mn-lt"/>
                          <a:ea typeface="+mn-ea"/>
                          <a:cs typeface="+mn-cs"/>
                          <a:hlinkClick r:id="rId4" action="ppaction://hlinkfile"/>
                        </a:rPr>
                        <a:t>S2-2106361</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noProof="0" dirty="0">
                          <a:solidFill>
                            <a:schemeClr val="dk1"/>
                          </a:solidFill>
                          <a:effectLst/>
                          <a:latin typeface="+mn-lt"/>
                          <a:ea typeface="+mn-ea"/>
                          <a:cs typeface="+mn-cs"/>
                          <a:hlinkClick r:id="rId5" action="ppaction://hlinkfile"/>
                        </a:rPr>
                        <a:t>S2-2106362</a:t>
                      </a:r>
                      <a:endParaRPr lang="zh-CN" altLang="en-US" sz="1200" u="sng" kern="1200" noProof="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ZTE</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2"/>
                  </a:ext>
                </a:extLst>
              </a:tr>
              <a:tr h="0">
                <a:tc>
                  <a:txBody>
                    <a:bodyPr/>
                    <a:lstStyle/>
                    <a:p>
                      <a:pPr marL="0" marR="0">
                        <a:spcBef>
                          <a:spcPts val="0"/>
                        </a:spcBef>
                        <a:spcAft>
                          <a:spcPts val="0"/>
                        </a:spcAft>
                      </a:pPr>
                      <a:r>
                        <a:rPr lang="en-GB" altLang="zh-CN" sz="1200" u="sng" dirty="0">
                          <a:effectLst/>
                          <a:hlinkClick r:id="rId6" action="ppaction://hlinkfile"/>
                        </a:rPr>
                        <a:t>S2-2106469</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US" altLang="zh-CN" sz="1200" baseline="0" dirty="0"/>
                        <a:t>Nokia</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extLst>
                  <a:ext uri="{0D108BD9-81ED-4DB2-BD59-A6C34878D82A}">
                    <a16:rowId xmlns="" xmlns:a16="http://schemas.microsoft.com/office/drawing/2014/main" val="10003"/>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462084650"/>
              </p:ext>
            </p:extLst>
          </p:nvPr>
        </p:nvGraphicFramePr>
        <p:xfrm>
          <a:off x="6791325" y="2045018"/>
          <a:ext cx="5015938" cy="2286000"/>
        </p:xfrm>
        <a:graphic>
          <a:graphicData uri="http://schemas.openxmlformats.org/drawingml/2006/table">
            <a:tbl>
              <a:tblPr firstRow="1" bandRow="1">
                <a:tableStyleId>{5940675A-B579-460E-94D1-54222C63F5DA}</a:tableStyleId>
              </a:tblPr>
              <a:tblGrid>
                <a:gridCol w="5015938">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1"/>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2"/>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4"/>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5"/>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6"/>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7"/>
                  </a:ext>
                </a:extLst>
              </a:tr>
            </a:tbl>
          </a:graphicData>
        </a:graphic>
      </p:graphicFrame>
      <p:sp>
        <p:nvSpPr>
          <p:cNvPr id="9" name="矩形 8"/>
          <p:cNvSpPr/>
          <p:nvPr/>
        </p:nvSpPr>
        <p:spPr>
          <a:xfrm>
            <a:off x="838200" y="4847221"/>
            <a:ext cx="5667376" cy="839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t>Issue to be checked:</a:t>
            </a:r>
          </a:p>
          <a:p>
            <a:pPr algn="ctr"/>
            <a:endParaRPr lang="en-US" altLang="zh-CN" sz="1400" b="1" dirty="0"/>
          </a:p>
          <a:p>
            <a:pPr marL="171450" indent="-171450">
              <a:buFont typeface="Arial" panose="020B0604020202020204" pitchFamily="34" charset="0"/>
              <a:buChar char="•"/>
            </a:pPr>
            <a:r>
              <a:rPr lang="en-US" altLang="zh-CN" sz="1200" b="1" dirty="0"/>
              <a:t>The benefit of having a two-step-based solution</a:t>
            </a:r>
            <a:r>
              <a:rPr lang="en-US" altLang="zh-CN" sz="1200" dirty="0"/>
              <a:t>.</a:t>
            </a:r>
          </a:p>
        </p:txBody>
      </p:sp>
      <p:graphicFrame>
        <p:nvGraphicFramePr>
          <p:cNvPr id="10" name="表格 9"/>
          <p:cNvGraphicFramePr>
            <a:graphicFrameLocks noGrp="1"/>
          </p:cNvGraphicFramePr>
          <p:nvPr>
            <p:extLst>
              <p:ext uri="{D42A27DB-BD31-4B8C-83A1-F6EECF244321}">
                <p14:modId xmlns:p14="http://schemas.microsoft.com/office/powerpoint/2010/main" val="1792998814"/>
              </p:ext>
            </p:extLst>
          </p:nvPr>
        </p:nvGraphicFramePr>
        <p:xfrm>
          <a:off x="838200" y="3627121"/>
          <a:ext cx="5667376" cy="1131517"/>
        </p:xfrm>
        <a:graphic>
          <a:graphicData uri="http://schemas.openxmlformats.org/drawingml/2006/table">
            <a:tbl>
              <a:tblPr firstRow="1" bandRow="1">
                <a:tableStyleId>{5940675A-B579-460E-94D1-54222C63F5DA}</a:tableStyleId>
              </a:tblPr>
              <a:tblGrid>
                <a:gridCol w="5667376">
                  <a:extLst>
                    <a:ext uri="{9D8B030D-6E8A-4147-A177-3AD203B41FA5}">
                      <a16:colId xmlns="" xmlns:a16="http://schemas.microsoft.com/office/drawing/2014/main" val="20000"/>
                    </a:ext>
                  </a:extLst>
                </a:gridCol>
              </a:tblGrid>
              <a:tr h="3219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765757">
                <a:tc>
                  <a:txBody>
                    <a:bodyPr/>
                    <a:lstStyle/>
                    <a:p>
                      <a:pPr marL="285750" indent="-285750">
                        <a:buFont typeface="Arial" panose="020B0604020202020204" pitchFamily="34" charset="0"/>
                        <a:buChar char="•"/>
                      </a:pPr>
                      <a:r>
                        <a:rPr lang="en-US" altLang="zh-CN" sz="1200" dirty="0"/>
                        <a:t>Clarify</a:t>
                      </a:r>
                      <a:r>
                        <a:rPr lang="en-US" altLang="zh-CN" sz="1200" baseline="0" dirty="0"/>
                        <a:t> [</a:t>
                      </a:r>
                      <a:r>
                        <a:rPr lang="en-US" altLang="zh-CN" sz="1200" b="1" baseline="0" dirty="0"/>
                        <a:t>section 6.7</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Resolving the ENs.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Choose </a:t>
                      </a:r>
                      <a:r>
                        <a:rPr lang="en-US" altLang="zh-CN" sz="1200" b="1" kern="1200" baseline="0" dirty="0">
                          <a:solidFill>
                            <a:schemeClr val="accent2"/>
                          </a:solidFill>
                          <a:latin typeface="+mn-lt"/>
                          <a:ea typeface="+mn-ea"/>
                          <a:cs typeface="+mn-cs"/>
                        </a:rPr>
                        <a:t>one of Alt#1 and Alt#2 as the final conclusion.</a:t>
                      </a:r>
                      <a:endParaRPr lang="en-US" altLang="zh-CN" sz="1200" b="1" kern="1200" dirty="0">
                        <a:solidFill>
                          <a:schemeClr val="accent2"/>
                        </a:solidFill>
                        <a:latin typeface="+mn-lt"/>
                        <a:ea typeface="+mn-ea"/>
                        <a:cs typeface="+mn-cs"/>
                      </a:endParaRP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graphicFrame>
        <p:nvGraphicFramePr>
          <p:cNvPr id="8" name="Table 7">
            <a:extLst>
              <a:ext uri="{FF2B5EF4-FFF2-40B4-BE49-F238E27FC236}">
                <a16:creationId xmlns="" xmlns:a16="http://schemas.microsoft.com/office/drawing/2014/main" id="{02E9FF8B-F251-4E76-AEC7-CC432A6B94E3}"/>
              </a:ext>
            </a:extLst>
          </p:cNvPr>
          <p:cNvGraphicFramePr>
            <a:graphicFrameLocks noGrp="1"/>
          </p:cNvGraphicFramePr>
          <p:nvPr>
            <p:extLst>
              <p:ext uri="{D42A27DB-BD31-4B8C-83A1-F6EECF244321}">
                <p14:modId xmlns:p14="http://schemas.microsoft.com/office/powerpoint/2010/main" val="2911744240"/>
              </p:ext>
            </p:extLst>
          </p:nvPr>
        </p:nvGraphicFramePr>
        <p:xfrm>
          <a:off x="3293046" y="6249035"/>
          <a:ext cx="5281557" cy="243840"/>
        </p:xfrm>
        <a:graphic>
          <a:graphicData uri="http://schemas.openxmlformats.org/drawingml/2006/table">
            <a:tbl>
              <a:tblPr firstRow="1" firstCol="1" bandRow="1">
                <a:tableStyleId>{5940675A-B579-460E-94D1-54222C63F5DA}</a:tableStyleId>
              </a:tblPr>
              <a:tblGrid>
                <a:gridCol w="407633">
                  <a:extLst>
                    <a:ext uri="{9D8B030D-6E8A-4147-A177-3AD203B41FA5}">
                      <a16:colId xmlns="" xmlns:a16="http://schemas.microsoft.com/office/drawing/2014/main" val="1786339667"/>
                    </a:ext>
                  </a:extLst>
                </a:gridCol>
                <a:gridCol w="733308">
                  <a:extLst>
                    <a:ext uri="{9D8B030D-6E8A-4147-A177-3AD203B41FA5}">
                      <a16:colId xmlns="" xmlns:a16="http://schemas.microsoft.com/office/drawing/2014/main" val="3818098151"/>
                    </a:ext>
                  </a:extLst>
                </a:gridCol>
                <a:gridCol w="652068">
                  <a:extLst>
                    <a:ext uri="{9D8B030D-6E8A-4147-A177-3AD203B41FA5}">
                      <a16:colId xmlns="" xmlns:a16="http://schemas.microsoft.com/office/drawing/2014/main" val="1304776861"/>
                    </a:ext>
                  </a:extLst>
                </a:gridCol>
                <a:gridCol w="245155">
                  <a:extLst>
                    <a:ext uri="{9D8B030D-6E8A-4147-A177-3AD203B41FA5}">
                      <a16:colId xmlns="" xmlns:a16="http://schemas.microsoft.com/office/drawing/2014/main" val="3127371237"/>
                    </a:ext>
                  </a:extLst>
                </a:gridCol>
                <a:gridCol w="2120841">
                  <a:extLst>
                    <a:ext uri="{9D8B030D-6E8A-4147-A177-3AD203B41FA5}">
                      <a16:colId xmlns="" xmlns:a16="http://schemas.microsoft.com/office/drawing/2014/main" val="2162691744"/>
                    </a:ext>
                  </a:extLst>
                </a:gridCol>
                <a:gridCol w="1122552">
                  <a:extLst>
                    <a:ext uri="{9D8B030D-6E8A-4147-A177-3AD203B41FA5}">
                      <a16:colId xmlns="" xmlns:a16="http://schemas.microsoft.com/office/drawing/2014/main" val="3523116031"/>
                    </a:ext>
                  </a:extLst>
                </a:gridCol>
              </a:tblGrid>
              <a:tr h="124248">
                <a:tc>
                  <a:txBody>
                    <a:bodyPr/>
                    <a:lstStyle/>
                    <a:p>
                      <a:pPr marL="0" marR="0" algn="ctr">
                        <a:spcBef>
                          <a:spcPts val="0"/>
                        </a:spcBef>
                        <a:spcAft>
                          <a:spcPts val="0"/>
                        </a:spcAft>
                      </a:pPr>
                      <a:r>
                        <a:rPr lang="en-GB" sz="800" dirty="0">
                          <a:effectLst/>
                        </a:rPr>
                        <a:t>8.9</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solidFill>
                      <a:srgbClr val="FFFF00"/>
                    </a:solidFill>
                  </a:tcPr>
                </a:tc>
                <a:tc>
                  <a:txBody>
                    <a:bodyPr/>
                    <a:lstStyle/>
                    <a:p>
                      <a:pPr marL="0" marR="0" algn="ctr">
                        <a:spcBef>
                          <a:spcPts val="0"/>
                        </a:spcBef>
                        <a:spcAft>
                          <a:spcPts val="0"/>
                        </a:spcAft>
                      </a:pPr>
                      <a:r>
                        <a:rPr lang="en-GB" sz="800" u="sng">
                          <a:effectLst/>
                          <a:hlinkClick r:id="rId7" action="ppaction://hlinkfile"/>
                        </a:rPr>
                        <a:t>S2-2106470</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solidFill>
                      <a:srgbClr val="FFFF00"/>
                    </a:solidFill>
                  </a:tcPr>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solidFill>
                      <a:srgbClr val="FFFF00"/>
                    </a:solidFill>
                  </a:tcPr>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solidFill>
                      <a:srgbClr val="FFFF00"/>
                    </a:solidFill>
                  </a:tcPr>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CR3226 (Rel-17, 'F'): UPF configuration for traffic replication for MBS</a:t>
                      </a:r>
                      <a:endParaRPr lang="zh-CN" sz="800" kern="1200" dirty="0">
                        <a:solidFill>
                          <a:schemeClr val="tx1"/>
                        </a:solidFill>
                        <a:effectLst/>
                        <a:latin typeface="+mn-lt"/>
                        <a:ea typeface="+mn-ea"/>
                        <a:cs typeface="+mn-cs"/>
                      </a:endParaRPr>
                    </a:p>
                  </a:txBody>
                  <a:tcPr marL="0" marR="0" marT="0" marB="0">
                    <a:solidFill>
                      <a:srgbClr val="FFFF00"/>
                    </a:solidFill>
                  </a:tcPr>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Shanghai-Bell</a:t>
                      </a:r>
                      <a:endParaRPr lang="zh-CN" sz="800" kern="1200" dirty="0">
                        <a:solidFill>
                          <a:schemeClr val="tx1"/>
                        </a:solidFill>
                        <a:effectLst/>
                        <a:latin typeface="+mn-lt"/>
                        <a:ea typeface="+mn-ea"/>
                        <a:cs typeface="+mn-cs"/>
                      </a:endParaRPr>
                    </a:p>
                  </a:txBody>
                  <a:tcPr marL="0" marR="0" marT="0" marB="0">
                    <a:solidFill>
                      <a:srgbClr val="FFFF00"/>
                    </a:solidFill>
                  </a:tcPr>
                </a:tc>
                <a:extLst>
                  <a:ext uri="{0D108BD9-81ED-4DB2-BD59-A6C34878D82A}">
                    <a16:rowId xmlns="" xmlns:a16="http://schemas.microsoft.com/office/drawing/2014/main" val="27089786"/>
                  </a:ext>
                </a:extLst>
              </a:tr>
            </a:tbl>
          </a:graphicData>
        </a:graphic>
      </p:graphicFrame>
      <p:sp>
        <p:nvSpPr>
          <p:cNvPr id="11" name="Speech Bubble: Rectangle with Corners Rounded 10">
            <a:extLst>
              <a:ext uri="{FF2B5EF4-FFF2-40B4-BE49-F238E27FC236}">
                <a16:creationId xmlns="" xmlns:a16="http://schemas.microsoft.com/office/drawing/2014/main" id="{653C6B66-6E62-4E0D-A5C7-C37FB24A6FAD}"/>
              </a:ext>
            </a:extLst>
          </p:cNvPr>
          <p:cNvSpPr/>
          <p:nvPr/>
        </p:nvSpPr>
        <p:spPr>
          <a:xfrm>
            <a:off x="7465594" y="5229517"/>
            <a:ext cx="1440180" cy="548640"/>
          </a:xfrm>
          <a:prstGeom prst="wedgeRoundRectCallout">
            <a:avLst>
              <a:gd name="adj1" fmla="val -51785"/>
              <a:gd name="adj2" fmla="val 12291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Ericsson0817: moved here</a:t>
            </a:r>
          </a:p>
        </p:txBody>
      </p:sp>
    </p:spTree>
    <p:extLst>
      <p:ext uri="{BB962C8B-B14F-4D97-AF65-F5344CB8AC3E}">
        <p14:creationId xmlns:p14="http://schemas.microsoft.com/office/powerpoint/2010/main" val="4099861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#8: </a:t>
            </a:r>
            <a:r>
              <a:rPr lang="en-US" altLang="zh-CN" dirty="0"/>
              <a:t>User Plane management </a:t>
            </a:r>
            <a:br>
              <a:rPr lang="en-US" altLang="zh-CN" dirty="0"/>
            </a:br>
            <a:r>
              <a:rPr lang="en-US" altLang="zh-CN" sz="2800" dirty="0">
                <a:solidFill>
                  <a:prstClr val="black"/>
                </a:solidFill>
              </a:rPr>
              <a:t>(merge proposal?)</a:t>
            </a:r>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4220881277"/>
              </p:ext>
            </p:extLst>
          </p:nvPr>
        </p:nvGraphicFramePr>
        <p:xfrm>
          <a:off x="838200" y="1690688"/>
          <a:ext cx="9410700" cy="2305050"/>
        </p:xfrm>
        <a:graphic>
          <a:graphicData uri="http://schemas.openxmlformats.org/drawingml/2006/table">
            <a:tbl>
              <a:tblPr firstRow="1" firstCol="1" bandRow="1">
                <a:tableStyleId>{5940675A-B579-460E-94D1-54222C63F5DA}</a:tableStyleId>
              </a:tblPr>
              <a:tblGrid>
                <a:gridCol w="696447">
                  <a:extLst>
                    <a:ext uri="{9D8B030D-6E8A-4147-A177-3AD203B41FA5}">
                      <a16:colId xmlns="" xmlns:a16="http://schemas.microsoft.com/office/drawing/2014/main" val="20000"/>
                    </a:ext>
                  </a:extLst>
                </a:gridCol>
                <a:gridCol w="4287534">
                  <a:extLst>
                    <a:ext uri="{9D8B030D-6E8A-4147-A177-3AD203B41FA5}">
                      <a16:colId xmlns="" xmlns:a16="http://schemas.microsoft.com/office/drawing/2014/main" val="20001"/>
                    </a:ext>
                  </a:extLst>
                </a:gridCol>
                <a:gridCol w="1475573">
                  <a:extLst>
                    <a:ext uri="{9D8B030D-6E8A-4147-A177-3AD203B41FA5}">
                      <a16:colId xmlns="" xmlns:a16="http://schemas.microsoft.com/office/drawing/2014/main" val="20002"/>
                    </a:ext>
                  </a:extLst>
                </a:gridCol>
                <a:gridCol w="1475573">
                  <a:extLst>
                    <a:ext uri="{9D8B030D-6E8A-4147-A177-3AD203B41FA5}">
                      <a16:colId xmlns="" xmlns:a16="http://schemas.microsoft.com/office/drawing/2014/main" val="20003"/>
                    </a:ext>
                  </a:extLst>
                </a:gridCol>
                <a:gridCol w="1475573">
                  <a:extLst>
                    <a:ext uri="{9D8B030D-6E8A-4147-A177-3AD203B41FA5}">
                      <a16:colId xmlns="" xmlns:a16="http://schemas.microsoft.com/office/drawing/2014/main" val="20004"/>
                    </a:ext>
                  </a:extLst>
                </a:gridCol>
              </a:tblGrid>
              <a:tr h="0">
                <a:tc>
                  <a:txBody>
                    <a:bodyPr/>
                    <a:lstStyle/>
                    <a:p>
                      <a:pPr marL="0" marR="0">
                        <a:spcBef>
                          <a:spcPts val="0"/>
                        </a:spcBef>
                        <a:spcAft>
                          <a:spcPts val="0"/>
                        </a:spcAft>
                      </a:pPr>
                      <a:r>
                        <a:rPr lang="en-GB" sz="1000" dirty="0">
                          <a:effectLst/>
                        </a:rPr>
                        <a: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1000" b="1" dirty="0">
                          <a:effectLst/>
                        </a:rPr>
                        <a:t>User Plane management</a:t>
                      </a:r>
                      <a:endParaRPr lang="zh-CN" sz="105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spcBef>
                          <a:spcPts val="0"/>
                        </a:spcBef>
                        <a:spcAft>
                          <a:spcPts val="0"/>
                        </a:spcAft>
                      </a:pPr>
                      <a:r>
                        <a:rPr lang="en-GB" sz="1000" dirty="0">
                          <a:effectLst/>
                        </a:rPr>
                        <a: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1000" u="sng" dirty="0">
                          <a:effectLst/>
                          <a:hlinkClick r:id="rId2" action="ppaction://hlinkfile"/>
                        </a:rPr>
                        <a:t>S2-2105648</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rPr>
                        <a:t>23.247: Update [6.7] MBS UP Management: packet detection and forwarding .</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effectLst/>
                          <a:latin typeface="Arial" panose="020B0604020202020204" pitchFamily="34" charset="0"/>
                          <a:ea typeface="等线" panose="02010600030101010101" pitchFamily="2" charset="-122"/>
                          <a:cs typeface="Times New Roman" panose="02020603050405020304" pitchFamily="18" charset="0"/>
                        </a:rPr>
                        <a:t>On-step and remove the EN.</a:t>
                      </a:r>
                      <a:endParaRPr lang="zh-CN" altLang="zh-CN" sz="1050" dirty="0" smtClean="0">
                        <a:effectLst/>
                        <a:latin typeface="Arial" panose="020B0604020202020204" pitchFamily="34" charset="0"/>
                        <a:ea typeface="等线" panose="02010600030101010101" pitchFamily="2" charset="-122"/>
                        <a:cs typeface="Times New Roman" panose="02020603050405020304" pitchFamily="18" charset="0"/>
                      </a:endParaRPr>
                    </a:p>
                    <a:p>
                      <a:pPr marL="0" marR="0" algn="ctr">
                        <a:spcBef>
                          <a:spcPts val="0"/>
                        </a:spcBef>
                        <a:spcAft>
                          <a:spcPts val="0"/>
                        </a:spcAft>
                      </a:pPr>
                      <a:r>
                        <a:rPr lang="en-US" altLang="zh-CN" sz="1050" dirty="0" smtClean="0">
                          <a:effectLst/>
                          <a:latin typeface="Arial" panose="020B0604020202020204" pitchFamily="34" charset="0"/>
                          <a:ea typeface="等线" panose="02010600030101010101" pitchFamily="2" charset="-122"/>
                          <a:cs typeface="Times New Roman" panose="02020603050405020304" pitchFamily="18" charset="0"/>
                        </a:rPr>
                        <a: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6.7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1000" u="sng" dirty="0">
                          <a:effectLst/>
                          <a:hlinkClick r:id="rId3" action="ppaction://hlinkfile"/>
                        </a:rPr>
                        <a:t>S2-2105649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rPr>
                        <a:t>23.501 CR3055 (Rel-17, 'C'): MBS Packet detection and forwarding</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23.501</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2"/>
                  </a:ext>
                </a:extLst>
              </a:tr>
              <a:tr h="0">
                <a:tc>
                  <a:txBody>
                    <a:bodyPr/>
                    <a:lstStyle/>
                    <a:p>
                      <a:pPr marL="0" marR="0">
                        <a:spcBef>
                          <a:spcPts val="0"/>
                        </a:spcBef>
                        <a:spcAft>
                          <a:spcPts val="0"/>
                        </a:spcAft>
                      </a:pPr>
                      <a:r>
                        <a:rPr lang="en-GB" sz="1000" u="sng" dirty="0">
                          <a:effectLst/>
                          <a:hlinkClick r:id="rId4" action="ppaction://hlinkfile"/>
                        </a:rPr>
                        <a:t>S2-2106361</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rPr>
                        <a:t>23.247: Discussion and proposal on the UPF packet detection and forwarding for MBS data traffic.</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00" dirty="0">
                          <a:effectLst/>
                        </a:rPr>
                        <a:t>ZTE</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050" dirty="0" smtClean="0">
                          <a:effectLst/>
                          <a:latin typeface="Arial" panose="020B0604020202020204" pitchFamily="34" charset="0"/>
                          <a:ea typeface="等线" panose="02010600030101010101" pitchFamily="2" charset="-122"/>
                          <a:cs typeface="Times New Roman" panose="02020603050405020304" pitchFamily="18" charset="0"/>
                        </a:rPr>
                        <a:t>Merged into 5648/6469?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6.7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3"/>
                  </a:ext>
                </a:extLst>
              </a:tr>
              <a:tr h="0">
                <a:tc>
                  <a:txBody>
                    <a:bodyPr/>
                    <a:lstStyle/>
                    <a:p>
                      <a:pPr marL="0" marR="0">
                        <a:spcBef>
                          <a:spcPts val="0"/>
                        </a:spcBef>
                        <a:spcAft>
                          <a:spcPts val="0"/>
                        </a:spcAft>
                      </a:pPr>
                      <a:r>
                        <a:rPr lang="en-GB" sz="1000" u="sng" dirty="0">
                          <a:effectLst/>
                          <a:hlinkClick r:id="rId5" action="ppaction://hlinkfile"/>
                        </a:rPr>
                        <a:t>S2-2106362</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rPr>
                        <a:t>23.501 CR3202 (Rel-17, 'C'): Clarification on the packet detection and forwarding for MBS traffic</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00" dirty="0">
                          <a:effectLst/>
                        </a:rPr>
                        <a:t>ZTE</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050" dirty="0" smtClean="0">
                          <a:effectLst/>
                          <a:latin typeface="Arial" panose="020B0604020202020204" pitchFamily="34" charset="0"/>
                          <a:ea typeface="等线" panose="02010600030101010101" pitchFamily="2" charset="-122"/>
                          <a:cs typeface="Times New Roman" panose="02020603050405020304" pitchFamily="18" charset="0"/>
                        </a:rPr>
                        <a:t>Open to align CT4 conclusion to remove EN.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chemeClr val="tx1"/>
                          </a:solidFill>
                          <a:effectLst/>
                          <a:latin typeface="+mn-lt"/>
                          <a:ea typeface="+mn-ea"/>
                          <a:cs typeface="+mn-cs"/>
                        </a:rPr>
                        <a:t>23.501</a:t>
                      </a:r>
                      <a:endParaRPr lang="zh-CN" altLang="zh-CN" sz="800" dirty="0">
                        <a:effectLst/>
                        <a:latin typeface="Arial" panose="020B0604020202020204" pitchFamily="34" charset="0"/>
                        <a:ea typeface="等线" panose="02010600030101010101" pitchFamily="2" charset="-122"/>
                        <a:cs typeface="Times New Roman" panose="02020603050405020304" pitchFamily="18" charset="0"/>
                      </a:endParaRPr>
                    </a:p>
                    <a:p>
                      <a:pPr marL="0" marR="0" algn="ctr">
                        <a:spcBef>
                          <a:spcPts val="0"/>
                        </a:spcBef>
                        <a:spcAft>
                          <a:spcPts val="0"/>
                        </a:spcAft>
                      </a:pP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4"/>
                  </a:ext>
                </a:extLst>
              </a:tr>
              <a:tr h="0">
                <a:tc>
                  <a:txBody>
                    <a:bodyPr/>
                    <a:lstStyle/>
                    <a:p>
                      <a:pPr marL="0" marR="0">
                        <a:spcBef>
                          <a:spcPts val="0"/>
                        </a:spcBef>
                        <a:spcAft>
                          <a:spcPts val="0"/>
                        </a:spcAft>
                      </a:pPr>
                      <a:r>
                        <a:rPr lang="en-GB" sz="1000" u="sng" dirty="0">
                          <a:effectLst/>
                          <a:hlinkClick r:id="rId6" action="ppaction://hlinkfile"/>
                        </a:rPr>
                        <a:t>S2-2106469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1000" dirty="0">
                          <a:effectLst/>
                        </a:rPr>
                        <a:t>23.247: UPF configuration to replicate packets.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1000" dirty="0">
                          <a:effectLst/>
                        </a:rPr>
                        <a:t>Nokia, Nokia Shanghai-Bell</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050" dirty="0" smtClean="0">
                          <a:effectLst/>
                          <a:latin typeface="Arial" panose="020B0604020202020204" pitchFamily="34" charset="0"/>
                          <a:ea typeface="等线" panose="02010600030101010101" pitchFamily="2" charset="-122"/>
                          <a:cs typeface="Times New Roman" panose="02020603050405020304" pitchFamily="18" charset="0"/>
                        </a:rPr>
                        <a:t>Two-steps and remove the EN.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800" kern="1200" dirty="0">
                          <a:solidFill>
                            <a:schemeClr val="tx1"/>
                          </a:solidFill>
                          <a:effectLst/>
                          <a:latin typeface="+mn-lt"/>
                          <a:ea typeface="+mn-ea"/>
                          <a:cs typeface="+mn-cs"/>
                        </a:rPr>
                        <a:t>6.7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5"/>
                  </a:ext>
                </a:extLst>
              </a:tr>
              <a:tr h="0">
                <a:tc>
                  <a:txBody>
                    <a:bodyPr/>
                    <a:lstStyle/>
                    <a:p>
                      <a:pPr marL="0" marR="0">
                        <a:spcBef>
                          <a:spcPts val="0"/>
                        </a:spcBef>
                        <a:spcAft>
                          <a:spcPts val="0"/>
                        </a:spcAft>
                      </a:pP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US" altLang="zh-CN" sz="1050" dirty="0" smtClean="0">
                          <a:effectLst/>
                          <a:latin typeface="Arial" panose="020B0604020202020204" pitchFamily="34" charset="0"/>
                          <a:ea typeface="等线" panose="02010600030101010101" pitchFamily="2" charset="-122"/>
                          <a:cs typeface="Times New Roman" panose="02020603050405020304" pitchFamily="18" charset="0"/>
                        </a:rPr>
                        <a:t>501</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050" dirty="0" err="1" smtClean="0">
                          <a:effectLst/>
                          <a:latin typeface="Arial" panose="020B0604020202020204" pitchFamily="34" charset="0"/>
                          <a:ea typeface="等线" panose="02010600030101010101" pitchFamily="2" charset="-122"/>
                          <a:cs typeface="Times New Roman" panose="02020603050405020304" pitchFamily="18" charset="0"/>
                        </a:rPr>
                        <a:t>nokia</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US" altLang="zh-CN" sz="1050" dirty="0" smtClean="0">
                          <a:effectLst/>
                          <a:latin typeface="Arial" panose="020B0604020202020204" pitchFamily="34" charset="0"/>
                          <a:ea typeface="等线" panose="02010600030101010101" pitchFamily="2" charset="-122"/>
                          <a:cs typeface="Times New Roman" panose="02020603050405020304" pitchFamily="18" charset="0"/>
                        </a:rPr>
                        <a:t>Open.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r>
            </a:tbl>
          </a:graphicData>
        </a:graphic>
      </p:graphicFrame>
      <p:sp>
        <p:nvSpPr>
          <p:cNvPr id="4" name="TextBox 3">
            <a:extLst>
              <a:ext uri="{FF2B5EF4-FFF2-40B4-BE49-F238E27FC236}">
                <a16:creationId xmlns="" xmlns:a16="http://schemas.microsoft.com/office/drawing/2014/main" id="{0F958EC4-8CDD-4DE5-80E5-DF7BB0644C9A}"/>
              </a:ext>
            </a:extLst>
          </p:cNvPr>
          <p:cNvSpPr txBox="1"/>
          <p:nvPr/>
        </p:nvSpPr>
        <p:spPr>
          <a:xfrm>
            <a:off x="2292350" y="4068681"/>
            <a:ext cx="3930650" cy="954107"/>
          </a:xfrm>
          <a:prstGeom prst="rect">
            <a:avLst/>
          </a:prstGeom>
          <a:noFill/>
          <a:ln>
            <a:solidFill>
              <a:schemeClr val="tx1"/>
            </a:solidFill>
          </a:ln>
        </p:spPr>
        <p:txBody>
          <a:bodyPr wrap="square" rtlCol="0">
            <a:spAutoFit/>
          </a:bodyPr>
          <a:lstStyle/>
          <a:p>
            <a:r>
              <a:rPr lang="en-US" sz="1400" dirty="0"/>
              <a:t>Ericsson0817:</a:t>
            </a:r>
          </a:p>
          <a:p>
            <a:pPr marL="285750" indent="-285750">
              <a:buFont typeface="Arial" panose="020B0604020202020204" pitchFamily="34" charset="0"/>
              <a:buChar char="•"/>
            </a:pPr>
            <a:r>
              <a:rPr lang="en-US" sz="1400" dirty="0"/>
              <a:t>Ericsson 5648, ZTE 6361 can be merged</a:t>
            </a:r>
          </a:p>
          <a:p>
            <a:pPr marL="285750" indent="-285750">
              <a:buFont typeface="Arial" panose="020B0604020202020204" pitchFamily="34" charset="0"/>
              <a:buChar char="•"/>
            </a:pPr>
            <a:r>
              <a:rPr lang="en-US" sz="1400" dirty="0"/>
              <a:t>Ericsson 5649, ZTE 6362 can be merged</a:t>
            </a:r>
          </a:p>
          <a:p>
            <a:endParaRPr lang="en-US" sz="1400" dirty="0"/>
          </a:p>
        </p:txBody>
      </p:sp>
      <p:sp>
        <p:nvSpPr>
          <p:cNvPr id="3" name="矩形 2"/>
          <p:cNvSpPr/>
          <p:nvPr/>
        </p:nvSpPr>
        <p:spPr>
          <a:xfrm>
            <a:off x="6597446" y="4068681"/>
            <a:ext cx="4483510" cy="1908215"/>
          </a:xfrm>
          <a:prstGeom prst="rect">
            <a:avLst/>
          </a:prstGeom>
        </p:spPr>
        <p:txBody>
          <a:bodyPr wrap="square">
            <a:spAutoFit/>
          </a:bodyPr>
          <a:lstStyle/>
          <a:p>
            <a:pPr>
              <a:spcAft>
                <a:spcPts val="600"/>
              </a:spcAft>
            </a:pPr>
            <a:r>
              <a:rPr lang="en-US" altLang="zh-CN" dirty="0">
                <a:highlight>
                  <a:srgbClr val="00FF00"/>
                </a:highlight>
                <a:latin typeface="Times New Roman" panose="02020603050405020304" pitchFamily="18" charset="0"/>
                <a:ea typeface="MS Mincho" panose="02020609040205080304" pitchFamily="49" charset="-128"/>
              </a:rPr>
              <a:t>Proposal:</a:t>
            </a:r>
            <a:endParaRPr lang="zh-CN" altLang="zh-CN" dirty="0">
              <a:latin typeface="Times New Roman" panose="02020603050405020304" pitchFamily="18" charset="0"/>
              <a:ea typeface="MS Mincho" panose="02020609040205080304" pitchFamily="49" charset="-128"/>
            </a:endParaRPr>
          </a:p>
          <a:p>
            <a:pPr marL="342900" marR="0" lvl="0" indent="-342900">
              <a:spcBef>
                <a:spcPts val="0"/>
              </a:spcBef>
              <a:spcAft>
                <a:spcPts val="600"/>
              </a:spcAft>
              <a:buFont typeface="Times New Roman" panose="02020603050405020304" pitchFamily="18" charset="0"/>
              <a:buChar char="-"/>
            </a:pPr>
            <a:r>
              <a:rPr lang="en-US" altLang="zh-CN" dirty="0">
                <a:highlight>
                  <a:srgbClr val="00FF00"/>
                </a:highlight>
                <a:latin typeface="Times New Roman" panose="02020603050405020304" pitchFamily="18" charset="0"/>
                <a:ea typeface="MS Mincho" panose="02020609040205080304" pitchFamily="49" charset="-128"/>
              </a:rPr>
              <a:t>For MB-SMF and MB-UPF part, follow the solution of S2-2105648 (i.e., using multiple destinations with one FAR);</a:t>
            </a:r>
            <a:endParaRPr lang="zh-CN" altLang="zh-CN" dirty="0">
              <a:latin typeface="Times New Roman" panose="02020603050405020304" pitchFamily="18" charset="0"/>
              <a:ea typeface="MS Mincho" panose="02020609040205080304" pitchFamily="49" charset="-128"/>
            </a:endParaRPr>
          </a:p>
          <a:p>
            <a:pPr marL="342900" marR="0" lvl="0" indent="-342900">
              <a:spcBef>
                <a:spcPts val="0"/>
              </a:spcBef>
              <a:spcAft>
                <a:spcPts val="600"/>
              </a:spcAft>
              <a:buFont typeface="Times New Roman" panose="02020603050405020304" pitchFamily="18" charset="0"/>
              <a:buChar char="-"/>
            </a:pPr>
            <a:r>
              <a:rPr lang="en-US" altLang="zh-CN" dirty="0">
                <a:highlight>
                  <a:srgbClr val="00FF00"/>
                </a:highlight>
                <a:latin typeface="Times New Roman" panose="02020603050405020304" pitchFamily="18" charset="0"/>
                <a:ea typeface="MS Mincho" panose="02020609040205080304" pitchFamily="49" charset="-128"/>
              </a:rPr>
              <a:t>For SMF and UPF part, leave the work to CT4, and wait for CT4’s conclusion.</a:t>
            </a:r>
            <a:endParaRPr lang="zh-CN" altLang="zh-CN"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761647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86000" y="83058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PDR</a:t>
            </a:r>
            <a:endParaRPr lang="zh-CN" altLang="en-US" dirty="0"/>
          </a:p>
        </p:txBody>
      </p:sp>
      <p:sp>
        <p:nvSpPr>
          <p:cNvPr id="5" name="矩形 4"/>
          <p:cNvSpPr/>
          <p:nvPr/>
        </p:nvSpPr>
        <p:spPr>
          <a:xfrm>
            <a:off x="1996440" y="1508760"/>
            <a:ext cx="1348740" cy="373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FAR(internal)</a:t>
            </a:r>
            <a:endParaRPr lang="zh-CN" altLang="en-US" dirty="0"/>
          </a:p>
        </p:txBody>
      </p:sp>
      <p:sp>
        <p:nvSpPr>
          <p:cNvPr id="6" name="矩形 5"/>
          <p:cNvSpPr/>
          <p:nvPr/>
        </p:nvSpPr>
        <p:spPr>
          <a:xfrm>
            <a:off x="1611630" y="238506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PDR</a:t>
            </a:r>
            <a:endParaRPr lang="zh-CN" altLang="en-US" dirty="0"/>
          </a:p>
        </p:txBody>
      </p:sp>
      <p:sp>
        <p:nvSpPr>
          <p:cNvPr id="7" name="矩形 6"/>
          <p:cNvSpPr/>
          <p:nvPr/>
        </p:nvSpPr>
        <p:spPr>
          <a:xfrm>
            <a:off x="2800350" y="238506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PDR</a:t>
            </a:r>
            <a:endParaRPr lang="zh-CN" altLang="en-US" dirty="0"/>
          </a:p>
        </p:txBody>
      </p:sp>
      <p:sp>
        <p:nvSpPr>
          <p:cNvPr id="8" name="矩形 7"/>
          <p:cNvSpPr/>
          <p:nvPr/>
        </p:nvSpPr>
        <p:spPr>
          <a:xfrm>
            <a:off x="3912870" y="238506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PDR</a:t>
            </a:r>
            <a:endParaRPr lang="zh-CN" altLang="en-US" dirty="0"/>
          </a:p>
        </p:txBody>
      </p:sp>
      <p:sp>
        <p:nvSpPr>
          <p:cNvPr id="9" name="矩形 8"/>
          <p:cNvSpPr/>
          <p:nvPr/>
        </p:nvSpPr>
        <p:spPr>
          <a:xfrm>
            <a:off x="1611630" y="326898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FAR</a:t>
            </a:r>
            <a:endParaRPr lang="zh-CN" altLang="en-US" dirty="0"/>
          </a:p>
        </p:txBody>
      </p:sp>
      <p:sp>
        <p:nvSpPr>
          <p:cNvPr id="10" name="矩形 9"/>
          <p:cNvSpPr/>
          <p:nvPr/>
        </p:nvSpPr>
        <p:spPr>
          <a:xfrm>
            <a:off x="2800350" y="326898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FAR</a:t>
            </a:r>
            <a:endParaRPr lang="zh-CN" altLang="en-US" dirty="0"/>
          </a:p>
        </p:txBody>
      </p:sp>
      <p:sp>
        <p:nvSpPr>
          <p:cNvPr id="11" name="矩形 10"/>
          <p:cNvSpPr/>
          <p:nvPr/>
        </p:nvSpPr>
        <p:spPr>
          <a:xfrm>
            <a:off x="3912870" y="326898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FAR</a:t>
            </a:r>
            <a:endParaRPr lang="zh-CN" altLang="en-US" dirty="0"/>
          </a:p>
        </p:txBody>
      </p:sp>
      <p:sp>
        <p:nvSpPr>
          <p:cNvPr id="12" name="矩形 11"/>
          <p:cNvSpPr/>
          <p:nvPr/>
        </p:nvSpPr>
        <p:spPr>
          <a:xfrm>
            <a:off x="1226820" y="4587240"/>
            <a:ext cx="769620" cy="2895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smtClean="0"/>
              <a:t>RAN</a:t>
            </a:r>
            <a:endParaRPr lang="zh-CN" altLang="en-US" dirty="0"/>
          </a:p>
        </p:txBody>
      </p:sp>
      <p:sp>
        <p:nvSpPr>
          <p:cNvPr id="13" name="矩形 12"/>
          <p:cNvSpPr/>
          <p:nvPr/>
        </p:nvSpPr>
        <p:spPr>
          <a:xfrm>
            <a:off x="2872740" y="4587240"/>
            <a:ext cx="769620" cy="2895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smtClean="0"/>
              <a:t>RAN</a:t>
            </a:r>
            <a:endParaRPr lang="zh-CN" altLang="en-US" dirty="0"/>
          </a:p>
        </p:txBody>
      </p:sp>
      <p:sp>
        <p:nvSpPr>
          <p:cNvPr id="14" name="矩形 13"/>
          <p:cNvSpPr/>
          <p:nvPr/>
        </p:nvSpPr>
        <p:spPr>
          <a:xfrm>
            <a:off x="4518660" y="4587240"/>
            <a:ext cx="769620" cy="2895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smtClean="0"/>
              <a:t>PSA</a:t>
            </a:r>
            <a:endParaRPr lang="zh-CN" altLang="en-US" dirty="0"/>
          </a:p>
        </p:txBody>
      </p:sp>
      <p:sp>
        <p:nvSpPr>
          <p:cNvPr id="15" name="矩形 14"/>
          <p:cNvSpPr/>
          <p:nvPr/>
        </p:nvSpPr>
        <p:spPr>
          <a:xfrm>
            <a:off x="1154430" y="624840"/>
            <a:ext cx="421005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4187190" y="754380"/>
            <a:ext cx="1028700" cy="369332"/>
          </a:xfrm>
          <a:prstGeom prst="rect">
            <a:avLst/>
          </a:prstGeom>
          <a:noFill/>
        </p:spPr>
        <p:txBody>
          <a:bodyPr wrap="square" rtlCol="0">
            <a:spAutoFit/>
          </a:bodyPr>
          <a:lstStyle/>
          <a:p>
            <a:r>
              <a:rPr lang="en-US" altLang="zh-CN" dirty="0" smtClean="0"/>
              <a:t>MB-UPF</a:t>
            </a:r>
            <a:endParaRPr lang="zh-CN" altLang="en-US" dirty="0"/>
          </a:p>
        </p:txBody>
      </p:sp>
      <p:sp>
        <p:nvSpPr>
          <p:cNvPr id="17" name="矩形 16"/>
          <p:cNvSpPr/>
          <p:nvPr/>
        </p:nvSpPr>
        <p:spPr>
          <a:xfrm>
            <a:off x="8119110" y="108585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PDR</a:t>
            </a:r>
            <a:endParaRPr lang="zh-CN" altLang="en-US" dirty="0"/>
          </a:p>
        </p:txBody>
      </p:sp>
      <p:sp>
        <p:nvSpPr>
          <p:cNvPr id="22" name="矩形 21"/>
          <p:cNvSpPr/>
          <p:nvPr/>
        </p:nvSpPr>
        <p:spPr>
          <a:xfrm>
            <a:off x="8119110" y="267462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FAR</a:t>
            </a:r>
            <a:endParaRPr lang="zh-CN" altLang="en-US" dirty="0"/>
          </a:p>
        </p:txBody>
      </p:sp>
      <p:sp>
        <p:nvSpPr>
          <p:cNvPr id="23" name="矩形 22"/>
          <p:cNvSpPr/>
          <p:nvPr/>
        </p:nvSpPr>
        <p:spPr>
          <a:xfrm>
            <a:off x="6829425" y="3268980"/>
            <a:ext cx="1139190" cy="52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Dest</a:t>
            </a:r>
            <a:r>
              <a:rPr lang="en-US" altLang="zh-CN" dirty="0" smtClean="0"/>
              <a:t>. </a:t>
            </a:r>
            <a:r>
              <a:rPr lang="en-US" altLang="zh-CN" dirty="0" err="1" smtClean="0"/>
              <a:t>addr</a:t>
            </a:r>
            <a:endParaRPr lang="zh-CN" altLang="en-US" dirty="0"/>
          </a:p>
        </p:txBody>
      </p:sp>
      <p:sp>
        <p:nvSpPr>
          <p:cNvPr id="25" name="矩形 24"/>
          <p:cNvSpPr/>
          <p:nvPr/>
        </p:nvSpPr>
        <p:spPr>
          <a:xfrm>
            <a:off x="6918960" y="4579620"/>
            <a:ext cx="769620" cy="2895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smtClean="0"/>
              <a:t>RAN</a:t>
            </a:r>
            <a:endParaRPr lang="zh-CN" altLang="en-US" dirty="0"/>
          </a:p>
        </p:txBody>
      </p:sp>
      <p:sp>
        <p:nvSpPr>
          <p:cNvPr id="26" name="矩形 25"/>
          <p:cNvSpPr/>
          <p:nvPr/>
        </p:nvSpPr>
        <p:spPr>
          <a:xfrm>
            <a:off x="8145780" y="4564380"/>
            <a:ext cx="769620" cy="2895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smtClean="0"/>
              <a:t>RAN</a:t>
            </a:r>
            <a:endParaRPr lang="zh-CN" altLang="en-US" dirty="0"/>
          </a:p>
        </p:txBody>
      </p:sp>
      <p:sp>
        <p:nvSpPr>
          <p:cNvPr id="27" name="矩形 26"/>
          <p:cNvSpPr/>
          <p:nvPr/>
        </p:nvSpPr>
        <p:spPr>
          <a:xfrm>
            <a:off x="11179892" y="4616245"/>
            <a:ext cx="769620" cy="2895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smtClean="0"/>
              <a:t>PSA</a:t>
            </a:r>
            <a:endParaRPr lang="zh-CN" altLang="en-US" dirty="0"/>
          </a:p>
        </p:txBody>
      </p:sp>
      <p:sp>
        <p:nvSpPr>
          <p:cNvPr id="28" name="矩形 27"/>
          <p:cNvSpPr/>
          <p:nvPr/>
        </p:nvSpPr>
        <p:spPr>
          <a:xfrm>
            <a:off x="6606540" y="624840"/>
            <a:ext cx="421005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639300" y="754380"/>
            <a:ext cx="1028700" cy="369332"/>
          </a:xfrm>
          <a:prstGeom prst="rect">
            <a:avLst/>
          </a:prstGeom>
          <a:noFill/>
        </p:spPr>
        <p:txBody>
          <a:bodyPr wrap="square" rtlCol="0">
            <a:spAutoFit/>
          </a:bodyPr>
          <a:lstStyle/>
          <a:p>
            <a:r>
              <a:rPr lang="en-US" altLang="zh-CN" dirty="0" smtClean="0"/>
              <a:t>MB-UPF</a:t>
            </a:r>
            <a:endParaRPr lang="zh-CN" altLang="en-US" dirty="0"/>
          </a:p>
        </p:txBody>
      </p:sp>
      <p:sp>
        <p:nvSpPr>
          <p:cNvPr id="30" name="矩形标注 29"/>
          <p:cNvSpPr/>
          <p:nvPr/>
        </p:nvSpPr>
        <p:spPr>
          <a:xfrm>
            <a:off x="3912870" y="1623060"/>
            <a:ext cx="788670" cy="441960"/>
          </a:xfrm>
          <a:prstGeom prst="wedgeRectCallout">
            <a:avLst>
              <a:gd name="adj1" fmla="val -134843"/>
              <a:gd name="adj2" fmla="val 6939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100" dirty="0" smtClean="0"/>
              <a:t>Carry on indication</a:t>
            </a:r>
            <a:endParaRPr lang="zh-CN" altLang="en-US" sz="1100" dirty="0"/>
          </a:p>
        </p:txBody>
      </p:sp>
      <p:sp>
        <p:nvSpPr>
          <p:cNvPr id="31" name="矩形 30"/>
          <p:cNvSpPr/>
          <p:nvPr/>
        </p:nvSpPr>
        <p:spPr>
          <a:xfrm>
            <a:off x="9639300" y="517017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PDR</a:t>
            </a:r>
            <a:endParaRPr lang="zh-CN" altLang="en-US" dirty="0"/>
          </a:p>
        </p:txBody>
      </p:sp>
      <p:sp>
        <p:nvSpPr>
          <p:cNvPr id="32" name="矩形 31"/>
          <p:cNvSpPr/>
          <p:nvPr/>
        </p:nvSpPr>
        <p:spPr>
          <a:xfrm>
            <a:off x="9639300" y="577596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FAR</a:t>
            </a:r>
            <a:endParaRPr lang="zh-CN" altLang="en-US" dirty="0"/>
          </a:p>
        </p:txBody>
      </p:sp>
      <p:sp>
        <p:nvSpPr>
          <p:cNvPr id="34" name="矩形 33"/>
          <p:cNvSpPr/>
          <p:nvPr/>
        </p:nvSpPr>
        <p:spPr>
          <a:xfrm>
            <a:off x="9528810" y="3261360"/>
            <a:ext cx="1139190" cy="52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Dest</a:t>
            </a:r>
            <a:r>
              <a:rPr lang="en-US" altLang="zh-CN" dirty="0" smtClean="0"/>
              <a:t>. </a:t>
            </a:r>
            <a:r>
              <a:rPr lang="en-US" altLang="zh-CN" dirty="0" err="1" smtClean="0"/>
              <a:t>addr</a:t>
            </a:r>
            <a:endParaRPr lang="zh-CN" altLang="en-US" dirty="0"/>
          </a:p>
        </p:txBody>
      </p:sp>
      <p:sp>
        <p:nvSpPr>
          <p:cNvPr id="35" name="矩形 34"/>
          <p:cNvSpPr/>
          <p:nvPr/>
        </p:nvSpPr>
        <p:spPr>
          <a:xfrm>
            <a:off x="8191500" y="3261360"/>
            <a:ext cx="1139190" cy="52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Dest</a:t>
            </a:r>
            <a:r>
              <a:rPr lang="en-US" altLang="zh-CN" dirty="0" smtClean="0"/>
              <a:t>. </a:t>
            </a:r>
            <a:r>
              <a:rPr lang="en-US" altLang="zh-CN" dirty="0" err="1" smtClean="0"/>
              <a:t>addr</a:t>
            </a:r>
            <a:endParaRPr lang="zh-CN" altLang="en-US" dirty="0"/>
          </a:p>
        </p:txBody>
      </p:sp>
      <p:cxnSp>
        <p:nvCxnSpPr>
          <p:cNvPr id="38" name="直接箭头连接符 37"/>
          <p:cNvCxnSpPr>
            <a:stCxn id="17" idx="2"/>
            <a:endCxn id="22" idx="0"/>
          </p:cNvCxnSpPr>
          <p:nvPr/>
        </p:nvCxnSpPr>
        <p:spPr>
          <a:xfrm>
            <a:off x="8503920" y="1375410"/>
            <a:ext cx="0" cy="1299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stCxn id="5" idx="2"/>
            <a:endCxn id="6" idx="0"/>
          </p:cNvCxnSpPr>
          <p:nvPr/>
        </p:nvCxnSpPr>
        <p:spPr>
          <a:xfrm flipH="1">
            <a:off x="1996440" y="1882140"/>
            <a:ext cx="674370" cy="502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a:stCxn id="5" idx="2"/>
            <a:endCxn id="7" idx="0"/>
          </p:cNvCxnSpPr>
          <p:nvPr/>
        </p:nvCxnSpPr>
        <p:spPr>
          <a:xfrm>
            <a:off x="2670810" y="1882140"/>
            <a:ext cx="514350" cy="502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a:stCxn id="5" idx="2"/>
            <a:endCxn id="8" idx="0"/>
          </p:cNvCxnSpPr>
          <p:nvPr/>
        </p:nvCxnSpPr>
        <p:spPr>
          <a:xfrm>
            <a:off x="2670810" y="1882140"/>
            <a:ext cx="1626870" cy="502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9319260" y="4564380"/>
            <a:ext cx="2701782" cy="20428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10755015" y="5178896"/>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PDR</a:t>
            </a:r>
            <a:endParaRPr lang="zh-CN" altLang="en-US" dirty="0"/>
          </a:p>
        </p:txBody>
      </p:sp>
      <p:sp>
        <p:nvSpPr>
          <p:cNvPr id="51" name="矩形 50"/>
          <p:cNvSpPr/>
          <p:nvPr/>
        </p:nvSpPr>
        <p:spPr>
          <a:xfrm>
            <a:off x="10775909" y="5775960"/>
            <a:ext cx="769620" cy="289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FAR</a:t>
            </a:r>
            <a:endParaRPr lang="zh-CN" altLang="en-US" dirty="0"/>
          </a:p>
        </p:txBody>
      </p:sp>
    </p:spTree>
    <p:extLst>
      <p:ext uri="{BB962C8B-B14F-4D97-AF65-F5344CB8AC3E}">
        <p14:creationId xmlns:p14="http://schemas.microsoft.com/office/powerpoint/2010/main" val="1458133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#9: </a:t>
            </a:r>
            <a:r>
              <a:rPr lang="en-US" altLang="zh-CN" dirty="0"/>
              <a:t>Initial configuration and PCC</a:t>
            </a:r>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3663819273"/>
              </p:ext>
            </p:extLst>
          </p:nvPr>
        </p:nvGraphicFramePr>
        <p:xfrm>
          <a:off x="414557" y="1587063"/>
          <a:ext cx="5338543" cy="4559097"/>
        </p:xfrm>
        <a:graphic>
          <a:graphicData uri="http://schemas.openxmlformats.org/drawingml/2006/table">
            <a:tbl>
              <a:tblPr firstRow="1" bandRow="1">
                <a:tableStyleId>{5C22544A-7EE6-4342-B048-85BDC9FD1C3A}</a:tableStyleId>
              </a:tblPr>
              <a:tblGrid>
                <a:gridCol w="1061818">
                  <a:extLst>
                    <a:ext uri="{9D8B030D-6E8A-4147-A177-3AD203B41FA5}">
                      <a16:colId xmlns="" xmlns:a16="http://schemas.microsoft.com/office/drawing/2014/main" val="20000"/>
                    </a:ext>
                  </a:extLst>
                </a:gridCol>
                <a:gridCol w="733425">
                  <a:extLst>
                    <a:ext uri="{9D8B030D-6E8A-4147-A177-3AD203B41FA5}">
                      <a16:colId xmlns="" xmlns:a16="http://schemas.microsoft.com/office/drawing/2014/main" val="20001"/>
                    </a:ext>
                  </a:extLst>
                </a:gridCol>
                <a:gridCol w="3543300">
                  <a:extLst>
                    <a:ext uri="{9D8B030D-6E8A-4147-A177-3AD203B41FA5}">
                      <a16:colId xmlns="" xmlns:a16="http://schemas.microsoft.com/office/drawing/2014/main" val="20002"/>
                    </a:ext>
                  </a:extLst>
                </a:gridCol>
              </a:tblGrid>
              <a:tr h="0">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altLang="zh-CN" sz="1400" dirty="0"/>
                        <a:t>Proposals</a:t>
                      </a:r>
                    </a:p>
                  </a:txBody>
                  <a:tcPr/>
                </a:tc>
                <a:extLst>
                  <a:ext uri="{0D108BD9-81ED-4DB2-BD59-A6C34878D82A}">
                    <a16:rowId xmlns="" xmlns:a16="http://schemas.microsoft.com/office/drawing/2014/main" val="10000"/>
                  </a:ext>
                </a:extLst>
              </a:tr>
              <a:tr h="210135">
                <a:tc>
                  <a:txBody>
                    <a:bodyPr/>
                    <a:lstStyle/>
                    <a:p>
                      <a:pPr marL="0" marR="0">
                        <a:spcBef>
                          <a:spcPts val="0"/>
                        </a:spcBef>
                        <a:spcAft>
                          <a:spcPts val="0"/>
                        </a:spcAft>
                      </a:pPr>
                      <a:r>
                        <a:rPr lang="en-GB" altLang="zh-CN" sz="1200" u="sng" kern="1200" dirty="0">
                          <a:solidFill>
                            <a:schemeClr val="dk1"/>
                          </a:solidFill>
                          <a:effectLst/>
                          <a:latin typeface="+mn-lt"/>
                          <a:ea typeface="+mn-ea"/>
                          <a:cs typeface="+mn-cs"/>
                          <a:hlinkClick r:id="rId2" action="ppaction://hlinkfile"/>
                        </a:rPr>
                        <a:t>S2-2105653</a:t>
                      </a:r>
                      <a:endParaRPr lang="zh-CN" altLang="zh-CN" sz="1200" u="sng" kern="1200" dirty="0">
                        <a:solidFill>
                          <a:schemeClr val="dk1"/>
                        </a:solidFill>
                        <a:effectLst/>
                        <a:latin typeface="+mn-lt"/>
                        <a:ea typeface="+mn-ea"/>
                        <a:cs typeface="+mn-cs"/>
                      </a:endParaRPr>
                    </a:p>
                  </a:txBody>
                  <a:tcPr anchor="ctr"/>
                </a:tc>
                <a:tc>
                  <a:txBody>
                    <a:bodyPr/>
                    <a:lstStyle/>
                    <a:p>
                      <a:pPr marL="0" marR="0" algn="ctr">
                        <a:spcBef>
                          <a:spcPts val="0"/>
                        </a:spcBef>
                        <a:spcAft>
                          <a:spcPts val="0"/>
                        </a:spcAft>
                      </a:pPr>
                      <a:r>
                        <a:rPr lang="en-GB" altLang="zh-CN" sz="1200" dirty="0">
                          <a:effectLst/>
                        </a:rPr>
                        <a:t>Ericsson</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Combine configuration with/without PCC together (two alternatives with subtle differences);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MB-SMF provide service requirement to MB-PCF;</a:t>
                      </a:r>
                    </a:p>
                  </a:txBody>
                  <a:tcPr marL="0" marR="0" anchor="ctr"/>
                </a:tc>
                <a:extLst>
                  <a:ext uri="{0D108BD9-81ED-4DB2-BD59-A6C34878D82A}">
                    <a16:rowId xmlns="" xmlns:a16="http://schemas.microsoft.com/office/drawing/2014/main" val="10001"/>
                  </a:ext>
                </a:extLst>
              </a:tr>
              <a:tr h="180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3" action="ppaction://hlinkfile"/>
                        </a:rPr>
                        <a:t>S2-2106076</a:t>
                      </a:r>
                      <a:r>
                        <a:rPr lang="en-GB" altLang="zh-CN" sz="1200" u="sng" kern="1200" dirty="0">
                          <a:solidFill>
                            <a:schemeClr val="dk1"/>
                          </a:solidFill>
                          <a:effectLst/>
                          <a:latin typeface="+mn-lt"/>
                          <a:ea typeface="+mn-ea"/>
                          <a:cs typeface="+mn-cs"/>
                        </a:rPr>
                        <a:t>, </a:t>
                      </a:r>
                      <a:r>
                        <a:rPr lang="en-GB" altLang="zh-CN" sz="1200" u="sng" kern="1200" dirty="0">
                          <a:solidFill>
                            <a:schemeClr val="dk1"/>
                          </a:solidFill>
                          <a:effectLst/>
                          <a:latin typeface="+mn-lt"/>
                          <a:ea typeface="+mn-ea"/>
                          <a:cs typeface="+mn-cs"/>
                          <a:hlinkClick r:id="rId4"/>
                        </a:rPr>
                        <a:t>S2-2106090</a:t>
                      </a:r>
                      <a:endParaRPr lang="zh-CN" altLang="zh-CN" sz="1200" u="sng" kern="1200" dirty="0">
                        <a:solidFill>
                          <a:schemeClr val="dk1"/>
                        </a:solidFill>
                        <a:effectLst/>
                        <a:latin typeface="+mn-lt"/>
                        <a:ea typeface="+mn-ea"/>
                        <a:cs typeface="+mn-cs"/>
                      </a:endParaRPr>
                    </a:p>
                  </a:txBody>
                  <a:tcPr anchor="ctr"/>
                </a:tc>
                <a:tc>
                  <a:txBody>
                    <a:bodyPr/>
                    <a:lstStyle/>
                    <a:p>
                      <a:pPr marL="0" marR="0" algn="ctr">
                        <a:spcBef>
                          <a:spcPts val="0"/>
                        </a:spcBef>
                        <a:spcAft>
                          <a:spcPts val="0"/>
                        </a:spcAft>
                      </a:pPr>
                      <a:r>
                        <a:rPr lang="en-GB" altLang="zh-CN" sz="1200" dirty="0">
                          <a:effectLst/>
                        </a:rPr>
                        <a:t>Huawei</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Separate configuration with/without PCC, for PCC, only document the delta part compared with w/o PCC.</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For initial configuration with dynamic PCC, update Policy later.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(6090): Specify the case when MB-SMF let MB-UPF join N6 multicast.</a:t>
                      </a:r>
                    </a:p>
                  </a:txBody>
                  <a:tcPr marL="0" marR="0" anchor="ctr"/>
                </a:tc>
                <a:extLst>
                  <a:ext uri="{0D108BD9-81ED-4DB2-BD59-A6C34878D82A}">
                    <a16:rowId xmlns="" xmlns:a16="http://schemas.microsoft.com/office/drawing/2014/main" val="10002"/>
                  </a:ext>
                </a:extLst>
              </a:tr>
              <a:tr h="157044">
                <a:tc>
                  <a:txBody>
                    <a:bodyPr/>
                    <a:lstStyle/>
                    <a:p>
                      <a:pPr marL="0" marR="0" algn="l" defTabSz="914400" rtl="0" eaLnBrk="1" latinLnBrk="0" hangingPunct="1">
                        <a:spcBef>
                          <a:spcPts val="0"/>
                        </a:spcBef>
                        <a:spcAft>
                          <a:spcPts val="0"/>
                        </a:spcAft>
                      </a:pPr>
                      <a:r>
                        <a:rPr lang="en-GB" altLang="zh-CN" sz="1200" u="sng" kern="1200" dirty="0">
                          <a:solidFill>
                            <a:schemeClr val="dk1"/>
                          </a:solidFill>
                          <a:effectLst/>
                          <a:latin typeface="+mn-lt"/>
                          <a:ea typeface="+mn-ea"/>
                          <a:cs typeface="+mn-cs"/>
                          <a:hlinkClick r:id="rId5" action="ppaction://hlinkfile"/>
                        </a:rPr>
                        <a:t>S2-2106443</a:t>
                      </a:r>
                      <a:r>
                        <a:rPr lang="en-GB" altLang="zh-CN" sz="1200" u="sng"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6" action="ppaction://hlinkfile"/>
                        </a:rPr>
                        <a:t>S2-2106453</a:t>
                      </a:r>
                      <a:r>
                        <a:rPr lang="en-GB" altLang="zh-CN" sz="1200" u="sng"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dirty="0">
                          <a:effectLst/>
                          <a:hlinkClick r:id="rId7" action="ppaction://hlinkfile"/>
                        </a:rPr>
                        <a:t>S2-2106441</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a:spcBef>
                          <a:spcPts val="0"/>
                        </a:spcBef>
                        <a:spcAft>
                          <a:spcPts val="0"/>
                        </a:spcAft>
                      </a:pPr>
                      <a:r>
                        <a:rPr lang="en-GB" altLang="zh-CN" sz="1200" dirty="0">
                          <a:effectLst/>
                        </a:rPr>
                        <a:t>Nokia</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(6443) for initial configuration, if PCC used, MB-SMF will be provided by an indicator to tell whether there will be an upcoming update due to PCC is used.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(6453) adopt updated services to the configuration procedures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(6453) Separate configuration with/without PCC, for PCC, only document the delta part compared with w/o PCC.</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(6453) clarify update/activation call-flow;</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(6441) specify the policy info stored in UDR. (not related to others?)</a:t>
                      </a:r>
                    </a:p>
                  </a:txBody>
                  <a:tcPr marL="0" marR="0" anchor="ctr"/>
                </a:tc>
                <a:extLst>
                  <a:ext uri="{0D108BD9-81ED-4DB2-BD59-A6C34878D82A}">
                    <a16:rowId xmlns="" xmlns:a16="http://schemas.microsoft.com/office/drawing/2014/main" val="10003"/>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8" action="ppaction://hlinkfile"/>
                        </a:rPr>
                        <a:t>S2-2106353</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noProof="0" dirty="0">
                          <a:solidFill>
                            <a:schemeClr val="dk1"/>
                          </a:solidFill>
                          <a:effectLst/>
                          <a:latin typeface="+mn-lt"/>
                          <a:ea typeface="+mn-ea"/>
                          <a:cs typeface="+mn-cs"/>
                          <a:hlinkClick r:id="rId9" action="ppaction://hlinkfile"/>
                        </a:rPr>
                        <a:t>S2-2106352</a:t>
                      </a:r>
                      <a:endParaRPr lang="zh-CN" altLang="en-US" sz="1200" u="sng" kern="1200" noProof="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ZTE</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Update configuration removal/update: for removal, MB-SMF terminates the policy association;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Combine configuration with/without PCC together.</a:t>
                      </a:r>
                      <a:endParaRPr kumimoji="0" lang="en-US" sz="1000" b="0" i="0" u="none" strike="noStrike" kern="1200" cap="none" spc="0" normalizeH="0" baseline="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4"/>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noProof="0" dirty="0">
                          <a:solidFill>
                            <a:schemeClr val="dk1"/>
                          </a:solidFill>
                          <a:effectLst/>
                          <a:latin typeface="+mn-lt"/>
                          <a:ea typeface="+mn-ea"/>
                          <a:cs typeface="+mn-cs"/>
                          <a:hlinkClick r:id="rId10" action="ppaction://hlinkfile"/>
                        </a:rPr>
                        <a:t>S2-2106198</a:t>
                      </a:r>
                      <a:endParaRPr lang="zh-CN" altLang="en-US" sz="1200" u="sng" kern="1200" noProof="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kern="1200" dirty="0" err="1">
                          <a:solidFill>
                            <a:schemeClr val="dk1"/>
                          </a:solidFill>
                          <a:latin typeface="+mn-lt"/>
                          <a:ea typeface="+mn-ea"/>
                          <a:cs typeface="+mn-cs"/>
                        </a:rPr>
                        <a:t>Tencent</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Resolve the ENs.</a:t>
                      </a:r>
                    </a:p>
                  </a:txBody>
                  <a:tcPr marL="0" marR="0" anchor="ctr"/>
                </a:tc>
                <a:extLst>
                  <a:ext uri="{0D108BD9-81ED-4DB2-BD59-A6C34878D82A}">
                    <a16:rowId xmlns="" xmlns:a16="http://schemas.microsoft.com/office/drawing/2014/main" val="10005"/>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11" action="ppaction://hlinkfile"/>
                        </a:rPr>
                        <a:t>S2-2105956</a:t>
                      </a:r>
                      <a:endParaRPr lang="zh-CN" altLang="zh-CN" sz="1200" u="sng" kern="120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Panasonic</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NRF tells whether PCF is needed.</a:t>
                      </a:r>
                    </a:p>
                  </a:txBody>
                  <a:tcPr marL="0" marR="0" anchor="ctr"/>
                </a:tc>
                <a:extLst>
                  <a:ext uri="{0D108BD9-81ED-4DB2-BD59-A6C34878D82A}">
                    <a16:rowId xmlns="" xmlns:a16="http://schemas.microsoft.com/office/drawing/2014/main" val="10006"/>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dirty="0">
                          <a:effectLst/>
                          <a:hlinkClick r:id="rId12" action="ppaction://hlinkfile"/>
                        </a:rPr>
                        <a:t>S2-2105918</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nchor="ctr"/>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CATT</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Clarify the UE list provisioning in configuration.</a:t>
                      </a:r>
                    </a:p>
                  </a:txBody>
                  <a:tcPr marL="0" marR="0" anchor="ctr"/>
                </a:tc>
                <a:extLst>
                  <a:ext uri="{0D108BD9-81ED-4DB2-BD59-A6C34878D82A}">
                    <a16:rowId xmlns="" xmlns:a16="http://schemas.microsoft.com/office/drawing/2014/main" val="10007"/>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1693757866"/>
              </p:ext>
            </p:extLst>
          </p:nvPr>
        </p:nvGraphicFramePr>
        <p:xfrm>
          <a:off x="6031815" y="1587063"/>
          <a:ext cx="5579159" cy="3017520"/>
        </p:xfrm>
        <a:graphic>
          <a:graphicData uri="http://schemas.openxmlformats.org/drawingml/2006/table">
            <a:tbl>
              <a:tblPr firstRow="1" bandRow="1">
                <a:tableStyleId>{5940675A-B579-460E-94D1-54222C63F5DA}</a:tableStyleId>
              </a:tblPr>
              <a:tblGrid>
                <a:gridCol w="5579159">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Huawei: Support to document the delta part when PCC is used. Fine to optimize “PCC” + “initial configuration”+ “broadcast” procedure. </a:t>
                      </a:r>
                    </a:p>
                  </a:txBody>
                  <a:tcPr/>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mn-cs"/>
                        </a:rPr>
                        <a:t>Ericsson0817: Suggest to have MBS session creation as one step (i.e. no split).</a:t>
                      </a:r>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CATT: Support to keep current name “configuration”. Configuration procedure includes the MBS authorization information provision (as already defined in  step 7) as well as MBS authorization information storage. Fine with document the delta part when PCC is used. </a:t>
                      </a:r>
                      <a:endParaRPr kumimoji="0" lang="zh-CN" alt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4"/>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5"/>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6"/>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7"/>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2021610778"/>
              </p:ext>
            </p:extLst>
          </p:nvPr>
        </p:nvGraphicFramePr>
        <p:xfrm>
          <a:off x="6031815" y="4008121"/>
          <a:ext cx="5579159" cy="2143531"/>
        </p:xfrm>
        <a:graphic>
          <a:graphicData uri="http://schemas.openxmlformats.org/drawingml/2006/table">
            <a:tbl>
              <a:tblPr firstRow="1" bandRow="1">
                <a:tableStyleId>{5940675A-B579-460E-94D1-54222C63F5DA}</a:tableStyleId>
              </a:tblPr>
              <a:tblGrid>
                <a:gridCol w="5579159">
                  <a:extLst>
                    <a:ext uri="{9D8B030D-6E8A-4147-A177-3AD203B41FA5}">
                      <a16:colId xmlns="" xmlns:a16="http://schemas.microsoft.com/office/drawing/2014/main" val="20000"/>
                    </a:ext>
                  </a:extLst>
                </a:gridCol>
              </a:tblGrid>
              <a:tr h="3602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1777771">
                <a:tc>
                  <a:txBody>
                    <a:bodyPr/>
                    <a:lstStyle/>
                    <a:p>
                      <a:pPr marL="285750" indent="-285750">
                        <a:buFont typeface="Arial" panose="020B0604020202020204" pitchFamily="34" charset="0"/>
                        <a:buChar char="•"/>
                      </a:pPr>
                      <a:r>
                        <a:rPr lang="en-US" altLang="zh-CN" sz="1200" dirty="0"/>
                        <a:t>Clarify</a:t>
                      </a:r>
                      <a:r>
                        <a:rPr lang="en-US" altLang="zh-CN" sz="1200" baseline="0" dirty="0"/>
                        <a:t> [</a:t>
                      </a:r>
                      <a:r>
                        <a:rPr lang="en-US" altLang="zh-CN" sz="1200" b="1" baseline="0" dirty="0"/>
                        <a:t>section 7.1</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Keep the current name “configuration”</a:t>
                      </a:r>
                      <a:r>
                        <a:rPr lang="en-US" altLang="zh-CN" sz="1200" b="1" kern="1200" baseline="0" dirty="0">
                          <a:solidFill>
                            <a:schemeClr val="accent2"/>
                          </a:solidFill>
                          <a:latin typeface="+mn-lt"/>
                          <a:ea typeface="+mn-ea"/>
                          <a:cs typeface="+mn-cs"/>
                        </a:rPr>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chemeClr val="accent2"/>
                          </a:solidFill>
                          <a:latin typeface="+mn-lt"/>
                          <a:ea typeface="+mn-ea"/>
                          <a:cs typeface="+mn-cs"/>
                        </a:rPr>
                        <a:t>Keep the clauses with/without PCC separate?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Clarify</a:t>
                      </a:r>
                      <a:r>
                        <a:rPr lang="en-US" altLang="zh-CN" sz="1200" baseline="0" dirty="0"/>
                        <a:t> [</a:t>
                      </a:r>
                      <a:r>
                        <a:rPr lang="en-US" altLang="zh-CN" sz="1200" b="1" baseline="0" dirty="0"/>
                        <a:t>section 7.1.1</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chemeClr val="accent2"/>
                          </a:solidFill>
                          <a:latin typeface="+mn-lt"/>
                          <a:ea typeface="+mn-ea"/>
                          <a:cs typeface="+mn-cs"/>
                        </a:rPr>
                        <a:t>Configuration procedure include UE list provisioning?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chemeClr val="accent2"/>
                          </a:solidFill>
                          <a:latin typeface="+mn-lt"/>
                          <a:ea typeface="+mn-ea"/>
                          <a:cs typeface="+mn-cs"/>
                        </a:rPr>
                        <a:t>PCF updating the </a:t>
                      </a:r>
                      <a:r>
                        <a:rPr lang="en-US" altLang="zh-CN" sz="1200" b="1" kern="1200" baseline="0" dirty="0" err="1">
                          <a:solidFill>
                            <a:schemeClr val="accent2"/>
                          </a:solidFill>
                          <a:latin typeface="+mn-lt"/>
                          <a:ea typeface="+mn-ea"/>
                          <a:cs typeface="+mn-cs"/>
                        </a:rPr>
                        <a:t>QoS</a:t>
                      </a:r>
                      <a:r>
                        <a:rPr lang="en-US" altLang="zh-CN" sz="1200" b="1" kern="1200" baseline="0" dirty="0">
                          <a:solidFill>
                            <a:schemeClr val="accent2"/>
                          </a:solidFill>
                          <a:latin typeface="+mn-lt"/>
                          <a:ea typeface="+mn-ea"/>
                          <a:cs typeface="+mn-cs"/>
                        </a:rPr>
                        <a:t> for initial configuration?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1200" dirty="0">
                          <a:solidFill>
                            <a:schemeClr val="tx1"/>
                          </a:solidFill>
                          <a:latin typeface="+mn-lt"/>
                          <a:ea typeface="+mn-ea"/>
                          <a:cs typeface="+mn-cs"/>
                        </a:rPr>
                        <a:t>Clarify [</a:t>
                      </a:r>
                      <a:r>
                        <a:rPr lang="en-US" altLang="zh-CN" sz="1200" b="1" kern="1200" dirty="0">
                          <a:solidFill>
                            <a:schemeClr val="tx1"/>
                          </a:solidFill>
                          <a:latin typeface="+mn-lt"/>
                          <a:ea typeface="+mn-ea"/>
                          <a:cs typeface="+mn-cs"/>
                        </a:rPr>
                        <a:t>section 7.1.2</a:t>
                      </a:r>
                      <a:r>
                        <a:rPr lang="en-US" altLang="zh-CN" sz="1200" kern="1200" dirty="0">
                          <a:solidFill>
                            <a:schemeClr val="tx1"/>
                          </a:solidFill>
                          <a:latin typeface="+mn-lt"/>
                          <a:ea typeface="+mn-ea"/>
                          <a:cs typeface="+mn-cs"/>
                        </a:rPr>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rgbClr val="00B050"/>
                          </a:solidFill>
                          <a:latin typeface="+mn-lt"/>
                          <a:ea typeface="+mn-ea"/>
                          <a:cs typeface="+mn-cs"/>
                        </a:rPr>
                        <a:t>For removal, MB-SMF terminates association with PCF</a:t>
                      </a: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6502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#9: </a:t>
            </a:r>
            <a:r>
              <a:rPr lang="en-US" altLang="zh-CN" dirty="0"/>
              <a:t>Initial configuration and PCC</a:t>
            </a:r>
            <a:br>
              <a:rPr lang="en-US" altLang="zh-CN" dirty="0"/>
            </a:br>
            <a:r>
              <a:rPr lang="en-US" altLang="zh-CN" sz="2800" dirty="0">
                <a:solidFill>
                  <a:prstClr val="black"/>
                </a:solidFill>
              </a:rPr>
              <a:t>(merge proposal?)</a:t>
            </a:r>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1056622232"/>
              </p:ext>
            </p:extLst>
          </p:nvPr>
        </p:nvGraphicFramePr>
        <p:xfrm>
          <a:off x="958209" y="1917458"/>
          <a:ext cx="6918966" cy="3550687"/>
        </p:xfrm>
        <a:graphic>
          <a:graphicData uri="http://schemas.openxmlformats.org/drawingml/2006/table">
            <a:tbl>
              <a:tblPr firstRow="1" firstCol="1" bandRow="1">
                <a:tableStyleId>{5940675A-B579-460E-94D1-54222C63F5DA}</a:tableStyleId>
              </a:tblPr>
              <a:tblGrid>
                <a:gridCol w="994416">
                  <a:extLst>
                    <a:ext uri="{9D8B030D-6E8A-4147-A177-3AD203B41FA5}">
                      <a16:colId xmlns="" xmlns:a16="http://schemas.microsoft.com/office/drawing/2014/main" val="20000"/>
                    </a:ext>
                  </a:extLst>
                </a:gridCol>
                <a:gridCol w="4050266">
                  <a:extLst>
                    <a:ext uri="{9D8B030D-6E8A-4147-A177-3AD203B41FA5}">
                      <a16:colId xmlns="" xmlns:a16="http://schemas.microsoft.com/office/drawing/2014/main" val="20001"/>
                    </a:ext>
                  </a:extLst>
                </a:gridCol>
                <a:gridCol w="1874284">
                  <a:extLst>
                    <a:ext uri="{9D8B030D-6E8A-4147-A177-3AD203B41FA5}">
                      <a16:colId xmlns="" xmlns:a16="http://schemas.microsoft.com/office/drawing/2014/main" val="20002"/>
                    </a:ext>
                  </a:extLst>
                </a:gridCol>
              </a:tblGrid>
              <a:tr h="117650">
                <a:tc>
                  <a:txBody>
                    <a:bodyPr/>
                    <a:lstStyle/>
                    <a:p>
                      <a:pPr marL="0" marR="0">
                        <a:spcBef>
                          <a:spcPts val="0"/>
                        </a:spcBef>
                        <a:spcAft>
                          <a:spcPts val="0"/>
                        </a:spcAft>
                      </a:pPr>
                      <a:r>
                        <a:rPr lang="en-GB" sz="800" dirty="0">
                          <a:effectLst/>
                        </a:rPr>
                        <a:t>-</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solidFill>
                      <a:schemeClr val="bg1">
                        <a:lumMod val="85000"/>
                      </a:schemeClr>
                    </a:solidFill>
                  </a:tcPr>
                </a:tc>
                <a:tc>
                  <a:txBody>
                    <a:bodyPr/>
                    <a:lstStyle/>
                    <a:p>
                      <a:pPr marL="0" marR="0" algn="ctr">
                        <a:spcBef>
                          <a:spcPts val="0"/>
                        </a:spcBef>
                        <a:spcAft>
                          <a:spcPts val="0"/>
                        </a:spcAft>
                      </a:pPr>
                      <a:r>
                        <a:rPr lang="en-GB" sz="1000" b="1" dirty="0">
                          <a:effectLst/>
                        </a:rPr>
                        <a:t>MBS Session configuration and</a:t>
                      </a:r>
                      <a:r>
                        <a:rPr lang="en-US" sz="1000" b="1" dirty="0">
                          <a:effectLst/>
                        </a:rPr>
                        <a:t> PCC</a:t>
                      </a:r>
                      <a:endParaRPr lang="zh-CN" sz="1050" b="1"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solidFill>
                      <a:schemeClr val="bg1">
                        <a:lumMod val="85000"/>
                      </a:schemeClr>
                    </a:solidFill>
                  </a:tcPr>
                </a:tc>
                <a:tc>
                  <a:txBody>
                    <a:bodyPr/>
                    <a:lstStyle/>
                    <a:p>
                      <a:pPr marL="0" marR="0">
                        <a:spcBef>
                          <a:spcPts val="0"/>
                        </a:spcBef>
                        <a:spcAft>
                          <a:spcPts val="0"/>
                        </a:spcAft>
                      </a:pPr>
                      <a:r>
                        <a:rPr lang="en-GB" sz="800" dirty="0">
                          <a:effectLst/>
                        </a:rPr>
                        <a:t>-</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solidFill>
                      <a:schemeClr val="bg1">
                        <a:lumMod val="85000"/>
                      </a:schemeClr>
                    </a:solidFill>
                  </a:tcPr>
                </a:tc>
                <a:extLst>
                  <a:ext uri="{0D108BD9-81ED-4DB2-BD59-A6C34878D82A}">
                    <a16:rowId xmlns="" xmlns:a16="http://schemas.microsoft.com/office/drawing/2014/main" val="10000"/>
                  </a:ext>
                </a:extLst>
              </a:tr>
              <a:tr h="289820">
                <a:tc>
                  <a:txBody>
                    <a:bodyPr/>
                    <a:lstStyle/>
                    <a:p>
                      <a:pPr marL="0" marR="0" algn="ctr">
                        <a:spcBef>
                          <a:spcPts val="0"/>
                        </a:spcBef>
                        <a:spcAft>
                          <a:spcPts val="0"/>
                        </a:spcAft>
                      </a:pPr>
                      <a:r>
                        <a:rPr lang="en-GB" sz="1000" u="sng" dirty="0">
                          <a:effectLst/>
                          <a:hlinkClick r:id="rId2" action="ppaction://hlinkfile"/>
                        </a:rPr>
                        <a:t>S2-2105653</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dirty="0">
                          <a:effectLst/>
                        </a:rPr>
                        <a:t>23.247: Policy Control for MBS Session .</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1"/>
                  </a:ext>
                </a:extLst>
              </a:tr>
              <a:tr h="289820">
                <a:tc>
                  <a:txBody>
                    <a:bodyPr/>
                    <a:lstStyle/>
                    <a:p>
                      <a:pPr marL="0" marR="0" algn="ctr">
                        <a:spcBef>
                          <a:spcPts val="0"/>
                        </a:spcBef>
                        <a:spcAft>
                          <a:spcPts val="0"/>
                        </a:spcAft>
                      </a:pPr>
                      <a:r>
                        <a:rPr lang="en-GB" sz="1000" u="sng" dirty="0">
                          <a:effectLst/>
                          <a:hlinkClick r:id="rId3" action="ppaction://hlinkfile"/>
                        </a:rPr>
                        <a:t>S2-2106076</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a:effectLst/>
                        </a:rPr>
                        <a:t>23.247: Combine MBS session parameter provisioning.</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Huawei, HiSilicon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2"/>
                  </a:ext>
                </a:extLst>
              </a:tr>
              <a:tr h="289820">
                <a:tc>
                  <a:txBody>
                    <a:bodyPr/>
                    <a:lstStyle/>
                    <a:p>
                      <a:pPr marL="0" marR="0" algn="ctr">
                        <a:spcBef>
                          <a:spcPts val="0"/>
                        </a:spcBef>
                        <a:spcAft>
                          <a:spcPts val="0"/>
                        </a:spcAft>
                      </a:pPr>
                      <a:r>
                        <a:rPr lang="en-GB" sz="1000" u="sng" dirty="0">
                          <a:effectLst/>
                          <a:hlinkClick r:id="rId4" action="ppaction://hlinkfile"/>
                        </a:rPr>
                        <a:t>S2-2106443</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dirty="0">
                          <a:effectLst/>
                        </a:rPr>
                        <a:t>23.247: Initial MBS session configuration with PCC for broadcast.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Nokia, Nokia Shanghai-Bell</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3"/>
                  </a:ext>
                </a:extLst>
              </a:tr>
              <a:tr h="289820">
                <a:tc>
                  <a:txBody>
                    <a:bodyPr/>
                    <a:lstStyle/>
                    <a:p>
                      <a:pPr marL="0" marR="0" algn="ctr">
                        <a:spcBef>
                          <a:spcPts val="0"/>
                        </a:spcBef>
                        <a:spcAft>
                          <a:spcPts val="0"/>
                        </a:spcAft>
                      </a:pPr>
                      <a:r>
                        <a:rPr lang="en-GB" sz="1000" u="sng" dirty="0">
                          <a:effectLst/>
                          <a:hlinkClick r:id="rId5" action="ppaction://hlinkfile"/>
                        </a:rPr>
                        <a:t>S2-2106353</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a:effectLst/>
                        </a:rPr>
                        <a:t>23.247: Update the clause 7.1.1 Configuration for MBS Session.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ZTE</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4"/>
                  </a:ext>
                </a:extLst>
              </a:tr>
              <a:tr h="289820">
                <a:tc>
                  <a:txBody>
                    <a:bodyPr/>
                    <a:lstStyle/>
                    <a:p>
                      <a:pPr marL="0" marR="0" algn="ctr">
                        <a:spcBef>
                          <a:spcPts val="0"/>
                        </a:spcBef>
                        <a:spcAft>
                          <a:spcPts val="0"/>
                        </a:spcAft>
                      </a:pPr>
                      <a:r>
                        <a:rPr lang="en-GB" sz="1000" u="sng" dirty="0">
                          <a:effectLst/>
                          <a:hlinkClick r:id="rId6" action="ppaction://hlinkfile"/>
                        </a:rPr>
                        <a:t>S2-2106352</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a:effectLst/>
                        </a:rPr>
                        <a:t>23.247: Resolving the ENs in the clause 7.1.1.2 Initial MBS session configuration with PCC.</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ZTE</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5"/>
                  </a:ext>
                </a:extLst>
              </a:tr>
              <a:tr h="289820">
                <a:tc>
                  <a:txBody>
                    <a:bodyPr/>
                    <a:lstStyle/>
                    <a:p>
                      <a:pPr marL="0" marR="0" algn="ctr">
                        <a:spcBef>
                          <a:spcPts val="0"/>
                        </a:spcBef>
                        <a:spcAft>
                          <a:spcPts val="0"/>
                        </a:spcAft>
                      </a:pPr>
                      <a:r>
                        <a:rPr lang="en-GB" sz="1000" u="sng" dirty="0">
                          <a:effectLst/>
                          <a:hlinkClick r:id="rId7" action="ppaction://hlinkfile"/>
                        </a:rPr>
                        <a:t>S2-2106198</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a:effectLst/>
                        </a:rPr>
                        <a:t>23.247: Update the Initial MBS session configuration procedure with PCC.</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Tencent</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6"/>
                  </a:ext>
                </a:extLst>
              </a:tr>
              <a:tr h="289820">
                <a:tc>
                  <a:txBody>
                    <a:bodyPr/>
                    <a:lstStyle/>
                    <a:p>
                      <a:pPr marL="0" marR="0" algn="ctr">
                        <a:spcBef>
                          <a:spcPts val="0"/>
                        </a:spcBef>
                        <a:spcAft>
                          <a:spcPts val="0"/>
                        </a:spcAft>
                      </a:pPr>
                      <a:r>
                        <a:rPr lang="en-GB" sz="1000" u="sng" dirty="0">
                          <a:effectLst/>
                          <a:hlinkClick r:id="rId8" action="ppaction://hlinkfile"/>
                        </a:rPr>
                        <a:t>S2-2106453</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dirty="0">
                          <a:effectLst/>
                        </a:rPr>
                        <a:t>23.247: Updates to configuration procedures .</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Nokia, Nokia Shanghai-Bell</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7"/>
                  </a:ext>
                </a:extLst>
              </a:tr>
              <a:tr h="289820">
                <a:tc>
                  <a:txBody>
                    <a:bodyPr/>
                    <a:lstStyle/>
                    <a:p>
                      <a:pPr marL="0" marR="0" algn="ctr">
                        <a:spcBef>
                          <a:spcPts val="0"/>
                        </a:spcBef>
                        <a:spcAft>
                          <a:spcPts val="0"/>
                        </a:spcAft>
                      </a:pPr>
                      <a:r>
                        <a:rPr lang="en-GB" sz="1000" u="sng" dirty="0">
                          <a:effectLst/>
                          <a:hlinkClick r:id="rId9" action="ppaction://hlinkfile"/>
                        </a:rPr>
                        <a:t>S2-2106089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a:effectLst/>
                        </a:rPr>
                        <a:t>23.247: Updates to address the Editor's Note about how SMF requests MB-SMF to configure the multicast session.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Huawei, HiSilicon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8"/>
                  </a:ext>
                </a:extLst>
              </a:tr>
              <a:tr h="381643">
                <a:tc>
                  <a:txBody>
                    <a:bodyPr/>
                    <a:lstStyle/>
                    <a:p>
                      <a:pPr marL="0" marR="0" algn="ctr">
                        <a:spcBef>
                          <a:spcPts val="0"/>
                        </a:spcBef>
                        <a:spcAft>
                          <a:spcPts val="0"/>
                        </a:spcAft>
                      </a:pPr>
                      <a:r>
                        <a:rPr lang="en-GB" sz="1000" u="sng" dirty="0">
                          <a:effectLst/>
                          <a:hlinkClick r:id="rId10" action="ppaction://hlinkfile"/>
                        </a:rPr>
                        <a:t>S2-2105956</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dirty="0">
                          <a:effectLst/>
                        </a:rPr>
                        <a:t>23.247: Update [7.1] MBS PCC configuration.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a:effectLst/>
                        </a:rPr>
                        <a:t>Panasonic Corporation, DENSO CORPORATION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09"/>
                  </a:ext>
                </a:extLst>
              </a:tr>
              <a:tr h="289820">
                <a:tc>
                  <a:txBody>
                    <a:bodyPr/>
                    <a:lstStyle/>
                    <a:p>
                      <a:pPr marL="0" marR="0" algn="ctr">
                        <a:spcBef>
                          <a:spcPts val="0"/>
                        </a:spcBef>
                        <a:spcAft>
                          <a:spcPts val="0"/>
                        </a:spcAft>
                      </a:pPr>
                      <a:r>
                        <a:rPr lang="en-GB" sz="1000" u="sng" dirty="0">
                          <a:effectLst/>
                          <a:hlinkClick r:id="rId11" action="ppaction://hlinkfile"/>
                        </a:rPr>
                        <a:t>S2-2105918</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a:effectLst/>
                        </a:rPr>
                        <a:t>23.247: MBS authorization information provision during Session Configuration.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dirty="0">
                          <a:effectLst/>
                        </a:rPr>
                        <a:t>CATT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10"/>
                  </a:ext>
                </a:extLst>
              </a:tr>
              <a:tr h="289820">
                <a:tc>
                  <a:txBody>
                    <a:bodyPr/>
                    <a:lstStyle/>
                    <a:p>
                      <a:pPr marL="0" marR="0" algn="ctr">
                        <a:spcBef>
                          <a:spcPts val="0"/>
                        </a:spcBef>
                        <a:spcAft>
                          <a:spcPts val="0"/>
                        </a:spcAft>
                      </a:pPr>
                      <a:r>
                        <a:rPr lang="en-GB" sz="1000" u="sng" dirty="0">
                          <a:effectLst/>
                          <a:hlinkClick r:id="rId12" action="ppaction://hlinkfile"/>
                        </a:rPr>
                        <a:t>S2-2106441</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spcBef>
                          <a:spcPts val="0"/>
                        </a:spcBef>
                        <a:spcAft>
                          <a:spcPts val="0"/>
                        </a:spcAft>
                      </a:pPr>
                      <a:r>
                        <a:rPr lang="en-GB" sz="1000" dirty="0">
                          <a:effectLst/>
                        </a:rPr>
                        <a:t>23.247: 5MBS Information in UDR.</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tc>
                  <a:txBody>
                    <a:bodyPr/>
                    <a:lstStyle/>
                    <a:p>
                      <a:pPr marL="0" marR="0" algn="ctr">
                        <a:spcBef>
                          <a:spcPts val="0"/>
                        </a:spcBef>
                        <a:spcAft>
                          <a:spcPts val="0"/>
                        </a:spcAft>
                      </a:pPr>
                      <a:r>
                        <a:rPr lang="en-GB" sz="1000" dirty="0">
                          <a:effectLst/>
                        </a:rPr>
                        <a:t>Nokia, Nokia Shanghai-Bell</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9188" marR="9188" marT="9188" marB="9188"/>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344467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#10: </a:t>
            </a:r>
            <a:r>
              <a:rPr lang="en-US" altLang="zh-CN" dirty="0"/>
              <a:t>local MBS</a:t>
            </a:r>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1898562935"/>
              </p:ext>
            </p:extLst>
          </p:nvPr>
        </p:nvGraphicFramePr>
        <p:xfrm>
          <a:off x="414557" y="1587063"/>
          <a:ext cx="5338543" cy="4754880"/>
        </p:xfrm>
        <a:graphic>
          <a:graphicData uri="http://schemas.openxmlformats.org/drawingml/2006/table">
            <a:tbl>
              <a:tblPr firstRow="1" bandRow="1">
                <a:tableStyleId>{5C22544A-7EE6-4342-B048-85BDC9FD1C3A}</a:tableStyleId>
              </a:tblPr>
              <a:tblGrid>
                <a:gridCol w="1061818">
                  <a:extLst>
                    <a:ext uri="{9D8B030D-6E8A-4147-A177-3AD203B41FA5}">
                      <a16:colId xmlns="" xmlns:a16="http://schemas.microsoft.com/office/drawing/2014/main" val="20000"/>
                    </a:ext>
                  </a:extLst>
                </a:gridCol>
                <a:gridCol w="733425">
                  <a:extLst>
                    <a:ext uri="{9D8B030D-6E8A-4147-A177-3AD203B41FA5}">
                      <a16:colId xmlns="" xmlns:a16="http://schemas.microsoft.com/office/drawing/2014/main" val="20001"/>
                    </a:ext>
                  </a:extLst>
                </a:gridCol>
                <a:gridCol w="3543300">
                  <a:extLst>
                    <a:ext uri="{9D8B030D-6E8A-4147-A177-3AD203B41FA5}">
                      <a16:colId xmlns="" xmlns:a16="http://schemas.microsoft.com/office/drawing/2014/main" val="20002"/>
                    </a:ext>
                  </a:extLst>
                </a:gridCol>
              </a:tblGrid>
              <a:tr h="0">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altLang="zh-CN" sz="1400" dirty="0"/>
                        <a:t>Proposals</a:t>
                      </a:r>
                    </a:p>
                  </a:txBody>
                  <a:tcPr/>
                </a:tc>
                <a:extLst>
                  <a:ext uri="{0D108BD9-81ED-4DB2-BD59-A6C34878D82A}">
                    <a16:rowId xmlns="" xmlns:a16="http://schemas.microsoft.com/office/drawing/2014/main" val="10000"/>
                  </a:ext>
                </a:extLst>
              </a:tr>
              <a:tr h="210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2" action="ppaction://hlinkfile"/>
                        </a:rPr>
                        <a:t>S2-2105909</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3" action="ppaction://hlinkfile"/>
                        </a:rPr>
                        <a:t>S2-2105906</a:t>
                      </a:r>
                      <a:endParaRPr lang="zh-CN" altLang="zh-CN" sz="1200" u="sng" kern="1200" dirty="0">
                        <a:solidFill>
                          <a:schemeClr val="dk1"/>
                        </a:solidFill>
                        <a:effectLst/>
                        <a:latin typeface="+mn-lt"/>
                        <a:ea typeface="+mn-ea"/>
                        <a:cs typeface="+mn-cs"/>
                      </a:endParaRPr>
                    </a:p>
                  </a:txBody>
                  <a:tcPr anchor="ctr"/>
                </a:tc>
                <a:tc>
                  <a:txBody>
                    <a:bodyPr/>
                    <a:lstStyle/>
                    <a:p>
                      <a:pPr marL="0" marR="0" algn="ctr">
                        <a:spcBef>
                          <a:spcPts val="0"/>
                        </a:spcBef>
                        <a:spcAft>
                          <a:spcPts val="0"/>
                        </a:spcAft>
                      </a:pPr>
                      <a:r>
                        <a:rPr lang="en-GB" altLang="zh-CN" sz="1200" dirty="0">
                          <a:effectLst/>
                        </a:rPr>
                        <a:t>LGE</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(5909) correction on Session Context for local MBS (separate?)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(5906) correction the description of 7.2.4.3.</a:t>
                      </a:r>
                    </a:p>
                  </a:txBody>
                  <a:tcPr marL="0" marR="0" anchor="ctr"/>
                </a:tc>
                <a:extLst>
                  <a:ext uri="{0D108BD9-81ED-4DB2-BD59-A6C34878D82A}">
                    <a16:rowId xmlns="" xmlns:a16="http://schemas.microsoft.com/office/drawing/2014/main" val="10001"/>
                  </a:ext>
                </a:extLst>
              </a:tr>
              <a:tr h="180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4" action="ppaction://hlinkfile"/>
                        </a:rPr>
                        <a:t>S2-2105627</a:t>
                      </a:r>
                      <a:endParaRPr lang="zh-CN" altLang="zh-CN" sz="1200" u="sng" kern="1200" dirty="0">
                        <a:solidFill>
                          <a:schemeClr val="dk1"/>
                        </a:solidFill>
                        <a:effectLst/>
                        <a:latin typeface="+mn-lt"/>
                        <a:ea typeface="+mn-ea"/>
                        <a:cs typeface="+mn-cs"/>
                      </a:endParaRPr>
                    </a:p>
                  </a:txBody>
                  <a:tcPr anchor="ctr"/>
                </a:tc>
                <a:tc>
                  <a:txBody>
                    <a:bodyPr/>
                    <a:lstStyle/>
                    <a:p>
                      <a:pPr marL="0" marR="0" algn="ctr">
                        <a:spcBef>
                          <a:spcPts val="0"/>
                        </a:spcBef>
                        <a:spcAft>
                          <a:spcPts val="0"/>
                        </a:spcAft>
                      </a:pPr>
                      <a:r>
                        <a:rPr lang="en-GB" altLang="zh-CN" sz="1200" dirty="0">
                          <a:effectLst/>
                        </a:rPr>
                        <a:t>KPN</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MBS service area could be a geographical one.</a:t>
                      </a:r>
                    </a:p>
                  </a:txBody>
                  <a:tcPr marL="0" marR="0" anchor="ctr"/>
                </a:tc>
                <a:extLst>
                  <a:ext uri="{0D108BD9-81ED-4DB2-BD59-A6C34878D82A}">
                    <a16:rowId xmlns="" xmlns:a16="http://schemas.microsoft.com/office/drawing/2014/main" val="10002"/>
                  </a:ext>
                </a:extLst>
              </a:tr>
              <a:tr h="157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noProof="0" dirty="0">
                          <a:solidFill>
                            <a:schemeClr val="dk1"/>
                          </a:solidFill>
                          <a:effectLst/>
                          <a:latin typeface="+mn-lt"/>
                          <a:ea typeface="+mn-ea"/>
                          <a:cs typeface="+mn-cs"/>
                          <a:hlinkClick r:id="rId5" action="ppaction://hlinkfile"/>
                        </a:rPr>
                        <a:t>S2-2106357</a:t>
                      </a:r>
                      <a:endParaRPr lang="zh-CN" altLang="en-US" sz="1200" u="sng" kern="1200" noProof="0" dirty="0">
                        <a:solidFill>
                          <a:schemeClr val="dk1"/>
                        </a:solidFill>
                        <a:effectLst/>
                        <a:latin typeface="+mn-lt"/>
                        <a:ea typeface="+mn-ea"/>
                        <a:cs typeface="+mn-cs"/>
                      </a:endParaRPr>
                    </a:p>
                  </a:txBody>
                  <a:tcPr anchor="ctr"/>
                </a:tc>
                <a:tc>
                  <a:txBody>
                    <a:bodyPr/>
                    <a:lstStyle/>
                    <a:p>
                      <a:pPr marL="0" marR="0" algn="ctr">
                        <a:spcBef>
                          <a:spcPts val="0"/>
                        </a:spcBef>
                        <a:spcAft>
                          <a:spcPts val="0"/>
                        </a:spcAft>
                      </a:pPr>
                      <a:r>
                        <a:rPr lang="en-GB" altLang="zh-CN" sz="1200" dirty="0">
                          <a:effectLst/>
                        </a:rPr>
                        <a:t>ZTE</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SMF provides all MBS service areas to NG-RAN.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Clarify the N2 HO for local MBS with location dependent service.</a:t>
                      </a:r>
                    </a:p>
                  </a:txBody>
                  <a:tcPr marL="0" marR="0" anchor="ctr"/>
                </a:tc>
                <a:extLst>
                  <a:ext uri="{0D108BD9-81ED-4DB2-BD59-A6C34878D82A}">
                    <a16:rowId xmlns="" xmlns:a16="http://schemas.microsoft.com/office/drawing/2014/main" val="10003"/>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6" action="ppaction://hlinkfile"/>
                        </a:rPr>
                        <a:t>S2-2106420</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7" action="ppaction://hlinkfile"/>
                        </a:rPr>
                        <a:t>S2-2106450</a:t>
                      </a:r>
                      <a:endParaRPr lang="zh-CN" altLang="zh-CN" sz="1200" u="sng" kern="120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Nokia</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(6420): SMF subscribes UE location in case of individual delivery.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(6420): specify the call-flow of the usage of Individual delivery for a local or location dependent multicast service.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(6450): update of MBS service area for multicast, including the notification toward SMF and AMF from MB-SMF, by defining a new procedure. </a:t>
                      </a:r>
                    </a:p>
                  </a:txBody>
                  <a:tcPr marL="0" marR="0" anchor="ctr"/>
                </a:tc>
                <a:extLst>
                  <a:ext uri="{0D108BD9-81ED-4DB2-BD59-A6C34878D82A}">
                    <a16:rowId xmlns="" xmlns:a16="http://schemas.microsoft.com/office/drawing/2014/main" val="10004"/>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8" action="ppaction://hlinkfile"/>
                        </a:rPr>
                        <a:t>S2-2106077</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9" action="ppaction://hlinkfile"/>
                        </a:rPr>
                        <a:t>S2-2106122</a:t>
                      </a:r>
                      <a:endParaRPr lang="zh-CN" altLang="zh-CN" sz="1200" u="sng" kern="120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Huawei</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(6077): </a:t>
                      </a:r>
                      <a:r>
                        <a:rPr kumimoji="0" lang="en-US" altLang="zh-CN" sz="1000" b="0" i="0" u="none" strike="noStrike" kern="1200" cap="none" spc="0" normalizeH="0" baseline="0" dirty="0">
                          <a:ln>
                            <a:noFill/>
                          </a:ln>
                          <a:solidFill>
                            <a:prstClr val="black"/>
                          </a:solidFill>
                          <a:effectLst/>
                          <a:uLnTx/>
                          <a:uFillTx/>
                          <a:latin typeface="+mn-lt"/>
                          <a:ea typeface="+mn-ea"/>
                          <a:cs typeface="+mn-cs"/>
                        </a:rPr>
                        <a:t>update of MBS service area for multicast, including the notification toward SMF and AMF from MB-SMF, by modifying current procedure;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dirty="0">
                          <a:ln>
                            <a:noFill/>
                          </a:ln>
                          <a:solidFill>
                            <a:prstClr val="black"/>
                          </a:solidFill>
                          <a:effectLst/>
                          <a:uLnTx/>
                          <a:uFillTx/>
                          <a:latin typeface="+mn-lt"/>
                          <a:ea typeface="+mn-ea"/>
                          <a:cs typeface="+mn-cs"/>
                        </a:rPr>
                        <a:t>(6122): SMF subscribes UE location in case of individual delivery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dirty="0">
                          <a:ln>
                            <a:noFill/>
                          </a:ln>
                          <a:solidFill>
                            <a:prstClr val="black"/>
                          </a:solidFill>
                          <a:effectLst/>
                          <a:uLnTx/>
                          <a:uFillTx/>
                          <a:latin typeface="+mn-lt"/>
                          <a:ea typeface="+mn-ea"/>
                          <a:cs typeface="+mn-cs"/>
                        </a:rPr>
                        <a:t>(6122): specifies the procedure to stop sending local MBS data in case of UE moves out of Local MBS service area.</a:t>
                      </a:r>
                    </a:p>
                  </a:txBody>
                  <a:tcPr marL="0" marR="0" anchor="ctr"/>
                </a:tc>
                <a:extLst>
                  <a:ext uri="{0D108BD9-81ED-4DB2-BD59-A6C34878D82A}">
                    <a16:rowId xmlns="" xmlns:a16="http://schemas.microsoft.com/office/drawing/2014/main" val="10005"/>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10" action="ppaction://hlinkfile"/>
                        </a:rPr>
                        <a:t>S2-2106335</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11" action="ppaction://hlinkfile"/>
                        </a:rPr>
                        <a:t>S2-2106336</a:t>
                      </a:r>
                      <a:endParaRPr lang="zh-CN" altLang="zh-CN" sz="1200" u="sng" kern="120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vivo</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(6335) Local MBS is only for supporting RAN node.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(6336) MBS service area can be pre-configured to the UE.</a:t>
                      </a:r>
                    </a:p>
                  </a:txBody>
                  <a:tcPr marL="0" marR="0" anchor="ctr"/>
                </a:tc>
                <a:extLst>
                  <a:ext uri="{0D108BD9-81ED-4DB2-BD59-A6C34878D82A}">
                    <a16:rowId xmlns="" xmlns:a16="http://schemas.microsoft.com/office/drawing/2014/main" val="10006"/>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12" action="ppaction://hlinkfile"/>
                        </a:rPr>
                        <a:t>S2-2105759</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noProof="0" dirty="0">
                          <a:solidFill>
                            <a:schemeClr val="dk1"/>
                          </a:solidFill>
                          <a:effectLst/>
                          <a:latin typeface="+mn-lt"/>
                          <a:ea typeface="+mn-ea"/>
                          <a:cs typeface="+mn-cs"/>
                          <a:hlinkClick r:id="rId13" action="ppaction://hlinkfile"/>
                        </a:rPr>
                        <a:t>S2-2105760</a:t>
                      </a:r>
                      <a:endParaRPr lang="zh-CN" altLang="en-US" sz="1200" u="sng" kern="1200" noProof="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kern="1200" dirty="0" err="1">
                          <a:solidFill>
                            <a:schemeClr val="dk1"/>
                          </a:solidFill>
                          <a:latin typeface="+mn-lt"/>
                          <a:ea typeface="+mn-ea"/>
                          <a:cs typeface="+mn-cs"/>
                        </a:rPr>
                        <a:t>Tencent</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(5759) clarify the session activation/deactivation for local MBS;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dirty="0">
                          <a:ln>
                            <a:noFill/>
                          </a:ln>
                          <a:solidFill>
                            <a:prstClr val="black"/>
                          </a:solidFill>
                          <a:effectLst/>
                          <a:uLnTx/>
                          <a:uFillTx/>
                          <a:latin typeface="+mn-lt"/>
                          <a:ea typeface="+mn-ea"/>
                          <a:cs typeface="+mn-cs"/>
                        </a:rPr>
                        <a:t>(5760) clarify the session update for local MBS.</a:t>
                      </a:r>
                    </a:p>
                  </a:txBody>
                  <a:tcPr marL="0" marR="0" anchor="ctr"/>
                </a:tc>
                <a:extLst>
                  <a:ext uri="{0D108BD9-81ED-4DB2-BD59-A6C34878D82A}">
                    <a16:rowId xmlns="" xmlns:a16="http://schemas.microsoft.com/office/drawing/2014/main" val="10007"/>
                  </a:ext>
                </a:extLst>
              </a:tr>
              <a:tr h="280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14" action="ppaction://hlinkfile"/>
                        </a:rPr>
                        <a:t>S2-2105892</a:t>
                      </a:r>
                      <a:endParaRPr lang="zh-CN" altLang="zh-CN" sz="1200" u="sng" kern="1200" dirty="0">
                        <a:solidFill>
                          <a:schemeClr val="dk1"/>
                        </a:solidFill>
                        <a:effectLst/>
                        <a:latin typeface="+mn-lt"/>
                        <a:ea typeface="+mn-ea"/>
                        <a:cs typeface="+mn-cs"/>
                      </a:endParaRPr>
                    </a:p>
                  </a:txBody>
                  <a:tcPr anchor="ctr"/>
                </a:tc>
                <a:tc>
                  <a:txBody>
                    <a:bodyPr/>
                    <a:lstStyle/>
                    <a:p>
                      <a:pPr marL="0" marR="0" algn="ctr" defTabSz="914400" rtl="0" eaLnBrk="1" latinLnBrk="0" hangingPunct="1">
                        <a:spcBef>
                          <a:spcPts val="0"/>
                        </a:spcBef>
                        <a:spcAft>
                          <a:spcPts val="0"/>
                        </a:spcAft>
                      </a:pPr>
                      <a:r>
                        <a:rPr lang="en-US" altLang="zh-CN" sz="1200" kern="1200" dirty="0">
                          <a:solidFill>
                            <a:schemeClr val="dk1"/>
                          </a:solidFill>
                          <a:latin typeface="+mn-lt"/>
                          <a:ea typeface="+mn-ea"/>
                          <a:cs typeface="+mn-cs"/>
                        </a:rPr>
                        <a:t>Samsung</a:t>
                      </a:r>
                      <a:endParaRPr lang="zh-CN" sz="1200" kern="1200" dirty="0">
                        <a:solidFill>
                          <a:schemeClr val="dk1"/>
                        </a:solidFill>
                        <a:latin typeface="+mn-lt"/>
                        <a:ea typeface="+mn-ea"/>
                        <a:cs typeface="+mn-cs"/>
                      </a:endParaRPr>
                    </a:p>
                  </a:txBody>
                  <a:tcPr marL="9525" marR="9525" marT="9525" marB="9525"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000" b="0" i="0" u="none" strike="noStrike" kern="1200" cap="none" spc="0" normalizeH="0" baseline="0" dirty="0">
                          <a:ln>
                            <a:noFill/>
                          </a:ln>
                          <a:solidFill>
                            <a:prstClr val="black"/>
                          </a:solidFill>
                          <a:effectLst/>
                          <a:uLnTx/>
                          <a:uFillTx/>
                          <a:latin typeface="+mn-lt"/>
                          <a:ea typeface="+mn-ea"/>
                          <a:cs typeface="+mn-cs"/>
                        </a:rPr>
                        <a:t>SMF subscribes UE location in case of individual delivery (Limeng: but in TS it is to-be-specified?);</a:t>
                      </a:r>
                    </a:p>
                  </a:txBody>
                  <a:tcPr marL="0" marR="0" anchor="ctr"/>
                </a:tc>
                <a:extLst>
                  <a:ext uri="{0D108BD9-81ED-4DB2-BD59-A6C34878D82A}">
                    <a16:rowId xmlns="" xmlns:a16="http://schemas.microsoft.com/office/drawing/2014/main" val="10008"/>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698836798"/>
              </p:ext>
            </p:extLst>
          </p:nvPr>
        </p:nvGraphicFramePr>
        <p:xfrm>
          <a:off x="6031815" y="1587063"/>
          <a:ext cx="5579159" cy="3200400"/>
        </p:xfrm>
        <a:graphic>
          <a:graphicData uri="http://schemas.openxmlformats.org/drawingml/2006/table">
            <a:tbl>
              <a:tblPr firstRow="1" bandRow="1">
                <a:tableStyleId>{5940675A-B579-460E-94D1-54222C63F5DA}</a:tableStyleId>
              </a:tblPr>
              <a:tblGrid>
                <a:gridCol w="5579159">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Huawei: support for SMF subscribing UE location in case of local MBS service is considered and when individual delivery is used. NG-RAN should release the tunnel if it does not belong to MBS service area any more.</a:t>
                      </a:r>
                    </a:p>
                  </a:txBody>
                  <a:tcPr/>
                </a:tc>
                <a:extLst>
                  <a:ext uri="{0D108BD9-81ED-4DB2-BD59-A6C34878D82A}">
                    <a16:rowId xmlns="" xmlns:a16="http://schemas.microsoft.com/office/drawing/2014/main" val="10001"/>
                  </a:ext>
                </a:extLst>
              </a:tr>
              <a:tr h="0">
                <a:tc>
                  <a:txBody>
                    <a:bodyPr/>
                    <a:lstStyle/>
                    <a:p>
                      <a:r>
                        <a:rPr kumimoji="0" lang="en-US" altLang="zh-CN" sz="1200" b="0" i="0" u="none" strike="noStrike" kern="1200" cap="none" spc="0" normalizeH="0" baseline="0" dirty="0">
                          <a:ln>
                            <a:noFill/>
                          </a:ln>
                          <a:solidFill>
                            <a:prstClr val="black"/>
                          </a:solidFill>
                          <a:effectLst/>
                          <a:uLnTx/>
                          <a:uFillTx/>
                          <a:latin typeface="+mn-lt"/>
                          <a:ea typeface="+mn-ea"/>
                          <a:cs typeface="+mn-cs"/>
                        </a:rPr>
                        <a:t>Ericsson0817: existing “area of interest” could be reused by SMF to determine UE’s in/out of MBS service area</a:t>
                      </a:r>
                    </a:p>
                    <a:p>
                      <a:r>
                        <a:rPr kumimoji="0" lang="en-US" altLang="zh-CN" sz="1200" b="0" i="0" u="none" strike="noStrike" kern="1200" cap="none" spc="0" normalizeH="0" baseline="0" dirty="0">
                          <a:ln>
                            <a:noFill/>
                          </a:ln>
                          <a:solidFill>
                            <a:prstClr val="black"/>
                          </a:solidFill>
                          <a:effectLst/>
                          <a:uLnTx/>
                          <a:uFillTx/>
                          <a:latin typeface="+mn-lt"/>
                          <a:ea typeface="+mn-ea"/>
                          <a:cs typeface="+mn-cs"/>
                        </a:rPr>
                        <a:t>Q: when UE moves out, is UE join state kept? </a:t>
                      </a:r>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CATT: Agree with Huawei. In addition, support to use MBS session update procedure to update MBS service area.</a:t>
                      </a:r>
                      <a:endParaRPr kumimoji="0" lang="zh-CN" alt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4"/>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5"/>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6"/>
                  </a:ext>
                </a:extLst>
              </a:tr>
              <a:tr h="0">
                <a:tc>
                  <a:txBody>
                    <a:bodyPr/>
                    <a:lstStyle/>
                    <a:p>
                      <a:endParaRPr kumimoji="0" lang="zh-CN" altLang="en-US" sz="1200" b="0" i="0" u="none" strike="noStrike" kern="1200" cap="none" spc="0" normalizeH="0" baseline="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2503512756"/>
              </p:ext>
            </p:extLst>
          </p:nvPr>
        </p:nvGraphicFramePr>
        <p:xfrm>
          <a:off x="6031815" y="4421703"/>
          <a:ext cx="5579159" cy="1920240"/>
        </p:xfrm>
        <a:graphic>
          <a:graphicData uri="http://schemas.openxmlformats.org/drawingml/2006/table">
            <a:tbl>
              <a:tblPr firstRow="1" bandRow="1">
                <a:tableStyleId>{5940675A-B579-460E-94D1-54222C63F5DA}</a:tableStyleId>
              </a:tblPr>
              <a:tblGrid>
                <a:gridCol w="5579159">
                  <a:extLst>
                    <a:ext uri="{9D8B030D-6E8A-4147-A177-3AD203B41FA5}">
                      <a16:colId xmlns="" xmlns:a16="http://schemas.microsoft.com/office/drawing/2014/main" val="20000"/>
                    </a:ext>
                  </a:extLst>
                </a:gridCol>
              </a:tblGrid>
              <a:tr h="3177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1544463">
                <a:tc>
                  <a:txBody>
                    <a:bodyPr/>
                    <a:lstStyle/>
                    <a:p>
                      <a:pPr marL="285750" indent="-285750">
                        <a:buFont typeface="Arial" panose="020B0604020202020204" pitchFamily="34" charset="0"/>
                        <a:buChar char="•"/>
                      </a:pPr>
                      <a:r>
                        <a:rPr lang="en-US" altLang="zh-CN" sz="1200" dirty="0"/>
                        <a:t>Clarify</a:t>
                      </a:r>
                      <a:r>
                        <a:rPr lang="en-US" altLang="zh-CN" sz="1200" baseline="0" dirty="0"/>
                        <a:t> [</a:t>
                      </a:r>
                      <a:r>
                        <a:rPr lang="en-US" altLang="zh-CN" sz="1200" b="1" baseline="0" dirty="0"/>
                        <a:t>section 6.2</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accent2"/>
                          </a:solidFill>
                          <a:latin typeface="+mn-lt"/>
                          <a:ea typeface="+mn-ea"/>
                          <a:cs typeface="+mn-cs"/>
                        </a:rPr>
                        <a:t>Local MBS is for</a:t>
                      </a:r>
                      <a:r>
                        <a:rPr lang="en-US" altLang="zh-CN" sz="1200" b="1" kern="1200" baseline="0" dirty="0">
                          <a:solidFill>
                            <a:schemeClr val="accent2"/>
                          </a:solidFill>
                          <a:latin typeface="+mn-lt"/>
                          <a:ea typeface="+mn-ea"/>
                          <a:cs typeface="+mn-cs"/>
                        </a:rPr>
                        <a:t> supporting and non-supporting?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rgbClr val="00B050"/>
                          </a:solidFill>
                          <a:latin typeface="+mn-lt"/>
                          <a:ea typeface="+mn-ea"/>
                          <a:cs typeface="+mn-cs"/>
                        </a:rPr>
                        <a:t>MBS service area could be a geographical one.</a:t>
                      </a:r>
                    </a:p>
                    <a:p>
                      <a:pPr marL="285750" indent="-285750">
                        <a:buFont typeface="Arial" panose="020B0604020202020204" pitchFamily="34" charset="0"/>
                        <a:buChar char="•"/>
                      </a:pPr>
                      <a:r>
                        <a:rPr lang="en-US" altLang="zh-CN" sz="1200" dirty="0"/>
                        <a:t>Clarify</a:t>
                      </a:r>
                      <a:r>
                        <a:rPr lang="en-US" altLang="zh-CN" sz="1200" baseline="0" dirty="0"/>
                        <a:t> [</a:t>
                      </a:r>
                      <a:r>
                        <a:rPr lang="en-US" altLang="zh-CN" sz="1200" b="1" baseline="0" dirty="0"/>
                        <a:t>section 7.2.4</a:t>
                      </a:r>
                      <a:r>
                        <a:rPr lang="en-US" altLang="zh-CN" sz="1200" baseline="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rgbClr val="00B050"/>
                          </a:solidFill>
                          <a:latin typeface="+mn-lt"/>
                          <a:ea typeface="+mn-ea"/>
                          <a:cs typeface="+mn-cs"/>
                        </a:rPr>
                        <a:t>SMF subscribes UE location in case of individual delivery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chemeClr val="accent2"/>
                          </a:solidFill>
                          <a:latin typeface="+mn-lt"/>
                          <a:ea typeface="+mn-ea"/>
                          <a:cs typeface="+mn-cs"/>
                        </a:rPr>
                        <a:t>For local MBS update:</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chemeClr val="accent2"/>
                          </a:solidFill>
                          <a:latin typeface="+mn-lt"/>
                          <a:ea typeface="+mn-ea"/>
                          <a:cs typeface="+mn-cs"/>
                        </a:rPr>
                        <a:t>SMF stops sending MBS data?</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baseline="0" dirty="0">
                          <a:solidFill>
                            <a:schemeClr val="accent2"/>
                          </a:solidFill>
                          <a:latin typeface="+mn-lt"/>
                          <a:ea typeface="+mn-ea"/>
                          <a:cs typeface="+mn-cs"/>
                        </a:rPr>
                        <a:t>RAN triggers shared tunnel release procedure?</a:t>
                      </a: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16517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#10: </a:t>
            </a:r>
            <a:r>
              <a:rPr lang="en-US" altLang="zh-CN" dirty="0"/>
              <a:t>local MBS</a:t>
            </a:r>
            <a:br>
              <a:rPr lang="en-US" altLang="zh-CN" dirty="0"/>
            </a:br>
            <a:r>
              <a:rPr lang="en-US" altLang="zh-CN" sz="2800" dirty="0">
                <a:solidFill>
                  <a:prstClr val="black"/>
                </a:solidFill>
              </a:rPr>
              <a:t>(merge proposal?)</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703517797"/>
              </p:ext>
            </p:extLst>
          </p:nvPr>
        </p:nvGraphicFramePr>
        <p:xfrm>
          <a:off x="838200" y="1993007"/>
          <a:ext cx="7867650" cy="4415841"/>
        </p:xfrm>
        <a:graphic>
          <a:graphicData uri="http://schemas.openxmlformats.org/drawingml/2006/table">
            <a:tbl>
              <a:tblPr firstRow="1" firstCol="1" bandRow="1">
                <a:tableStyleId>{5940675A-B579-460E-94D1-54222C63F5DA}</a:tableStyleId>
              </a:tblPr>
              <a:tblGrid>
                <a:gridCol w="1095375">
                  <a:extLst>
                    <a:ext uri="{9D8B030D-6E8A-4147-A177-3AD203B41FA5}">
                      <a16:colId xmlns="" xmlns:a16="http://schemas.microsoft.com/office/drawing/2014/main" val="20000"/>
                    </a:ext>
                  </a:extLst>
                </a:gridCol>
                <a:gridCol w="4641002">
                  <a:extLst>
                    <a:ext uri="{9D8B030D-6E8A-4147-A177-3AD203B41FA5}">
                      <a16:colId xmlns="" xmlns:a16="http://schemas.microsoft.com/office/drawing/2014/main" val="20001"/>
                    </a:ext>
                  </a:extLst>
                </a:gridCol>
                <a:gridCol w="2131273">
                  <a:extLst>
                    <a:ext uri="{9D8B030D-6E8A-4147-A177-3AD203B41FA5}">
                      <a16:colId xmlns="" xmlns:a16="http://schemas.microsoft.com/office/drawing/2014/main" val="20002"/>
                    </a:ext>
                  </a:extLst>
                </a:gridCol>
              </a:tblGrid>
              <a:tr h="119259">
                <a:tc>
                  <a:txBody>
                    <a:bodyPr/>
                    <a:lstStyle/>
                    <a:p>
                      <a:pPr marL="0" marR="0" algn="ctr">
                        <a:spcBef>
                          <a:spcPts val="0"/>
                        </a:spcBef>
                        <a:spcAft>
                          <a:spcPts val="0"/>
                        </a:spcAft>
                      </a:pPr>
                      <a:r>
                        <a:rPr lang="en-GB" sz="1100" dirty="0">
                          <a:effectLst/>
                        </a:rPr>
                        <a:t>-</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r>
                        <a:rPr lang="en-GB" sz="1100" dirty="0">
                          <a:effectLst/>
                        </a:rPr>
                        <a:t>Local</a:t>
                      </a:r>
                      <a:r>
                        <a:rPr lang="en-US" sz="1100" dirty="0">
                          <a:effectLst/>
                        </a:rPr>
                        <a:t> MBS</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r>
                        <a:rPr lang="en-GB" sz="1100" dirty="0">
                          <a:effectLst/>
                        </a:rPr>
                        <a:t>-</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extLst>
                  <a:ext uri="{0D108BD9-81ED-4DB2-BD59-A6C34878D82A}">
                    <a16:rowId xmlns="" xmlns:a16="http://schemas.microsoft.com/office/drawing/2014/main" val="10000"/>
                  </a:ext>
                </a:extLst>
              </a:tr>
              <a:tr h="325545">
                <a:tc>
                  <a:txBody>
                    <a:bodyPr/>
                    <a:lstStyle/>
                    <a:p>
                      <a:pPr marL="0" marR="0" algn="ctr">
                        <a:spcBef>
                          <a:spcPts val="0"/>
                        </a:spcBef>
                        <a:spcAft>
                          <a:spcPts val="0"/>
                        </a:spcAft>
                      </a:pPr>
                      <a:r>
                        <a:rPr lang="en-GB" sz="1050" u="sng" dirty="0">
                          <a:effectLst/>
                          <a:hlinkClick r:id="rId2" action="ppaction://hlinkfile"/>
                        </a:rPr>
                        <a:t>S2-2105909</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dirty="0">
                          <a:effectLst/>
                        </a:rPr>
                        <a:t>23.247: Update to Clause 6.9.1 about MBS Service Area.</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LG Electronics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1"/>
                  </a:ext>
                </a:extLst>
              </a:tr>
              <a:tr h="325545">
                <a:tc>
                  <a:txBody>
                    <a:bodyPr/>
                    <a:lstStyle/>
                    <a:p>
                      <a:pPr marL="0" marR="0" algn="ctr">
                        <a:spcBef>
                          <a:spcPts val="0"/>
                        </a:spcBef>
                        <a:spcAft>
                          <a:spcPts val="0"/>
                        </a:spcAft>
                      </a:pPr>
                      <a:r>
                        <a:rPr lang="en-GB" sz="1050" u="sng" dirty="0">
                          <a:effectLst/>
                          <a:hlinkClick r:id="rId3" action="ppaction://hlinkfile"/>
                        </a:rPr>
                        <a:t>S2-2105627</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Local MBS Service with support for Group Message Delivery.</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KPN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2"/>
                  </a:ext>
                </a:extLst>
              </a:tr>
              <a:tr h="325545">
                <a:tc>
                  <a:txBody>
                    <a:bodyPr/>
                    <a:lstStyle/>
                    <a:p>
                      <a:pPr marL="0" marR="0" algn="ctr">
                        <a:spcBef>
                          <a:spcPts val="0"/>
                        </a:spcBef>
                        <a:spcAft>
                          <a:spcPts val="0"/>
                        </a:spcAft>
                      </a:pPr>
                      <a:r>
                        <a:rPr lang="en-GB" sz="1050" u="sng" dirty="0">
                          <a:effectLst/>
                          <a:hlinkClick r:id="rId4" action="ppaction://hlinkfile"/>
                        </a:rPr>
                        <a:t>S2-2106357</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dirty="0">
                          <a:effectLst/>
                        </a:rPr>
                        <a:t>23.247: Resolving the ENs on Localised service [7.2.4].</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ZTE</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3"/>
                  </a:ext>
                </a:extLst>
              </a:tr>
              <a:tr h="325545">
                <a:tc>
                  <a:txBody>
                    <a:bodyPr/>
                    <a:lstStyle/>
                    <a:p>
                      <a:pPr marL="0" marR="0" algn="ctr">
                        <a:spcBef>
                          <a:spcPts val="0"/>
                        </a:spcBef>
                        <a:spcAft>
                          <a:spcPts val="0"/>
                        </a:spcAft>
                      </a:pPr>
                      <a:r>
                        <a:rPr lang="en-GB" sz="1050" u="sng" dirty="0">
                          <a:effectLst/>
                          <a:hlinkClick r:id="rId5" action="ppaction://hlinkfile"/>
                        </a:rPr>
                        <a:t>S2-2106420</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Individual Delivery for location-Based Multicast services.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Nokia, Nokia Shanghai-Bell</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4"/>
                  </a:ext>
                </a:extLst>
              </a:tr>
              <a:tr h="325545">
                <a:tc>
                  <a:txBody>
                    <a:bodyPr/>
                    <a:lstStyle/>
                    <a:p>
                      <a:pPr marL="0" marR="0" algn="ctr">
                        <a:spcBef>
                          <a:spcPts val="0"/>
                        </a:spcBef>
                        <a:spcAft>
                          <a:spcPts val="0"/>
                        </a:spcAft>
                      </a:pPr>
                      <a:r>
                        <a:rPr lang="en-GB" sz="1050" u="sng" dirty="0">
                          <a:effectLst/>
                          <a:hlinkClick r:id="rId6" action="ppaction://hlinkfile"/>
                        </a:rPr>
                        <a:t>S2-2106077</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Local MBS term clarification.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Huawei, HiSilicon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5"/>
                  </a:ext>
                </a:extLst>
              </a:tr>
              <a:tr h="325545">
                <a:tc>
                  <a:txBody>
                    <a:bodyPr/>
                    <a:lstStyle/>
                    <a:p>
                      <a:pPr marL="0" marR="0" algn="ctr">
                        <a:spcBef>
                          <a:spcPts val="0"/>
                        </a:spcBef>
                        <a:spcAft>
                          <a:spcPts val="0"/>
                        </a:spcAft>
                      </a:pPr>
                      <a:r>
                        <a:rPr lang="en-GB" sz="1050" u="sng" dirty="0">
                          <a:effectLst/>
                          <a:hlinkClick r:id="rId7" action="ppaction://hlinkfile"/>
                        </a:rPr>
                        <a:t>S2-2106335</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Modification on handover procedure for local MBS Session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vivo</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6"/>
                  </a:ext>
                </a:extLst>
              </a:tr>
              <a:tr h="325545">
                <a:tc>
                  <a:txBody>
                    <a:bodyPr/>
                    <a:lstStyle/>
                    <a:p>
                      <a:pPr marL="0" marR="0" algn="ctr">
                        <a:spcBef>
                          <a:spcPts val="0"/>
                        </a:spcBef>
                        <a:spcAft>
                          <a:spcPts val="0"/>
                        </a:spcAft>
                      </a:pPr>
                      <a:r>
                        <a:rPr lang="en-GB" sz="1050" u="sng" dirty="0">
                          <a:effectLst/>
                          <a:hlinkClick r:id="rId8" action="ppaction://hlinkfile"/>
                        </a:rPr>
                        <a:t>S2-2105759</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MBS Session activation and deactivation for local MBS.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Tencent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7"/>
                  </a:ext>
                </a:extLst>
              </a:tr>
              <a:tr h="325545">
                <a:tc>
                  <a:txBody>
                    <a:bodyPr/>
                    <a:lstStyle/>
                    <a:p>
                      <a:pPr marL="0" marR="0" algn="ctr">
                        <a:spcBef>
                          <a:spcPts val="0"/>
                        </a:spcBef>
                        <a:spcAft>
                          <a:spcPts val="0"/>
                        </a:spcAft>
                      </a:pPr>
                      <a:r>
                        <a:rPr lang="en-GB" sz="1050" u="sng" dirty="0">
                          <a:effectLst/>
                          <a:hlinkClick r:id="rId9" action="ppaction://hlinkfile"/>
                        </a:rPr>
                        <a:t>S2-2105760</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MBS Session Update for local MBS.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Tencent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8"/>
                  </a:ext>
                </a:extLst>
              </a:tr>
              <a:tr h="325545">
                <a:tc>
                  <a:txBody>
                    <a:bodyPr/>
                    <a:lstStyle/>
                    <a:p>
                      <a:pPr marL="0" marR="0" algn="ctr">
                        <a:spcBef>
                          <a:spcPts val="0"/>
                        </a:spcBef>
                        <a:spcAft>
                          <a:spcPts val="0"/>
                        </a:spcAft>
                      </a:pPr>
                      <a:r>
                        <a:rPr lang="en-GB" sz="1050" u="sng" dirty="0">
                          <a:effectLst/>
                          <a:hlinkClick r:id="rId10" action="ppaction://hlinkfile"/>
                        </a:rPr>
                        <a:t>S2-2105892</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Update [7.2.4.3] Handover procedure with limited area MBS session.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Samsung</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09"/>
                  </a:ext>
                </a:extLst>
              </a:tr>
              <a:tr h="325545">
                <a:tc>
                  <a:txBody>
                    <a:bodyPr/>
                    <a:lstStyle/>
                    <a:p>
                      <a:pPr marL="0" marR="0" algn="ctr">
                        <a:spcBef>
                          <a:spcPts val="0"/>
                        </a:spcBef>
                        <a:spcAft>
                          <a:spcPts val="0"/>
                        </a:spcAft>
                      </a:pPr>
                      <a:r>
                        <a:rPr lang="en-GB" sz="1050" u="sng" dirty="0">
                          <a:effectLst/>
                          <a:hlinkClick r:id="rId11" action="ppaction://hlinkfile"/>
                        </a:rPr>
                        <a:t>S2-2105906</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Editorial update to Clause 7.2.4.3.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LG Electronics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10"/>
                  </a:ext>
                </a:extLst>
              </a:tr>
              <a:tr h="325545">
                <a:tc>
                  <a:txBody>
                    <a:bodyPr/>
                    <a:lstStyle/>
                    <a:p>
                      <a:pPr marL="0" marR="0" algn="ctr">
                        <a:spcBef>
                          <a:spcPts val="0"/>
                        </a:spcBef>
                        <a:spcAft>
                          <a:spcPts val="0"/>
                        </a:spcAft>
                      </a:pPr>
                      <a:r>
                        <a:rPr lang="en-GB" sz="1050" u="sng" dirty="0">
                          <a:effectLst/>
                          <a:hlinkClick r:id="rId12" action="ppaction://hlinkfile"/>
                        </a:rPr>
                        <a:t>S2-2106122</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dirty="0">
                          <a:effectLst/>
                        </a:rPr>
                        <a:t>23.247: Support of multicast service available within a limited area.</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Huawei, HiSilicon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11"/>
                  </a:ext>
                </a:extLst>
              </a:tr>
              <a:tr h="325545">
                <a:tc>
                  <a:txBody>
                    <a:bodyPr/>
                    <a:lstStyle/>
                    <a:p>
                      <a:pPr marL="0" marR="0" algn="ctr">
                        <a:spcBef>
                          <a:spcPts val="0"/>
                        </a:spcBef>
                        <a:spcAft>
                          <a:spcPts val="0"/>
                        </a:spcAft>
                      </a:pPr>
                      <a:r>
                        <a:rPr lang="en-GB" sz="1050" u="sng" dirty="0">
                          <a:effectLst/>
                          <a:hlinkClick r:id="rId13" action="ppaction://hlinkfile"/>
                        </a:rPr>
                        <a:t>S2-2106336</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Modification on local MBS service with limited area.</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a:effectLst/>
                        </a:rPr>
                        <a:t>vivo</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12"/>
                  </a:ext>
                </a:extLst>
              </a:tr>
              <a:tr h="325545">
                <a:tc>
                  <a:txBody>
                    <a:bodyPr/>
                    <a:lstStyle/>
                    <a:p>
                      <a:pPr marL="0" marR="0" algn="ctr">
                        <a:spcBef>
                          <a:spcPts val="0"/>
                        </a:spcBef>
                        <a:spcAft>
                          <a:spcPts val="0"/>
                        </a:spcAft>
                      </a:pPr>
                      <a:r>
                        <a:rPr lang="en-GB" sz="1050" u="sng" dirty="0">
                          <a:effectLst/>
                          <a:hlinkClick r:id="rId14" action="ppaction://hlinkfile"/>
                        </a:rPr>
                        <a:t>S2-2106450</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spcBef>
                          <a:spcPts val="0"/>
                        </a:spcBef>
                        <a:spcAft>
                          <a:spcPts val="0"/>
                        </a:spcAft>
                      </a:pPr>
                      <a:r>
                        <a:rPr lang="en-GB" sz="1050">
                          <a:effectLst/>
                        </a:rPr>
                        <a:t>23.247: Changing service area of multicast session.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tc>
                  <a:txBody>
                    <a:bodyPr/>
                    <a:lstStyle/>
                    <a:p>
                      <a:pPr marL="0" marR="0" algn="ctr">
                        <a:spcBef>
                          <a:spcPts val="0"/>
                        </a:spcBef>
                        <a:spcAft>
                          <a:spcPts val="0"/>
                        </a:spcAft>
                      </a:pPr>
                      <a:r>
                        <a:rPr lang="en-GB" sz="1050" dirty="0">
                          <a:effectLst/>
                        </a:rPr>
                        <a:t>Nokia, Nokia Shanghai-Bell</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1959190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Topic #11: </a:t>
            </a:r>
            <a:r>
              <a:rPr lang="en-GB" dirty="0"/>
              <a:t>How to handle associated QoS flows for individual fallback in policy control</a:t>
            </a:r>
            <a:endParaRPr lang="zh-CN" altLang="en-US" dirty="0"/>
          </a:p>
        </p:txBody>
      </p:sp>
      <p:graphicFrame>
        <p:nvGraphicFramePr>
          <p:cNvPr id="4" name="表格 3"/>
          <p:cNvGraphicFramePr>
            <a:graphicFrameLocks noGrp="1"/>
          </p:cNvGraphicFramePr>
          <p:nvPr/>
        </p:nvGraphicFramePr>
        <p:xfrm>
          <a:off x="838200" y="1993007"/>
          <a:ext cx="7867650" cy="1234554"/>
        </p:xfrm>
        <a:graphic>
          <a:graphicData uri="http://schemas.openxmlformats.org/drawingml/2006/table">
            <a:tbl>
              <a:tblPr firstRow="1" firstCol="1" bandRow="1">
                <a:tableStyleId>{5940675A-B579-460E-94D1-54222C63F5DA}</a:tableStyleId>
              </a:tblPr>
              <a:tblGrid>
                <a:gridCol w="856799">
                  <a:extLst>
                    <a:ext uri="{9D8B030D-6E8A-4147-A177-3AD203B41FA5}">
                      <a16:colId xmlns="" xmlns:a16="http://schemas.microsoft.com/office/drawing/2014/main" val="20000"/>
                    </a:ext>
                  </a:extLst>
                </a:gridCol>
                <a:gridCol w="856799">
                  <a:extLst>
                    <a:ext uri="{9D8B030D-6E8A-4147-A177-3AD203B41FA5}">
                      <a16:colId xmlns="" xmlns:a16="http://schemas.microsoft.com/office/drawing/2014/main" val="1817784070"/>
                    </a:ext>
                  </a:extLst>
                </a:gridCol>
                <a:gridCol w="856799">
                  <a:extLst>
                    <a:ext uri="{9D8B030D-6E8A-4147-A177-3AD203B41FA5}">
                      <a16:colId xmlns="" xmlns:a16="http://schemas.microsoft.com/office/drawing/2014/main" val="237928661"/>
                    </a:ext>
                  </a:extLst>
                </a:gridCol>
                <a:gridCol w="3630178">
                  <a:extLst>
                    <a:ext uri="{9D8B030D-6E8A-4147-A177-3AD203B41FA5}">
                      <a16:colId xmlns="" xmlns:a16="http://schemas.microsoft.com/office/drawing/2014/main" val="20001"/>
                    </a:ext>
                  </a:extLst>
                </a:gridCol>
                <a:gridCol w="1667075">
                  <a:extLst>
                    <a:ext uri="{9D8B030D-6E8A-4147-A177-3AD203B41FA5}">
                      <a16:colId xmlns="" xmlns:a16="http://schemas.microsoft.com/office/drawing/2014/main" val="20002"/>
                    </a:ext>
                  </a:extLst>
                </a:gridCol>
              </a:tblGrid>
              <a:tr h="119259">
                <a:tc>
                  <a:txBody>
                    <a:bodyPr/>
                    <a:lstStyle/>
                    <a:p>
                      <a:pPr marL="0" marR="0" algn="ctr">
                        <a:spcBef>
                          <a:spcPts val="0"/>
                        </a:spcBef>
                        <a:spcAft>
                          <a:spcPts val="0"/>
                        </a:spcAft>
                      </a:pPr>
                      <a:r>
                        <a:rPr lang="en-GB" sz="1100" dirty="0">
                          <a:effectLst/>
                        </a:rPr>
                        <a:t>-</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r>
                        <a:rPr lang="en-GB" sz="1100" dirty="0">
                          <a:effectLst/>
                        </a:rPr>
                        <a:t>Local</a:t>
                      </a:r>
                      <a:r>
                        <a:rPr lang="en-US" sz="1100" dirty="0">
                          <a:effectLst/>
                        </a:rPr>
                        <a:t> MBS</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r>
                        <a:rPr lang="en-GB" sz="1100" dirty="0">
                          <a:effectLst/>
                        </a:rPr>
                        <a:t>-</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extLst>
                  <a:ext uri="{0D108BD9-81ED-4DB2-BD59-A6C34878D82A}">
                    <a16:rowId xmlns="" xmlns:a16="http://schemas.microsoft.com/office/drawing/2014/main" val="10000"/>
                  </a:ext>
                </a:extLst>
              </a:tr>
              <a:tr h="325545">
                <a:tc>
                  <a:txBody>
                    <a:bodyPr/>
                    <a:lstStyle/>
                    <a:p>
                      <a:pPr>
                        <a:lnSpc>
                          <a:spcPct val="107000"/>
                        </a:lnSpc>
                      </a:pPr>
                      <a:r>
                        <a:rPr lang="en-GB" sz="1050" u="sng" dirty="0">
                          <a:solidFill>
                            <a:srgbClr val="0000FF"/>
                          </a:solidFill>
                          <a:effectLst/>
                          <a:latin typeface="Arial" panose="020B0604020202020204" pitchFamily="34" charset="0"/>
                          <a:ea typeface="DengXian" panose="02010600030101010101" pitchFamily="2" charset="-122"/>
                          <a:cs typeface="Times New Roman" panose="02020603050405020304" pitchFamily="18" charset="0"/>
                          <a:hlinkClick r:id="rId2"/>
                        </a:rPr>
                        <a:t>S2-2106433</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DISCUSSION</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effectLst/>
                          <a:latin typeface="Arial" panose="020B0604020202020204" pitchFamily="34" charset="0"/>
                          <a:ea typeface="Times New Roman" panose="02020603050405020304" pitchFamily="18" charset="0"/>
                          <a:cs typeface="Times New Roman" panose="02020603050405020304" pitchFamily="18" charset="0"/>
                        </a:rPr>
                        <a:t> </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How to handle associated QoS flows for individual fallback in policy control</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Nokia, Nokia Shanghai-Bell</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325545">
                <a:tc>
                  <a:txBody>
                    <a:bodyPr/>
                    <a:lstStyle/>
                    <a:p>
                      <a:pPr>
                        <a:lnSpc>
                          <a:spcPct val="107000"/>
                        </a:lnSpc>
                      </a:pPr>
                      <a:r>
                        <a:rPr lang="en-GB" sz="1050" u="sng">
                          <a:solidFill>
                            <a:srgbClr val="000000"/>
                          </a:solidFill>
                          <a:effectLst/>
                          <a:latin typeface="Arial" panose="020B0604020202020204" pitchFamily="34" charset="0"/>
                          <a:ea typeface="DengXian" panose="02010600030101010101" pitchFamily="2" charset="-122"/>
                          <a:cs typeface="Times New Roman" panose="02020603050405020304" pitchFamily="18" charset="0"/>
                          <a:hlinkClick r:id="rId3"/>
                        </a:rPr>
                        <a:t>S2-2106437</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23.503</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23.503 CR0579R1 (Rel-17, 'B'): PCC impacts of 5MBS Revision of (Postponed) S2-2104017 from S2-145E</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Nokia, Nokia Shanghai Bell</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2"/>
                  </a:ext>
                </a:extLst>
              </a:tr>
              <a:tr h="325545">
                <a:tc>
                  <a:txBody>
                    <a:bodyPr/>
                    <a:lstStyle/>
                    <a:p>
                      <a:pPr>
                        <a:lnSpc>
                          <a:spcPct val="107000"/>
                        </a:lnSpc>
                      </a:pPr>
                      <a:r>
                        <a:rPr lang="en-GB" sz="1050" u="sng" dirty="0">
                          <a:solidFill>
                            <a:srgbClr val="0000FF"/>
                          </a:solidFill>
                          <a:effectLst/>
                          <a:latin typeface="Arial" panose="020B0604020202020204" pitchFamily="34" charset="0"/>
                          <a:ea typeface="DengXian" panose="02010600030101010101" pitchFamily="2" charset="-122"/>
                          <a:cs typeface="Times New Roman" panose="02020603050405020304" pitchFamily="18" charset="0"/>
                          <a:hlinkClick r:id="rId4"/>
                        </a:rPr>
                        <a:t>S2-2106435</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7.2.1.3</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Corrections to Clause 7.2.1.3 to address PCF interactions.</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Nokia, Nokia Shanghai-Bell</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518445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Topic #12: </a:t>
            </a:r>
            <a:r>
              <a:rPr lang="en-GB" altLang="zh-CN" b="1" dirty="0"/>
              <a:t>Fallback to EPS MBMS for public safety</a:t>
            </a:r>
            <a:endParaRPr lang="zh-CN" altLang="en-US" dirty="0"/>
          </a:p>
        </p:txBody>
      </p:sp>
      <p:graphicFrame>
        <p:nvGraphicFramePr>
          <p:cNvPr id="4" name="表格 3"/>
          <p:cNvGraphicFramePr>
            <a:graphicFrameLocks noGrp="1"/>
          </p:cNvGraphicFramePr>
          <p:nvPr/>
        </p:nvGraphicFramePr>
        <p:xfrm>
          <a:off x="838200" y="1993007"/>
          <a:ext cx="7867650" cy="4082910"/>
        </p:xfrm>
        <a:graphic>
          <a:graphicData uri="http://schemas.openxmlformats.org/drawingml/2006/table">
            <a:tbl>
              <a:tblPr firstRow="1" firstCol="1" bandRow="1">
                <a:tableStyleId>{5940675A-B579-460E-94D1-54222C63F5DA}</a:tableStyleId>
              </a:tblPr>
              <a:tblGrid>
                <a:gridCol w="856799">
                  <a:extLst>
                    <a:ext uri="{9D8B030D-6E8A-4147-A177-3AD203B41FA5}">
                      <a16:colId xmlns="" xmlns:a16="http://schemas.microsoft.com/office/drawing/2014/main" val="20000"/>
                    </a:ext>
                  </a:extLst>
                </a:gridCol>
                <a:gridCol w="856799">
                  <a:extLst>
                    <a:ext uri="{9D8B030D-6E8A-4147-A177-3AD203B41FA5}">
                      <a16:colId xmlns="" xmlns:a16="http://schemas.microsoft.com/office/drawing/2014/main" val="1817784070"/>
                    </a:ext>
                  </a:extLst>
                </a:gridCol>
                <a:gridCol w="856799">
                  <a:extLst>
                    <a:ext uri="{9D8B030D-6E8A-4147-A177-3AD203B41FA5}">
                      <a16:colId xmlns="" xmlns:a16="http://schemas.microsoft.com/office/drawing/2014/main" val="237928661"/>
                    </a:ext>
                  </a:extLst>
                </a:gridCol>
                <a:gridCol w="3630178">
                  <a:extLst>
                    <a:ext uri="{9D8B030D-6E8A-4147-A177-3AD203B41FA5}">
                      <a16:colId xmlns="" xmlns:a16="http://schemas.microsoft.com/office/drawing/2014/main" val="20001"/>
                    </a:ext>
                  </a:extLst>
                </a:gridCol>
                <a:gridCol w="1667075">
                  <a:extLst>
                    <a:ext uri="{9D8B030D-6E8A-4147-A177-3AD203B41FA5}">
                      <a16:colId xmlns="" xmlns:a16="http://schemas.microsoft.com/office/drawing/2014/main" val="20002"/>
                    </a:ext>
                  </a:extLst>
                </a:gridCol>
              </a:tblGrid>
              <a:tr h="119259">
                <a:tc>
                  <a:txBody>
                    <a:bodyPr/>
                    <a:lstStyle/>
                    <a:p>
                      <a:pPr marL="0" marR="0" algn="ctr">
                        <a:spcBef>
                          <a:spcPts val="0"/>
                        </a:spcBef>
                        <a:spcAft>
                          <a:spcPts val="0"/>
                        </a:spcAft>
                      </a:pPr>
                      <a:r>
                        <a:rPr lang="en-GB" sz="1100" dirty="0">
                          <a:effectLst/>
                        </a:rPr>
                        <a:t>-</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r>
                        <a:rPr lang="en-GB" sz="1100" dirty="0">
                          <a:effectLst/>
                        </a:rPr>
                        <a:t>Local</a:t>
                      </a:r>
                      <a:r>
                        <a:rPr lang="en-US" sz="1100" dirty="0">
                          <a:effectLst/>
                        </a:rPr>
                        <a:t> MBS</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tc>
                  <a:txBody>
                    <a:bodyPr/>
                    <a:lstStyle/>
                    <a:p>
                      <a:pPr marL="0" marR="0" algn="ctr">
                        <a:spcBef>
                          <a:spcPts val="0"/>
                        </a:spcBef>
                        <a:spcAft>
                          <a:spcPts val="0"/>
                        </a:spcAft>
                      </a:pPr>
                      <a:r>
                        <a:rPr lang="en-GB" sz="1100" dirty="0">
                          <a:effectLst/>
                        </a:rPr>
                        <a:t>-</a:t>
                      </a:r>
                      <a:endParaRPr lang="zh-CN" sz="1200" dirty="0">
                        <a:effectLst/>
                        <a:latin typeface="Arial" panose="020B0604020202020204" pitchFamily="34" charset="0"/>
                        <a:ea typeface="等线" panose="02010600030101010101" pitchFamily="2" charset="-122"/>
                        <a:cs typeface="Times New Roman" panose="02020603050405020304" pitchFamily="18" charset="0"/>
                      </a:endParaRPr>
                    </a:p>
                  </a:txBody>
                  <a:tcPr marL="8058" marR="8058" marT="8058" marB="8058">
                    <a:solidFill>
                      <a:schemeClr val="bg1">
                        <a:lumMod val="85000"/>
                      </a:schemeClr>
                    </a:solidFill>
                  </a:tcPr>
                </a:tc>
                <a:extLst>
                  <a:ext uri="{0D108BD9-81ED-4DB2-BD59-A6C34878D82A}">
                    <a16:rowId xmlns="" xmlns:a16="http://schemas.microsoft.com/office/drawing/2014/main" val="10000"/>
                  </a:ext>
                </a:extLst>
              </a:tr>
              <a:tr h="325545">
                <a:tc>
                  <a:txBody>
                    <a:bodyPr/>
                    <a:lstStyle/>
                    <a:p>
                      <a:pPr>
                        <a:lnSpc>
                          <a:spcPct val="107000"/>
                        </a:lnSpc>
                      </a:pPr>
                      <a:r>
                        <a:rPr lang="en-GB" sz="1050" u="sng" dirty="0">
                          <a:solidFill>
                            <a:srgbClr val="0000FF"/>
                          </a:solidFill>
                          <a:effectLst/>
                          <a:latin typeface="Arial" panose="020B0604020202020204" pitchFamily="34" charset="0"/>
                          <a:ea typeface="DengXian" panose="02010600030101010101" pitchFamily="2" charset="-122"/>
                          <a:cs typeface="Times New Roman" panose="02020603050405020304" pitchFamily="18" charset="0"/>
                          <a:hlinkClick r:id="rId2"/>
                        </a:rPr>
                        <a:t>S2-2106119</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6.8</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Clarification on 5MBS interworking with </a:t>
                      </a:r>
                      <a:r>
                        <a:rPr lang="en-GB" sz="10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eMBMS</a:t>
                      </a: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transport layer.</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Huawei, HiSilicon,</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325545">
                <a:tc>
                  <a:txBody>
                    <a:bodyPr/>
                    <a:lstStyle/>
                    <a:p>
                      <a:pPr>
                        <a:lnSpc>
                          <a:spcPct val="107000"/>
                        </a:lnSpc>
                      </a:pPr>
                      <a:r>
                        <a:rPr lang="en-GB" sz="1050" u="sng" dirty="0">
                          <a:solidFill>
                            <a:srgbClr val="000000"/>
                          </a:solidFill>
                          <a:effectLst/>
                          <a:latin typeface="Arial" panose="020B0604020202020204" pitchFamily="34" charset="0"/>
                          <a:ea typeface="DengXian" panose="02010600030101010101" pitchFamily="2" charset="-122"/>
                          <a:cs typeface="Times New Roman" panose="02020603050405020304" pitchFamily="18" charset="0"/>
                          <a:hlinkClick r:id="rId3"/>
                        </a:rPr>
                        <a:t>S2-2106120</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6.8</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5MBS interworking with eMBMS for same MBS service at both side.</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Huawei, HiSilicon</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2"/>
                  </a:ext>
                </a:extLst>
              </a:tr>
              <a:tr h="325545">
                <a:tc>
                  <a:txBody>
                    <a:bodyPr/>
                    <a:lstStyle/>
                    <a:p>
                      <a:pPr>
                        <a:lnSpc>
                          <a:spcPct val="107000"/>
                        </a:lnSpc>
                      </a:pPr>
                      <a:r>
                        <a:rPr lang="en-GB" sz="1050" u="sng" dirty="0">
                          <a:solidFill>
                            <a:srgbClr val="000000"/>
                          </a:solidFill>
                          <a:effectLst/>
                          <a:latin typeface="Arial" panose="020B0604020202020204" pitchFamily="34" charset="0"/>
                          <a:ea typeface="DengXian" panose="02010600030101010101" pitchFamily="2" charset="-122"/>
                          <a:cs typeface="Times New Roman" panose="02020603050405020304" pitchFamily="18" charset="0"/>
                          <a:hlinkClick r:id="rId4"/>
                        </a:rPr>
                        <a:t>S2-2106363</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50">
                          <a:solidFill>
                            <a:srgbClr val="000000"/>
                          </a:solidFill>
                          <a:effectLst/>
                          <a:latin typeface="Arial" panose="020B0604020202020204" pitchFamily="34" charset="0"/>
                          <a:ea typeface="DengXian" panose="02010600030101010101" pitchFamily="2" charset="-122"/>
                          <a:cs typeface="Times New Roman" panose="02020603050405020304" pitchFamily="18" charset="0"/>
                        </a:rPr>
                        <a:t>5.2</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Adding 5G MBS and EPS eMBMS interworking architecture and modify the functionality description.</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ZTE</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3"/>
                  </a:ext>
                </a:extLst>
              </a:tr>
              <a:tr h="325545">
                <a:tc>
                  <a:txBody>
                    <a:bodyPr/>
                    <a:lstStyle/>
                    <a:p>
                      <a:pPr>
                        <a:lnSpc>
                          <a:spcPct val="107000"/>
                        </a:lnSpc>
                      </a:pPr>
                      <a:r>
                        <a:rPr lang="en-GB" sz="1050" u="sng">
                          <a:solidFill>
                            <a:srgbClr val="000000"/>
                          </a:solidFill>
                          <a:effectLst/>
                          <a:latin typeface="Arial" panose="020B0604020202020204" pitchFamily="34" charset="0"/>
                          <a:ea typeface="DengXian" panose="02010600030101010101" pitchFamily="2" charset="-122"/>
                          <a:cs typeface="Times New Roman" panose="02020603050405020304" pitchFamily="18" charset="0"/>
                          <a:hlinkClick r:id="rId5"/>
                        </a:rPr>
                        <a:t>S2-2106118</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5.2, 7.2.2.X, 7.4</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MBS procedures for inter System Mobility. Revision of (Noted) S2-2104393 from S2-145E</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Huawei, HiSilicon, LG Electronics</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4"/>
                  </a:ext>
                </a:extLst>
              </a:tr>
              <a:tr h="325545">
                <a:tc>
                  <a:txBody>
                    <a:bodyPr/>
                    <a:lstStyle/>
                    <a:p>
                      <a:pPr>
                        <a:lnSpc>
                          <a:spcPct val="107000"/>
                        </a:lnSpc>
                      </a:pPr>
                      <a:r>
                        <a:rPr lang="en-GB" sz="1050" u="sng">
                          <a:solidFill>
                            <a:srgbClr val="000000"/>
                          </a:solidFill>
                          <a:effectLst/>
                          <a:latin typeface="Arial" panose="020B0604020202020204" pitchFamily="34" charset="0"/>
                          <a:ea typeface="DengXian" panose="02010600030101010101" pitchFamily="2" charset="-122"/>
                          <a:cs typeface="Times New Roman" panose="02020603050405020304" pitchFamily="18" charset="0"/>
                          <a:hlinkClick r:id="rId6"/>
                        </a:rPr>
                        <a:t>S2-2106487</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5.2, 6.8, 7.4</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5MBS interworking with </a:t>
                      </a:r>
                      <a:r>
                        <a:rPr lang="en-GB" sz="10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eMBMS</a:t>
                      </a: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Revision of (Noted) S2-2104664 from S2-145E</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Qualcomm Incorporated, Ericsson, LG Electronics, AT&amp;T, FirstNet, Norwegian Communications Authority, Softil, Ministère de l'Intérieur Français, UK Home Office, Erillisverkot</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5"/>
                  </a:ext>
                </a:extLst>
              </a:tr>
              <a:tr h="325545">
                <a:tc>
                  <a:txBody>
                    <a:bodyPr/>
                    <a:lstStyle/>
                    <a:p>
                      <a:pPr>
                        <a:lnSpc>
                          <a:spcPct val="107000"/>
                        </a:lnSpc>
                      </a:pPr>
                      <a:r>
                        <a:rPr lang="en-GB" sz="1050" u="sng" dirty="0">
                          <a:solidFill>
                            <a:srgbClr val="000000"/>
                          </a:solidFill>
                          <a:effectLst/>
                          <a:latin typeface="Arial" panose="020B0604020202020204" pitchFamily="34" charset="0"/>
                          <a:ea typeface="DengXian" panose="02010600030101010101" pitchFamily="2" charset="-122"/>
                          <a:cs typeface="Times New Roman" panose="02020603050405020304" pitchFamily="18" charset="0"/>
                          <a:hlinkClick r:id="rId7"/>
                        </a:rPr>
                        <a:t>S2-2106488</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6.8</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5MBS interworking with </a:t>
                      </a:r>
                      <a:r>
                        <a:rPr lang="en-GB" sz="10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eMBMS</a:t>
                      </a: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transport layer.</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Revision of (Noted) S2-2104665 from S2-145E</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Qualcomm Incorporated, Ericsson, AT&amp;T, FirstNet, Norwegian Communications Authority, Softil, Ministère de l'Intérieur Français, UK Home Office, Erillisverkot</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6"/>
                  </a:ext>
                </a:extLst>
              </a:tr>
              <a:tr h="325545">
                <a:tc>
                  <a:txBody>
                    <a:bodyPr/>
                    <a:lstStyle/>
                    <a:p>
                      <a:pPr>
                        <a:lnSpc>
                          <a:spcPct val="107000"/>
                        </a:lnSpc>
                      </a:pPr>
                      <a:r>
                        <a:rPr lang="en-GB" sz="1050" u="sng">
                          <a:solidFill>
                            <a:srgbClr val="000000"/>
                          </a:solidFill>
                          <a:effectLst/>
                          <a:latin typeface="Arial" panose="020B0604020202020204" pitchFamily="34" charset="0"/>
                          <a:ea typeface="DengXian" panose="02010600030101010101" pitchFamily="2" charset="-122"/>
                          <a:cs typeface="Times New Roman" panose="02020603050405020304" pitchFamily="18" charset="0"/>
                          <a:hlinkClick r:id="rId8"/>
                        </a:rPr>
                        <a:t>S2-2106364</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P-CR</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50">
                          <a:solidFill>
                            <a:srgbClr val="000000"/>
                          </a:solidFill>
                          <a:effectLst/>
                          <a:latin typeface="Arial" panose="020B0604020202020204" pitchFamily="34" charset="0"/>
                          <a:ea typeface="DengXian" panose="02010600030101010101" pitchFamily="2" charset="-122"/>
                          <a:cs typeface="Times New Roman" panose="02020603050405020304" pitchFamily="18" charset="0"/>
                        </a:rPr>
                        <a:t>6.8</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GB"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23.247: Adding clause 7.4.2, MBMS interworking when the same service is not provided via eMBMS and 5MBS.</a:t>
                      </a:r>
                      <a:endParaRPr lang="en-US" sz="105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tc>
                  <a:txBody>
                    <a:bodyPr/>
                    <a:lstStyle/>
                    <a:p>
                      <a:pPr>
                        <a:lnSpc>
                          <a:spcPct val="107000"/>
                        </a:lnSpc>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ZTE</a:t>
                      </a:r>
                      <a:endParaRPr lang="en-US" sz="1050" dirty="0">
                        <a:effectLst/>
                        <a:latin typeface="Arial" panose="020B0604020202020204" pitchFamily="34" charset="0"/>
                        <a:ea typeface="DengXian"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147571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4875" y="2736850"/>
            <a:ext cx="10515600" cy="1325563"/>
          </a:xfrm>
        </p:spPr>
        <p:txBody>
          <a:bodyPr/>
          <a:lstStyle/>
          <a:p>
            <a:r>
              <a:rPr lang="en-US" altLang="zh-CN" b="1" dirty="0"/>
              <a:t>Category #1</a:t>
            </a:r>
            <a:endParaRPr lang="zh-CN" altLang="en-US" b="1" dirty="0"/>
          </a:p>
        </p:txBody>
      </p:sp>
    </p:spTree>
    <p:extLst>
      <p:ext uri="{BB962C8B-B14F-4D97-AF65-F5344CB8AC3E}">
        <p14:creationId xmlns:p14="http://schemas.microsoft.com/office/powerpoint/2010/main" val="3744311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4875" y="2736850"/>
            <a:ext cx="10515600" cy="1325563"/>
          </a:xfrm>
        </p:spPr>
        <p:txBody>
          <a:bodyPr/>
          <a:lstStyle/>
          <a:p>
            <a:r>
              <a:rPr lang="en-US" altLang="zh-CN" b="1" dirty="0"/>
              <a:t>Category #2</a:t>
            </a:r>
            <a:endParaRPr lang="zh-CN" altLang="en-US" b="1" dirty="0"/>
          </a:p>
        </p:txBody>
      </p:sp>
    </p:spTree>
    <p:extLst>
      <p:ext uri="{BB962C8B-B14F-4D97-AF65-F5344CB8AC3E}">
        <p14:creationId xmlns:p14="http://schemas.microsoft.com/office/powerpoint/2010/main" val="619882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Other documents (Inter system mobility)</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683159099"/>
              </p:ext>
            </p:extLst>
          </p:nvPr>
        </p:nvGraphicFramePr>
        <p:xfrm>
          <a:off x="838200" y="1968501"/>
          <a:ext cx="8963024" cy="3433584"/>
        </p:xfrm>
        <a:graphic>
          <a:graphicData uri="http://schemas.openxmlformats.org/drawingml/2006/table">
            <a:tbl>
              <a:tblPr firstRow="1" firstCol="1" bandRow="1">
                <a:tableStyleId>{5940675A-B579-460E-94D1-54222C63F5DA}</a:tableStyleId>
              </a:tblPr>
              <a:tblGrid>
                <a:gridCol w="1679024">
                  <a:extLst>
                    <a:ext uri="{9D8B030D-6E8A-4147-A177-3AD203B41FA5}">
                      <a16:colId xmlns="" xmlns:a16="http://schemas.microsoft.com/office/drawing/2014/main" val="20000"/>
                    </a:ext>
                  </a:extLst>
                </a:gridCol>
                <a:gridCol w="4856001">
                  <a:extLst>
                    <a:ext uri="{9D8B030D-6E8A-4147-A177-3AD203B41FA5}">
                      <a16:colId xmlns="" xmlns:a16="http://schemas.microsoft.com/office/drawing/2014/main" val="20001"/>
                    </a:ext>
                  </a:extLst>
                </a:gridCol>
                <a:gridCol w="2427999">
                  <a:extLst>
                    <a:ext uri="{9D8B030D-6E8A-4147-A177-3AD203B41FA5}">
                      <a16:colId xmlns="" xmlns:a16="http://schemas.microsoft.com/office/drawing/2014/main" val="20002"/>
                    </a:ext>
                  </a:extLst>
                </a:gridCol>
              </a:tblGrid>
              <a:tr h="51148">
                <a:tc>
                  <a:txBody>
                    <a:bodyPr/>
                    <a:lstStyle/>
                    <a:p>
                      <a:pPr marL="0" marR="0">
                        <a:spcBef>
                          <a:spcPts val="0"/>
                        </a:spcBef>
                        <a:spcAft>
                          <a:spcPts val="0"/>
                        </a:spcAft>
                      </a:pPr>
                      <a:r>
                        <a:rPr lang="en-GB" sz="1200" dirty="0">
                          <a:effectLst/>
                        </a:rPr>
                        <a:t>-</a:t>
                      </a:r>
                      <a:endParaRPr 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solidFill>
                      <a:schemeClr val="bg1">
                        <a:lumMod val="85000"/>
                      </a:schemeClr>
                    </a:solidFill>
                  </a:tcPr>
                </a:tc>
                <a:tc>
                  <a:txBody>
                    <a:bodyPr/>
                    <a:lstStyle/>
                    <a:p>
                      <a:pPr marL="0" marR="0" algn="ctr">
                        <a:spcBef>
                          <a:spcPts val="0"/>
                        </a:spcBef>
                        <a:spcAft>
                          <a:spcPts val="0"/>
                        </a:spcAft>
                      </a:pPr>
                      <a:r>
                        <a:rPr lang="en-GB" sz="1200" b="1" dirty="0">
                          <a:effectLst/>
                        </a:rPr>
                        <a:t>Inter system mobility</a:t>
                      </a:r>
                      <a:endParaRPr lang="zh-CN" sz="1400" b="1" dirty="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solidFill>
                      <a:schemeClr val="bg1">
                        <a:lumMod val="85000"/>
                      </a:schemeClr>
                    </a:solidFill>
                  </a:tcPr>
                </a:tc>
                <a:tc>
                  <a:txBody>
                    <a:bodyPr/>
                    <a:lstStyle/>
                    <a:p>
                      <a:pPr marL="0" marR="0">
                        <a:spcBef>
                          <a:spcPts val="0"/>
                        </a:spcBef>
                        <a:spcAft>
                          <a:spcPts val="0"/>
                        </a:spcAft>
                      </a:pPr>
                      <a:r>
                        <a:rPr lang="en-GB" sz="1200" dirty="0">
                          <a:effectLst/>
                        </a:rPr>
                        <a:t>-</a:t>
                      </a:r>
                      <a:endParaRPr 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solidFill>
                      <a:schemeClr val="bg1">
                        <a:lumMod val="85000"/>
                      </a:schemeClr>
                    </a:solidFill>
                  </a:tcPr>
                </a:tc>
                <a:extLst>
                  <a:ext uri="{0D108BD9-81ED-4DB2-BD59-A6C34878D82A}">
                    <a16:rowId xmlns="" xmlns:a16="http://schemas.microsoft.com/office/drawing/2014/main" val="10000"/>
                  </a:ext>
                </a:extLst>
              </a:tr>
              <a:tr h="91253">
                <a:tc>
                  <a:txBody>
                    <a:bodyPr/>
                    <a:lstStyle/>
                    <a:p>
                      <a:pPr marL="0" marR="0">
                        <a:spcBef>
                          <a:spcPts val="0"/>
                        </a:spcBef>
                        <a:spcAft>
                          <a:spcPts val="0"/>
                        </a:spcAft>
                      </a:pPr>
                      <a:r>
                        <a:rPr lang="en-GB" sz="1200" u="sng">
                          <a:effectLst/>
                          <a:hlinkClick r:id="rId2" action="ppaction://hlinkfile"/>
                        </a:rPr>
                        <a:t>S2-2106118</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23.247: MBS procedures for inter System Mobility.</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Huawei, HiSilicon, LG Electronics</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extLst>
                  <a:ext uri="{0D108BD9-81ED-4DB2-BD59-A6C34878D82A}">
                    <a16:rowId xmlns="" xmlns:a16="http://schemas.microsoft.com/office/drawing/2014/main" val="10001"/>
                  </a:ext>
                </a:extLst>
              </a:tr>
              <a:tr h="91253">
                <a:tc>
                  <a:txBody>
                    <a:bodyPr/>
                    <a:lstStyle/>
                    <a:p>
                      <a:pPr marL="0" marR="0">
                        <a:spcBef>
                          <a:spcPts val="0"/>
                        </a:spcBef>
                        <a:spcAft>
                          <a:spcPts val="0"/>
                        </a:spcAft>
                      </a:pPr>
                      <a:r>
                        <a:rPr lang="en-GB" sz="1200" u="sng">
                          <a:effectLst/>
                          <a:hlinkClick r:id="rId3" action="ppaction://hlinkfile"/>
                        </a:rPr>
                        <a:t>S2-2106119</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23.247: Clarification on 5MBS interworking with eMBMS at transport layer.</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Huawei, HiSilicon,</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extLst>
                  <a:ext uri="{0D108BD9-81ED-4DB2-BD59-A6C34878D82A}">
                    <a16:rowId xmlns="" xmlns:a16="http://schemas.microsoft.com/office/drawing/2014/main" val="10002"/>
                  </a:ext>
                </a:extLst>
              </a:tr>
              <a:tr h="91253">
                <a:tc>
                  <a:txBody>
                    <a:bodyPr/>
                    <a:lstStyle/>
                    <a:p>
                      <a:pPr marL="0" marR="0">
                        <a:spcBef>
                          <a:spcPts val="0"/>
                        </a:spcBef>
                        <a:spcAft>
                          <a:spcPts val="0"/>
                        </a:spcAft>
                      </a:pPr>
                      <a:r>
                        <a:rPr lang="en-GB" sz="1200" u="sng">
                          <a:effectLst/>
                          <a:hlinkClick r:id="rId4" action="ppaction://hlinkfile"/>
                        </a:rPr>
                        <a:t>S2-2106120</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23.247: 5MBS interworking with eMBMS for same MBS service at both side.</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Huawei, HiSilicon</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extLst>
                  <a:ext uri="{0D108BD9-81ED-4DB2-BD59-A6C34878D82A}">
                    <a16:rowId xmlns="" xmlns:a16="http://schemas.microsoft.com/office/drawing/2014/main" val="10003"/>
                  </a:ext>
                </a:extLst>
              </a:tr>
              <a:tr h="322549">
                <a:tc>
                  <a:txBody>
                    <a:bodyPr/>
                    <a:lstStyle/>
                    <a:p>
                      <a:pPr marL="0" marR="0">
                        <a:spcBef>
                          <a:spcPts val="0"/>
                        </a:spcBef>
                        <a:spcAft>
                          <a:spcPts val="0"/>
                        </a:spcAft>
                      </a:pPr>
                      <a:r>
                        <a:rPr lang="en-GB" sz="1200" u="sng">
                          <a:effectLst/>
                          <a:hlinkClick r:id="rId5" action="ppaction://hlinkfile"/>
                        </a:rPr>
                        <a:t>S2-2106487</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23.247: 5MBS interworking with eMBMS.</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Qualcomm Incorporated, Ericsson, LG Electronics, AT&amp;T, FirstNet, Norwegian Communications Authority, Softil, Ministère de l'Intérieur Français, UK Home Office, Erillisverkot</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extLst>
                  <a:ext uri="{0D108BD9-81ED-4DB2-BD59-A6C34878D82A}">
                    <a16:rowId xmlns="" xmlns:a16="http://schemas.microsoft.com/office/drawing/2014/main" val="10004"/>
                  </a:ext>
                </a:extLst>
              </a:tr>
              <a:tr h="293637">
                <a:tc>
                  <a:txBody>
                    <a:bodyPr/>
                    <a:lstStyle/>
                    <a:p>
                      <a:pPr marL="0" marR="0">
                        <a:spcBef>
                          <a:spcPts val="0"/>
                        </a:spcBef>
                        <a:spcAft>
                          <a:spcPts val="0"/>
                        </a:spcAft>
                      </a:pPr>
                      <a:r>
                        <a:rPr lang="en-GB" sz="1200" u="sng">
                          <a:effectLst/>
                          <a:hlinkClick r:id="rId6" action="ppaction://hlinkfile"/>
                        </a:rPr>
                        <a:t>S2-2106488</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23.247: 5MBS interworking with eMBMS at transport layer.</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dirty="0">
                          <a:effectLst/>
                        </a:rPr>
                        <a:t>Qualcomm Incorporated, Ericsson, AT&amp;T, FirstNet, Norwegian Communications Authority, </a:t>
                      </a:r>
                      <a:r>
                        <a:rPr lang="en-GB" sz="1200" dirty="0" err="1">
                          <a:effectLst/>
                        </a:rPr>
                        <a:t>Softil</a:t>
                      </a:r>
                      <a:r>
                        <a:rPr lang="en-GB" sz="1200" dirty="0">
                          <a:effectLst/>
                        </a:rPr>
                        <a:t>, </a:t>
                      </a:r>
                      <a:r>
                        <a:rPr lang="en-GB" sz="1200" dirty="0" err="1">
                          <a:effectLst/>
                        </a:rPr>
                        <a:t>Ministère</a:t>
                      </a:r>
                      <a:r>
                        <a:rPr lang="en-GB" sz="1200" dirty="0">
                          <a:effectLst/>
                        </a:rPr>
                        <a:t> de </a:t>
                      </a:r>
                      <a:r>
                        <a:rPr lang="en-GB" sz="1200" dirty="0" err="1">
                          <a:effectLst/>
                        </a:rPr>
                        <a:t>l'Intérieur</a:t>
                      </a:r>
                      <a:r>
                        <a:rPr lang="en-GB" sz="1200" dirty="0">
                          <a:effectLst/>
                        </a:rPr>
                        <a:t> </a:t>
                      </a:r>
                      <a:r>
                        <a:rPr lang="en-GB" sz="1200" dirty="0" err="1">
                          <a:effectLst/>
                        </a:rPr>
                        <a:t>Français</a:t>
                      </a:r>
                      <a:r>
                        <a:rPr lang="en-GB" sz="1200" dirty="0">
                          <a:effectLst/>
                        </a:rPr>
                        <a:t>, UK Home Office, </a:t>
                      </a:r>
                      <a:r>
                        <a:rPr lang="en-GB" sz="1200" dirty="0" err="1">
                          <a:effectLst/>
                        </a:rPr>
                        <a:t>Erillisverkot</a:t>
                      </a:r>
                      <a:endParaRPr 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extLst>
                  <a:ext uri="{0D108BD9-81ED-4DB2-BD59-A6C34878D82A}">
                    <a16:rowId xmlns="" xmlns:a16="http://schemas.microsoft.com/office/drawing/2014/main" val="10005"/>
                  </a:ext>
                </a:extLst>
              </a:tr>
              <a:tr h="97778">
                <a:tc>
                  <a:txBody>
                    <a:bodyPr/>
                    <a:lstStyle/>
                    <a:p>
                      <a:pPr marL="0" marR="0">
                        <a:spcBef>
                          <a:spcPts val="0"/>
                        </a:spcBef>
                        <a:spcAft>
                          <a:spcPts val="0"/>
                        </a:spcAft>
                      </a:pPr>
                      <a:r>
                        <a:rPr lang="en-GB" sz="1200" u="sng">
                          <a:effectLst/>
                          <a:hlinkClick r:id="rId7" action="ppaction://hlinkfile"/>
                        </a:rPr>
                        <a:t>S2-2106363</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23.247: Adding 5G MBS and EPS eMBMS interworking architecture and modify the functionality description.</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a:effectLst/>
                        </a:rPr>
                        <a:t>ZTE</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extLst>
                  <a:ext uri="{0D108BD9-81ED-4DB2-BD59-A6C34878D82A}">
                    <a16:rowId xmlns="" xmlns:a16="http://schemas.microsoft.com/office/drawing/2014/main" val="10006"/>
                  </a:ext>
                </a:extLst>
              </a:tr>
              <a:tr h="97778">
                <a:tc>
                  <a:txBody>
                    <a:bodyPr/>
                    <a:lstStyle/>
                    <a:p>
                      <a:pPr marL="0" marR="0">
                        <a:spcBef>
                          <a:spcPts val="0"/>
                        </a:spcBef>
                        <a:spcAft>
                          <a:spcPts val="0"/>
                        </a:spcAft>
                      </a:pPr>
                      <a:r>
                        <a:rPr lang="en-GB" sz="1200" u="sng">
                          <a:effectLst/>
                          <a:hlinkClick r:id="rId8" action="ppaction://hlinkfile"/>
                        </a:rPr>
                        <a:t>S2-2106364</a:t>
                      </a:r>
                      <a:endParaRPr lang="zh-CN" sz="140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dirty="0">
                          <a:effectLst/>
                        </a:rPr>
                        <a:t>23.247: Adding clause 7.4.2, MBMS interworking when the same service is not provided via </a:t>
                      </a:r>
                      <a:r>
                        <a:rPr lang="en-GB" sz="1200" dirty="0" err="1">
                          <a:effectLst/>
                        </a:rPr>
                        <a:t>eMBMS</a:t>
                      </a:r>
                      <a:r>
                        <a:rPr lang="en-GB" sz="1200" dirty="0">
                          <a:effectLst/>
                        </a:rPr>
                        <a:t> and 5MBS.</a:t>
                      </a:r>
                      <a:endParaRPr 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tc>
                  <a:txBody>
                    <a:bodyPr/>
                    <a:lstStyle/>
                    <a:p>
                      <a:pPr marL="0" marR="0">
                        <a:spcBef>
                          <a:spcPts val="0"/>
                        </a:spcBef>
                        <a:spcAft>
                          <a:spcPts val="0"/>
                        </a:spcAft>
                      </a:pPr>
                      <a:r>
                        <a:rPr lang="en-GB" sz="1200" dirty="0">
                          <a:effectLst/>
                        </a:rPr>
                        <a:t>ZTE</a:t>
                      </a:r>
                      <a:endParaRPr 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marL="8859" marR="8859" marT="8859" marB="8859"/>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44393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Protocol stack</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1114827919"/>
              </p:ext>
            </p:extLst>
          </p:nvPr>
        </p:nvGraphicFramePr>
        <p:xfrm>
          <a:off x="838200" y="1604963"/>
          <a:ext cx="6067426" cy="1093470"/>
        </p:xfrm>
        <a:graphic>
          <a:graphicData uri="http://schemas.openxmlformats.org/drawingml/2006/table">
            <a:tbl>
              <a:tblPr firstRow="1" firstCol="1" bandRow="1">
                <a:tableStyleId>{5940675A-B579-460E-94D1-54222C63F5DA}</a:tableStyleId>
              </a:tblPr>
              <a:tblGrid>
                <a:gridCol w="1136597">
                  <a:extLst>
                    <a:ext uri="{9D8B030D-6E8A-4147-A177-3AD203B41FA5}">
                      <a16:colId xmlns="" xmlns:a16="http://schemas.microsoft.com/office/drawing/2014/main" val="20000"/>
                    </a:ext>
                  </a:extLst>
                </a:gridCol>
                <a:gridCol w="3987008">
                  <a:extLst>
                    <a:ext uri="{9D8B030D-6E8A-4147-A177-3AD203B41FA5}">
                      <a16:colId xmlns="" xmlns:a16="http://schemas.microsoft.com/office/drawing/2014/main" val="20001"/>
                    </a:ext>
                  </a:extLst>
                </a:gridCol>
                <a:gridCol w="943821">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Protocol Stack</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lgn="ctr">
                        <a:spcBef>
                          <a:spcPts val="0"/>
                        </a:spcBef>
                        <a:spcAft>
                          <a:spcPts val="0"/>
                        </a:spcAft>
                      </a:pPr>
                      <a:r>
                        <a:rPr lang="en-GB" sz="900" u="none" dirty="0">
                          <a:solidFill>
                            <a:srgbClr val="00B050"/>
                          </a:solidFill>
                          <a:effectLst/>
                          <a:hlinkClick r:id="rId2" action="ppaction://hlinkfile"/>
                        </a:rPr>
                        <a:t>S2-2105634</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900" u="none" dirty="0">
                          <a:solidFill>
                            <a:srgbClr val="00B050"/>
                          </a:solidFill>
                          <a:effectLst/>
                        </a:rPr>
                        <a:t>23.247: Update [8.1] Control Plane Protocol Stack.</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900" u="none" dirty="0">
                          <a:solidFill>
                            <a:srgbClr val="00B050"/>
                          </a:solidFill>
                          <a:effectLst/>
                        </a:rPr>
                        <a:t>Ericsson</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0">
                <a:tc>
                  <a:txBody>
                    <a:bodyPr/>
                    <a:lstStyle/>
                    <a:p>
                      <a:pPr marL="0" marR="0" algn="ctr">
                        <a:spcBef>
                          <a:spcPts val="0"/>
                        </a:spcBef>
                        <a:spcAft>
                          <a:spcPts val="0"/>
                        </a:spcAft>
                      </a:pPr>
                      <a:r>
                        <a:rPr lang="en-GB" sz="900" u="none" dirty="0">
                          <a:solidFill>
                            <a:srgbClr val="00B050"/>
                          </a:solidFill>
                          <a:effectLst/>
                          <a:hlinkClick r:id="rId3" action="ppaction://hlinkfile"/>
                        </a:rPr>
                        <a:t>S2-2105635</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900" u="none" dirty="0">
                          <a:solidFill>
                            <a:srgbClr val="00B050"/>
                          </a:solidFill>
                          <a:effectLst/>
                        </a:rPr>
                        <a:t>23.247: Update [8.2] User Plane Protocol Stack.</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900" u="none" dirty="0">
                          <a:solidFill>
                            <a:srgbClr val="00B050"/>
                          </a:solidFill>
                          <a:effectLst/>
                        </a:rPr>
                        <a:t>Ericsson</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2"/>
                  </a:ext>
                </a:extLst>
              </a:tr>
              <a:tr h="0">
                <a:tc>
                  <a:txBody>
                    <a:bodyPr/>
                    <a:lstStyle/>
                    <a:p>
                      <a:pPr marL="0" marR="0" algn="ctr">
                        <a:spcBef>
                          <a:spcPts val="0"/>
                        </a:spcBef>
                        <a:spcAft>
                          <a:spcPts val="0"/>
                        </a:spcAft>
                      </a:pPr>
                      <a:r>
                        <a:rPr lang="en-GB" sz="900" u="none" dirty="0">
                          <a:solidFill>
                            <a:srgbClr val="00B050"/>
                          </a:solidFill>
                          <a:effectLst/>
                          <a:hlinkClick r:id="rId4" action="ppaction://hlinkfile"/>
                        </a:rPr>
                        <a:t>S2-2105757</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900" u="none" dirty="0">
                          <a:solidFill>
                            <a:srgbClr val="00B050"/>
                          </a:solidFill>
                          <a:effectLst/>
                        </a:rPr>
                        <a:t>23.247: Update the User Plane Protocol Stack for MBS session.</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900" u="none" dirty="0" err="1">
                          <a:solidFill>
                            <a:srgbClr val="00B050"/>
                          </a:solidFill>
                          <a:effectLst/>
                        </a:rPr>
                        <a:t>Tencent</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3"/>
                  </a:ext>
                </a:extLst>
              </a:tr>
              <a:tr h="0">
                <a:tc>
                  <a:txBody>
                    <a:bodyPr/>
                    <a:lstStyle/>
                    <a:p>
                      <a:pPr marL="0" marR="0" algn="ctr">
                        <a:spcBef>
                          <a:spcPts val="0"/>
                        </a:spcBef>
                        <a:spcAft>
                          <a:spcPts val="0"/>
                        </a:spcAft>
                      </a:pPr>
                      <a:r>
                        <a:rPr lang="en-GB" sz="900" u="none" dirty="0">
                          <a:solidFill>
                            <a:srgbClr val="00B050"/>
                          </a:solidFill>
                          <a:effectLst/>
                          <a:hlinkClick r:id="rId5" action="ppaction://hlinkfile"/>
                        </a:rPr>
                        <a:t>S2-2105899</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900" u="none" dirty="0">
                          <a:solidFill>
                            <a:srgbClr val="00B050"/>
                          </a:solidFill>
                          <a:effectLst/>
                        </a:rPr>
                        <a:t>23.247: Update [8] Control and user plane stacks.</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900" u="none" dirty="0">
                          <a:solidFill>
                            <a:srgbClr val="00B050"/>
                          </a:solidFill>
                          <a:effectLst/>
                        </a:rPr>
                        <a:t>Samsung</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4"/>
                  </a:ext>
                </a:extLst>
              </a:tr>
              <a:tr h="0">
                <a:tc>
                  <a:txBody>
                    <a:bodyPr/>
                    <a:lstStyle/>
                    <a:p>
                      <a:pPr marL="0" marR="0" algn="ctr">
                        <a:spcBef>
                          <a:spcPts val="0"/>
                        </a:spcBef>
                        <a:spcAft>
                          <a:spcPts val="0"/>
                        </a:spcAft>
                      </a:pPr>
                      <a:r>
                        <a:rPr lang="en-GB" sz="900" u="none" dirty="0">
                          <a:solidFill>
                            <a:srgbClr val="00B050"/>
                          </a:solidFill>
                          <a:effectLst/>
                          <a:hlinkClick r:id="rId6" action="ppaction://hlinkfile"/>
                        </a:rPr>
                        <a:t>S2-2106350</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900" u="none" dirty="0">
                          <a:solidFill>
                            <a:srgbClr val="00B050"/>
                          </a:solidFill>
                          <a:effectLst/>
                        </a:rPr>
                        <a:t>23.247: Modification on clause 8, Protocol stack description.</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900" u="none" dirty="0">
                          <a:solidFill>
                            <a:srgbClr val="00B050"/>
                          </a:solidFill>
                          <a:effectLst/>
                        </a:rPr>
                        <a:t>ZTE</a:t>
                      </a:r>
                      <a:endParaRPr lang="zh-CN" sz="1000" u="none" dirty="0">
                        <a:solidFill>
                          <a:srgbClr val="00B050"/>
                        </a:solidFill>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5"/>
                  </a:ext>
                </a:extLst>
              </a:tr>
              <a:tr h="0">
                <a:tc>
                  <a:txBody>
                    <a:bodyPr/>
                    <a:lstStyle/>
                    <a:p>
                      <a:pPr marL="0" marR="0" algn="ctr" defTabSz="914400" rtl="0" eaLnBrk="1" latinLnBrk="0" hangingPunct="1">
                        <a:spcBef>
                          <a:spcPts val="0"/>
                        </a:spcBef>
                        <a:spcAft>
                          <a:spcPts val="0"/>
                        </a:spcAft>
                      </a:pPr>
                      <a:r>
                        <a:rPr lang="en-GB" altLang="zh-CN" sz="900" u="none" kern="1200" dirty="0">
                          <a:solidFill>
                            <a:schemeClr val="tx1"/>
                          </a:solidFill>
                          <a:effectLst/>
                          <a:latin typeface="+mn-lt"/>
                          <a:ea typeface="+mn-ea"/>
                          <a:cs typeface="+mn-cs"/>
                          <a:hlinkClick r:id="rId7"/>
                        </a:rPr>
                        <a:t>S2-2106079</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23.247: Miscellaneous clarification.</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Huawei, Qualcomm</a:t>
                      </a:r>
                      <a:endParaRPr lang="zh-CN" sz="900" u="none"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6"/>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741788189"/>
              </p:ext>
            </p:extLst>
          </p:nvPr>
        </p:nvGraphicFramePr>
        <p:xfrm>
          <a:off x="838200" y="2930526"/>
          <a:ext cx="6067426" cy="1432560"/>
        </p:xfrm>
        <a:graphic>
          <a:graphicData uri="http://schemas.openxmlformats.org/drawingml/2006/table">
            <a:tbl>
              <a:tblPr firstRow="1" bandRow="1">
                <a:tableStyleId>{5C22544A-7EE6-4342-B048-85BDC9FD1C3A}</a:tableStyleId>
              </a:tblPr>
              <a:tblGrid>
                <a:gridCol w="6067426">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indent="-285750">
                        <a:buFont typeface="Arial" panose="020B0604020202020204" pitchFamily="34" charset="0"/>
                        <a:buChar char="•"/>
                      </a:pPr>
                      <a:r>
                        <a:rPr lang="en-US" altLang="zh-CN" sz="1600" dirty="0">
                          <a:solidFill>
                            <a:schemeClr val="tx1"/>
                          </a:solidFill>
                        </a:rPr>
                        <a:t>For Control Plane Protocol Stack</a:t>
                      </a:r>
                      <a:r>
                        <a:rPr lang="en-US" altLang="zh-CN" sz="1600" baseline="0" dirty="0">
                          <a:solidFill>
                            <a:schemeClr val="tx1"/>
                          </a:solidFill>
                        </a:rPr>
                        <a:t> update: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none" dirty="0">
                          <a:effectLst/>
                          <a:hlinkClick r:id="rId2" action="ppaction://hlinkfile"/>
                        </a:rPr>
                        <a:t>S2-2105634</a:t>
                      </a:r>
                      <a:r>
                        <a:rPr lang="en-US" altLang="zh-CN" sz="1600" b="1" baseline="0" dirty="0">
                          <a:solidFill>
                            <a:srgbClr val="00B050"/>
                          </a:solidFill>
                        </a:rPr>
                        <a:t> </a:t>
                      </a:r>
                      <a:r>
                        <a:rPr lang="en-US" altLang="zh-CN" sz="1600" baseline="0" dirty="0">
                          <a:solidFill>
                            <a:schemeClr val="tx1"/>
                          </a:solidFill>
                        </a:rPr>
                        <a:t>as the baseline contribution.</a:t>
                      </a:r>
                    </a:p>
                    <a:p>
                      <a:pPr marL="285750" indent="-285750">
                        <a:buFont typeface="Arial" panose="020B0604020202020204" pitchFamily="34" charset="0"/>
                        <a:buChar char="•"/>
                      </a:pPr>
                      <a:r>
                        <a:rPr lang="en-US" altLang="zh-CN" sz="1600" dirty="0">
                          <a:solidFill>
                            <a:schemeClr val="tx1"/>
                          </a:solidFill>
                        </a:rPr>
                        <a:t>For User Plane Protocol Stack update: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dirty="0">
                          <a:solidFill>
                            <a:schemeClr val="tx1"/>
                          </a:solidFill>
                        </a:rPr>
                        <a:t>Take </a:t>
                      </a:r>
                      <a:r>
                        <a:rPr lang="en-GB" altLang="zh-CN" sz="1600" u="none" dirty="0">
                          <a:effectLst/>
                          <a:hlinkClick r:id="rId6" action="ppaction://hlinkfile"/>
                        </a:rPr>
                        <a:t>S2-2106350</a:t>
                      </a:r>
                      <a:r>
                        <a:rPr lang="en-US" altLang="zh-CN" sz="1600" b="1" kern="1200" baseline="0" dirty="0">
                          <a:solidFill>
                            <a:srgbClr val="00B050"/>
                          </a:solidFill>
                          <a:latin typeface="+mn-lt"/>
                          <a:ea typeface="+mn-ea"/>
                          <a:cs typeface="+mn-cs"/>
                        </a:rPr>
                        <a:t> </a:t>
                      </a:r>
                      <a:r>
                        <a:rPr lang="en-US" altLang="zh-CN" sz="1600" dirty="0">
                          <a:solidFill>
                            <a:schemeClr val="tx1"/>
                          </a:solidFill>
                        </a:rPr>
                        <a:t>as the baseline</a:t>
                      </a:r>
                      <a:r>
                        <a:rPr lang="en-US" altLang="zh-CN" sz="1600" baseline="0" dirty="0">
                          <a:solidFill>
                            <a:schemeClr val="tx1"/>
                          </a:solidFill>
                        </a:rPr>
                        <a:t> contribution.</a:t>
                      </a:r>
                      <a:endParaRPr lang="en-US" altLang="zh-CN" sz="1600" dirty="0">
                        <a:solidFill>
                          <a:schemeClr val="tx1"/>
                        </a:solidFill>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75055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Service levels </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1625518899"/>
              </p:ext>
            </p:extLst>
          </p:nvPr>
        </p:nvGraphicFramePr>
        <p:xfrm>
          <a:off x="838200" y="1604963"/>
          <a:ext cx="5848351" cy="624840"/>
        </p:xfrm>
        <a:graphic>
          <a:graphicData uri="http://schemas.openxmlformats.org/drawingml/2006/table">
            <a:tbl>
              <a:tblPr firstRow="1" firstCol="1" bandRow="1">
                <a:tableStyleId>{5940675A-B579-460E-94D1-54222C63F5DA}</a:tableStyleId>
              </a:tblPr>
              <a:tblGrid>
                <a:gridCol w="1095558">
                  <a:extLst>
                    <a:ext uri="{9D8B030D-6E8A-4147-A177-3AD203B41FA5}">
                      <a16:colId xmlns="" xmlns:a16="http://schemas.microsoft.com/office/drawing/2014/main" val="20000"/>
                    </a:ext>
                  </a:extLst>
                </a:gridCol>
                <a:gridCol w="3843050">
                  <a:extLst>
                    <a:ext uri="{9D8B030D-6E8A-4147-A177-3AD203B41FA5}">
                      <a16:colId xmlns="" xmlns:a16="http://schemas.microsoft.com/office/drawing/2014/main" val="20001"/>
                    </a:ext>
                  </a:extLst>
                </a:gridCol>
                <a:gridCol w="909743">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Service levels</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lgn="ctr">
                        <a:spcBef>
                          <a:spcPts val="0"/>
                        </a:spcBef>
                        <a:spcAft>
                          <a:spcPts val="0"/>
                        </a:spcAft>
                      </a:pPr>
                      <a:r>
                        <a:rPr lang="en-GB" altLang="zh-CN" sz="900" u="sng" dirty="0">
                          <a:effectLst/>
                          <a:hlinkClick r:id="rId2" action="ppaction://hlinkfile"/>
                        </a:rPr>
                        <a:t>S2-2105645</a:t>
                      </a:r>
                      <a:endParaRPr lang="zh-CN" alt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altLang="zh-CN" sz="900" dirty="0">
                          <a:effectLst/>
                        </a:rPr>
                        <a:t>23.247: Update [4.1] on service levels for the multicast communication service .</a:t>
                      </a:r>
                      <a:endParaRPr lang="zh-CN" alt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sz="900" u="none">
                          <a:effectLst/>
                        </a:rPr>
                        <a:t>Ericsson</a:t>
                      </a:r>
                      <a:endParaRPr lang="zh-CN" sz="1000" u="none">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0">
                <a:tc>
                  <a:txBody>
                    <a:bodyPr/>
                    <a:lstStyle/>
                    <a:p>
                      <a:pPr marL="0" marR="0" algn="ctr">
                        <a:spcBef>
                          <a:spcPts val="0"/>
                        </a:spcBef>
                        <a:spcAft>
                          <a:spcPts val="0"/>
                        </a:spcAft>
                      </a:pPr>
                      <a:r>
                        <a:rPr lang="en-GB" altLang="zh-CN" sz="900" u="sng" dirty="0">
                          <a:effectLst/>
                          <a:hlinkClick r:id="rId3" action="ppaction://hlinkfile"/>
                        </a:rPr>
                        <a:t>S2-2105885</a:t>
                      </a:r>
                      <a:endParaRPr lang="zh-CN" alt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altLang="zh-CN" sz="900" dirty="0">
                          <a:effectLst/>
                        </a:rPr>
                        <a:t>23.247: Update [4.1] Principles of multicast and broadcast communication.</a:t>
                      </a:r>
                      <a:endParaRPr lang="zh-CN" alt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ctr">
                        <a:spcBef>
                          <a:spcPts val="0"/>
                        </a:spcBef>
                        <a:spcAft>
                          <a:spcPts val="0"/>
                        </a:spcAft>
                      </a:pPr>
                      <a:r>
                        <a:rPr lang="en-GB" altLang="zh-CN" sz="900" dirty="0">
                          <a:effectLst/>
                        </a:rPr>
                        <a:t>Samsung</a:t>
                      </a:r>
                      <a:endParaRPr lang="zh-CN" alt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2"/>
                  </a:ext>
                </a:extLst>
              </a:tr>
              <a:tr h="0">
                <a:tc>
                  <a:txBody>
                    <a:bodyPr/>
                    <a:lstStyle/>
                    <a:p>
                      <a:pPr marL="0" marR="0" algn="ctr" defTabSz="914400" rtl="0" eaLnBrk="1" latinLnBrk="0" hangingPunct="1">
                        <a:spcBef>
                          <a:spcPts val="0"/>
                        </a:spcBef>
                        <a:spcAft>
                          <a:spcPts val="0"/>
                        </a:spcAft>
                      </a:pPr>
                      <a:r>
                        <a:rPr lang="en-GB" altLang="zh-CN" sz="900" u="none" kern="1200" dirty="0">
                          <a:solidFill>
                            <a:schemeClr val="tx1"/>
                          </a:solidFill>
                          <a:effectLst/>
                          <a:latin typeface="+mn-lt"/>
                          <a:ea typeface="+mn-ea"/>
                          <a:cs typeface="+mn-cs"/>
                          <a:hlinkClick r:id="rId4"/>
                        </a:rPr>
                        <a:t>S2-2106079</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23.247: Miscellaneous clarification.</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Huawei</a:t>
                      </a:r>
                      <a:endParaRPr lang="zh-CN" sz="900" u="none"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1680278563"/>
              </p:ext>
            </p:extLst>
          </p:nvPr>
        </p:nvGraphicFramePr>
        <p:xfrm>
          <a:off x="838200" y="2381198"/>
          <a:ext cx="5848351" cy="1098655"/>
        </p:xfrm>
        <a:graphic>
          <a:graphicData uri="http://schemas.openxmlformats.org/drawingml/2006/table">
            <a:tbl>
              <a:tblPr firstRow="1" bandRow="1">
                <a:tableStyleId>{5C22544A-7EE6-4342-B048-85BDC9FD1C3A}</a:tableStyleId>
              </a:tblPr>
              <a:tblGrid>
                <a:gridCol w="5848351">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dirty="0">
                          <a:effectLst/>
                          <a:hlinkClick r:id="rId3" action="ppaction://hlinkfile"/>
                        </a:rPr>
                        <a:t>S2-2105885</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445766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Service provisioning</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145292953"/>
              </p:ext>
            </p:extLst>
          </p:nvPr>
        </p:nvGraphicFramePr>
        <p:xfrm>
          <a:off x="838200" y="1604963"/>
          <a:ext cx="5848351" cy="643212"/>
        </p:xfrm>
        <a:graphic>
          <a:graphicData uri="http://schemas.openxmlformats.org/drawingml/2006/table">
            <a:tbl>
              <a:tblPr firstRow="1" firstCol="1" bandRow="1">
                <a:tableStyleId>{5940675A-B579-460E-94D1-54222C63F5DA}</a:tableStyleId>
              </a:tblPr>
              <a:tblGrid>
                <a:gridCol w="1095558">
                  <a:extLst>
                    <a:ext uri="{9D8B030D-6E8A-4147-A177-3AD203B41FA5}">
                      <a16:colId xmlns="" xmlns:a16="http://schemas.microsoft.com/office/drawing/2014/main" val="20000"/>
                    </a:ext>
                  </a:extLst>
                </a:gridCol>
                <a:gridCol w="3843050">
                  <a:extLst>
                    <a:ext uri="{9D8B030D-6E8A-4147-A177-3AD203B41FA5}">
                      <a16:colId xmlns="" xmlns:a16="http://schemas.microsoft.com/office/drawing/2014/main" val="20001"/>
                    </a:ext>
                  </a:extLst>
                </a:gridCol>
                <a:gridCol w="909743">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Service provisioning</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1000" u="sng" dirty="0">
                          <a:effectLst/>
                          <a:hlinkClick r:id="rId2" action="ppaction://hlinkfile"/>
                        </a:rPr>
                        <a:t>S2-2105646</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Correct [4.2.2] Broadcast data provisioning .</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lgn="ctr">
                        <a:spcBef>
                          <a:spcPts val="0"/>
                        </a:spcBef>
                        <a:spcAft>
                          <a:spcPts val="0"/>
                        </a:spcAft>
                      </a:pPr>
                      <a:r>
                        <a:rPr lang="en-GB" sz="1000">
                          <a:effectLst/>
                        </a:rPr>
                        <a:t>Ericsson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1000" u="sng" dirty="0">
                          <a:effectLst/>
                          <a:hlinkClick r:id="rId3" action="ppaction://hlinkfile"/>
                        </a:rPr>
                        <a:t>S2-2105886</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[4.2] MB service provisioning.</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lgn="ctr">
                        <a:spcBef>
                          <a:spcPts val="0"/>
                        </a:spcBef>
                        <a:spcAft>
                          <a:spcPts val="0"/>
                        </a:spcAft>
                      </a:pPr>
                      <a:r>
                        <a:rPr lang="en-GB" sz="1000" dirty="0">
                          <a:effectLst/>
                        </a:rPr>
                        <a:t>Samsung</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2"/>
                  </a:ext>
                </a:extLst>
              </a:tr>
              <a:tr h="0">
                <a:tc>
                  <a:txBody>
                    <a:bodyPr/>
                    <a:lstStyle/>
                    <a:p>
                      <a:pPr marL="0" marR="0">
                        <a:spcBef>
                          <a:spcPts val="0"/>
                        </a:spcBef>
                        <a:spcAft>
                          <a:spcPts val="0"/>
                        </a:spcAft>
                      </a:pPr>
                      <a:r>
                        <a:rPr lang="en-GB" sz="1000" u="sng">
                          <a:effectLst/>
                          <a:hlinkClick r:id="rId4" action="ppaction://hlinkfile"/>
                        </a:rPr>
                        <a:t>S2-2106080</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23.247: Clarification on MB service provisioning.</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lgn="ctr">
                        <a:spcBef>
                          <a:spcPts val="0"/>
                        </a:spcBef>
                        <a:spcAft>
                          <a:spcPts val="0"/>
                        </a:spcAft>
                      </a:pPr>
                      <a:r>
                        <a:rPr lang="en-GB" sz="1000" dirty="0">
                          <a:effectLst/>
                        </a:rPr>
                        <a:t>Huawei</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3"/>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77722023"/>
              </p:ext>
            </p:extLst>
          </p:nvPr>
        </p:nvGraphicFramePr>
        <p:xfrm>
          <a:off x="838200" y="2389358"/>
          <a:ext cx="5848351" cy="1463040"/>
        </p:xfrm>
        <a:graphic>
          <a:graphicData uri="http://schemas.openxmlformats.org/drawingml/2006/table">
            <a:tbl>
              <a:tblPr firstRow="1" bandRow="1">
                <a:tableStyleId>{5C22544A-7EE6-4342-B048-85BDC9FD1C3A}</a:tableStyleId>
              </a:tblPr>
              <a:tblGrid>
                <a:gridCol w="5848351">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dirty="0">
                          <a:effectLst/>
                          <a:hlinkClick r:id="rId2" action="ppaction://hlinkfile"/>
                        </a:rPr>
                        <a:t>S2-2105646</a:t>
                      </a:r>
                      <a:r>
                        <a:rPr lang="en-US" altLang="zh-CN" sz="1600" b="1" baseline="0" dirty="0">
                          <a:solidFill>
                            <a:srgbClr val="00B050"/>
                          </a:solidFill>
                        </a:rPr>
                        <a:t> </a:t>
                      </a:r>
                      <a:r>
                        <a:rPr lang="en-US" altLang="zh-CN" sz="1600" baseline="0" dirty="0">
                          <a:solidFill>
                            <a:schemeClr val="tx1"/>
                          </a:solidFill>
                        </a:rPr>
                        <a:t>as the baseline contribution for broadcast.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dirty="0">
                          <a:effectLst/>
                          <a:hlinkClick r:id="rId3" action="ppaction://hlinkfile"/>
                        </a:rPr>
                        <a:t>S2-2105886</a:t>
                      </a:r>
                      <a:r>
                        <a:rPr lang="en-GB" altLang="zh-CN" sz="1600" u="sng" dirty="0">
                          <a:effectLst/>
                        </a:rPr>
                        <a:t> </a:t>
                      </a:r>
                      <a:r>
                        <a:rPr kumimoji="0" lang="en-US" altLang="zh-CN" sz="1600" b="0" i="0" u="none" strike="noStrike" kern="1200" cap="none" spc="0" normalizeH="0" baseline="0" noProof="0" dirty="0">
                          <a:ln>
                            <a:noFill/>
                          </a:ln>
                          <a:solidFill>
                            <a:prstClr val="black"/>
                          </a:solidFill>
                          <a:effectLst/>
                          <a:uLnTx/>
                          <a:uFillTx/>
                          <a:latin typeface="+mn-lt"/>
                          <a:ea typeface="+mn-ea"/>
                          <a:cs typeface="+mn-cs"/>
                        </a:rPr>
                        <a:t>as the baseline contribution for Multicast.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zh-CN" altLang="zh-CN" sz="1800" dirty="0">
                        <a:effectLst/>
                        <a:latin typeface="Arial" panose="020B0604020202020204" pitchFamily="34" charset="0"/>
                        <a:ea typeface="等线" panose="02010600030101010101" pitchFamily="2" charset="-122"/>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CN" sz="1600" baseline="0" dirty="0">
                        <a:solidFill>
                          <a:schemeClr val="tx1"/>
                        </a:solidFill>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80783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NF functionalities</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4226265102"/>
              </p:ext>
            </p:extLst>
          </p:nvPr>
        </p:nvGraphicFramePr>
        <p:xfrm>
          <a:off x="838200" y="1604963"/>
          <a:ext cx="6124574" cy="637088"/>
        </p:xfrm>
        <a:graphic>
          <a:graphicData uri="http://schemas.openxmlformats.org/drawingml/2006/table">
            <a:tbl>
              <a:tblPr firstRow="1" firstCol="1" bandRow="1">
                <a:tableStyleId>{5940675A-B579-460E-94D1-54222C63F5DA}</a:tableStyleId>
              </a:tblPr>
              <a:tblGrid>
                <a:gridCol w="1147302">
                  <a:extLst>
                    <a:ext uri="{9D8B030D-6E8A-4147-A177-3AD203B41FA5}">
                      <a16:colId xmlns="" xmlns:a16="http://schemas.microsoft.com/office/drawing/2014/main" val="20000"/>
                    </a:ext>
                  </a:extLst>
                </a:gridCol>
                <a:gridCol w="4024561">
                  <a:extLst>
                    <a:ext uri="{9D8B030D-6E8A-4147-A177-3AD203B41FA5}">
                      <a16:colId xmlns="" xmlns:a16="http://schemas.microsoft.com/office/drawing/2014/main" val="20001"/>
                    </a:ext>
                  </a:extLst>
                </a:gridCol>
                <a:gridCol w="952711">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NF functionalities</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lgn="ctr">
                        <a:spcBef>
                          <a:spcPts val="0"/>
                        </a:spcBef>
                        <a:spcAft>
                          <a:spcPts val="0"/>
                        </a:spcAft>
                      </a:pPr>
                      <a:r>
                        <a:rPr lang="en-GB" sz="1000" u="sng" dirty="0">
                          <a:effectLst/>
                          <a:hlinkClick r:id="rId2" action="ppaction://hlinkfile"/>
                        </a:rPr>
                        <a:t>S2-2105887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[5.1] general architecture and [5.3] Reference points.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Samsung</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1"/>
                  </a:ext>
                </a:extLst>
              </a:tr>
              <a:tr h="0">
                <a:tc>
                  <a:txBody>
                    <a:bodyPr/>
                    <a:lstStyle/>
                    <a:p>
                      <a:pPr marL="0" marR="0" algn="ctr">
                        <a:spcBef>
                          <a:spcPts val="0"/>
                        </a:spcBef>
                        <a:spcAft>
                          <a:spcPts val="0"/>
                        </a:spcAft>
                      </a:pPr>
                      <a:r>
                        <a:rPr lang="en-GB" sz="1000" u="sng" dirty="0">
                          <a:effectLst/>
                          <a:hlinkClick r:id="rId3" action="ppaction://hlinkfile"/>
                        </a:rPr>
                        <a:t>S2-2105432</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[5.3.2] Functional Entities.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Ericsson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2"/>
                  </a:ext>
                </a:extLst>
              </a:tr>
              <a:tr h="0">
                <a:tc>
                  <a:txBody>
                    <a:bodyPr/>
                    <a:lstStyle/>
                    <a:p>
                      <a:pPr marL="0" marR="0" algn="ctr" defTabSz="914400" rtl="0" eaLnBrk="1" latinLnBrk="0" hangingPunct="1">
                        <a:spcBef>
                          <a:spcPts val="0"/>
                        </a:spcBef>
                        <a:spcAft>
                          <a:spcPts val="0"/>
                        </a:spcAft>
                      </a:pPr>
                      <a:r>
                        <a:rPr lang="en-GB" altLang="zh-CN" sz="900" u="none" kern="1200" dirty="0">
                          <a:solidFill>
                            <a:schemeClr val="tx1"/>
                          </a:solidFill>
                          <a:effectLst/>
                          <a:latin typeface="+mn-lt"/>
                          <a:ea typeface="+mn-ea"/>
                          <a:cs typeface="+mn-cs"/>
                          <a:hlinkClick r:id="rId4"/>
                        </a:rPr>
                        <a:t>S2-2106079</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23.247: Miscellaneous clarification.</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Huawei, Qualcomm</a:t>
                      </a:r>
                      <a:endParaRPr lang="zh-CN" altLang="zh-CN" sz="900" u="none"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5"/>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249283771"/>
              </p:ext>
            </p:extLst>
          </p:nvPr>
        </p:nvGraphicFramePr>
        <p:xfrm>
          <a:off x="838200" y="2707902"/>
          <a:ext cx="6124574" cy="1098655"/>
        </p:xfrm>
        <a:graphic>
          <a:graphicData uri="http://schemas.openxmlformats.org/drawingml/2006/table">
            <a:tbl>
              <a:tblPr firstRow="1" bandRow="1">
                <a:tableStyleId>{5C22544A-7EE6-4342-B048-85BDC9FD1C3A}</a:tableStyleId>
              </a:tblPr>
              <a:tblGrid>
                <a:gridCol w="6124574">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none" kern="1200" dirty="0">
                          <a:solidFill>
                            <a:schemeClr val="tx1"/>
                          </a:solidFill>
                          <a:effectLst/>
                          <a:latin typeface="+mn-lt"/>
                          <a:ea typeface="+mn-ea"/>
                          <a:cs typeface="+mn-cs"/>
                          <a:hlinkClick r:id="rId4"/>
                        </a:rPr>
                        <a:t>S2-2106079</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
        <p:nvSpPr>
          <p:cNvPr id="6" name="TextBox 5">
            <a:extLst>
              <a:ext uri="{FF2B5EF4-FFF2-40B4-BE49-F238E27FC236}">
                <a16:creationId xmlns="" xmlns:a16="http://schemas.microsoft.com/office/drawing/2014/main" id="{44FBC532-753C-4F0D-AC1A-D871B7DF8F5B}"/>
              </a:ext>
            </a:extLst>
          </p:cNvPr>
          <p:cNvSpPr txBox="1"/>
          <p:nvPr/>
        </p:nvSpPr>
        <p:spPr>
          <a:xfrm>
            <a:off x="1548130" y="4130911"/>
            <a:ext cx="3930650" cy="738664"/>
          </a:xfrm>
          <a:prstGeom prst="rect">
            <a:avLst/>
          </a:prstGeom>
          <a:solidFill>
            <a:srgbClr val="FFFF00"/>
          </a:solidFill>
          <a:ln>
            <a:solidFill>
              <a:schemeClr val="tx1"/>
            </a:solidFill>
          </a:ln>
        </p:spPr>
        <p:txBody>
          <a:bodyPr wrap="square" rtlCol="0">
            <a:spAutoFit/>
          </a:bodyPr>
          <a:lstStyle/>
          <a:p>
            <a:r>
              <a:rPr lang="en-US" sz="1400" dirty="0">
                <a:highlight>
                  <a:srgbClr val="FFFF00"/>
                </a:highlight>
              </a:rPr>
              <a:t>Ericsson0817:</a:t>
            </a:r>
            <a:r>
              <a:rPr lang="en-US" sz="1400" dirty="0"/>
              <a:t> </a:t>
            </a:r>
          </a:p>
          <a:p>
            <a:r>
              <a:rPr lang="en-US" sz="1400" dirty="0"/>
              <a:t>5628 handled separately ?</a:t>
            </a:r>
          </a:p>
          <a:p>
            <a:r>
              <a:rPr lang="en-US" sz="1400" dirty="0"/>
              <a:t>5647 handled separately?</a:t>
            </a:r>
            <a:endParaRPr lang="en-US" sz="1400" dirty="0">
              <a:highlight>
                <a:srgbClr val="FFFF00"/>
              </a:highlight>
            </a:endParaRPr>
          </a:p>
        </p:txBody>
      </p:sp>
      <p:graphicFrame>
        <p:nvGraphicFramePr>
          <p:cNvPr id="3" name="表格 2"/>
          <p:cNvGraphicFramePr>
            <a:graphicFrameLocks noGrp="1"/>
          </p:cNvGraphicFramePr>
          <p:nvPr>
            <p:extLst>
              <p:ext uri="{D42A27DB-BD31-4B8C-83A1-F6EECF244321}">
                <p14:modId xmlns:p14="http://schemas.microsoft.com/office/powerpoint/2010/main" val="2790068675"/>
              </p:ext>
            </p:extLst>
          </p:nvPr>
        </p:nvGraphicFramePr>
        <p:xfrm>
          <a:off x="7210424" y="1690374"/>
          <a:ext cx="4392929" cy="477068"/>
        </p:xfrm>
        <a:graphic>
          <a:graphicData uri="http://schemas.openxmlformats.org/drawingml/2006/table">
            <a:tbl>
              <a:tblPr firstRow="1" firstCol="1" bandRow="1">
                <a:tableStyleId>{5940675A-B579-460E-94D1-54222C63F5DA}</a:tableStyleId>
              </a:tblPr>
              <a:tblGrid>
                <a:gridCol w="822917"/>
                <a:gridCol w="2886668"/>
                <a:gridCol w="683344"/>
              </a:tblGrid>
              <a:tr h="0">
                <a:tc>
                  <a:txBody>
                    <a:bodyPr/>
                    <a:lstStyle/>
                    <a:p>
                      <a:pPr marL="0" marR="0" algn="ctr">
                        <a:spcBef>
                          <a:spcPts val="0"/>
                        </a:spcBef>
                        <a:spcAft>
                          <a:spcPts val="0"/>
                        </a:spcAft>
                      </a:pPr>
                      <a:r>
                        <a:rPr lang="en-GB" sz="1000" u="sng" dirty="0">
                          <a:effectLst/>
                          <a:hlinkClick r:id="rId5" action="ppaction://hlinkfile"/>
                        </a:rPr>
                        <a:t>S2-2105647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[5.3.2] NRF.</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r>
              <a:tr h="0">
                <a:tc>
                  <a:txBody>
                    <a:bodyPr/>
                    <a:lstStyle/>
                    <a:p>
                      <a:pPr marL="0" marR="0" algn="ctr">
                        <a:spcBef>
                          <a:spcPts val="0"/>
                        </a:spcBef>
                        <a:spcAft>
                          <a:spcPts val="0"/>
                        </a:spcAft>
                      </a:pPr>
                      <a:r>
                        <a:rPr lang="en-GB" sz="1000" u="sng" dirty="0">
                          <a:effectLst/>
                          <a:hlinkClick r:id="rId6" action="ppaction://hlinkfile"/>
                        </a:rPr>
                        <a:t>S2-2105628</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23.247: Update [5.3.2] &amp; [7.1.1] &amp; [7.3] &amp; [7.X] Clarification of MBSF and NEF.</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r>
            </a:tbl>
          </a:graphicData>
        </a:graphic>
      </p:graphicFrame>
    </p:spTree>
    <p:extLst>
      <p:ext uri="{BB962C8B-B14F-4D97-AF65-F5344CB8AC3E}">
        <p14:creationId xmlns:p14="http://schemas.microsoft.com/office/powerpoint/2010/main" val="64095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Session state model</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1128173867"/>
              </p:ext>
            </p:extLst>
          </p:nvPr>
        </p:nvGraphicFramePr>
        <p:xfrm>
          <a:off x="838200" y="1604963"/>
          <a:ext cx="6124574" cy="804728"/>
        </p:xfrm>
        <a:graphic>
          <a:graphicData uri="http://schemas.openxmlformats.org/drawingml/2006/table">
            <a:tbl>
              <a:tblPr firstRow="1" firstCol="1" bandRow="1">
                <a:tableStyleId>{5940675A-B579-460E-94D1-54222C63F5DA}</a:tableStyleId>
              </a:tblPr>
              <a:tblGrid>
                <a:gridCol w="1147302">
                  <a:extLst>
                    <a:ext uri="{9D8B030D-6E8A-4147-A177-3AD203B41FA5}">
                      <a16:colId xmlns="" xmlns:a16="http://schemas.microsoft.com/office/drawing/2014/main" val="20000"/>
                    </a:ext>
                  </a:extLst>
                </a:gridCol>
                <a:gridCol w="4024561">
                  <a:extLst>
                    <a:ext uri="{9D8B030D-6E8A-4147-A177-3AD203B41FA5}">
                      <a16:colId xmlns="" xmlns:a16="http://schemas.microsoft.com/office/drawing/2014/main" val="20001"/>
                    </a:ext>
                  </a:extLst>
                </a:gridCol>
                <a:gridCol w="952711">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state model</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1000" u="sng" dirty="0">
                          <a:effectLst/>
                          <a:hlinkClick r:id="rId2" action="ppaction://hlinkfile"/>
                        </a:rPr>
                        <a:t>S2-2105636</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lgn="l"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 [4.3] Multicast session state model.</a:t>
                      </a:r>
                      <a:endParaRPr lang="zh-CN" sz="1000" kern="1200" dirty="0">
                        <a:solidFill>
                          <a:schemeClr val="tx1"/>
                        </a:solidFill>
                        <a:effectLst/>
                        <a:latin typeface="+mn-lt"/>
                        <a:ea typeface="+mn-ea"/>
                        <a:cs typeface="+mn-cs"/>
                      </a:endParaRPr>
                    </a:p>
                  </a:txBody>
                  <a:tcPr marL="4967" marR="4967" marT="4967" marB="4967"/>
                </a:tc>
                <a:tc>
                  <a:txBody>
                    <a:bodyPr/>
                    <a:lstStyle/>
                    <a:p>
                      <a:pPr marL="0" marR="0" algn="l" defTabSz="914400" rtl="0" eaLnBrk="1" latinLnBrk="0" hangingPunct="1">
                        <a:spcBef>
                          <a:spcPts val="0"/>
                        </a:spcBef>
                        <a:spcAft>
                          <a:spcPts val="0"/>
                        </a:spcAft>
                      </a:pPr>
                      <a:r>
                        <a:rPr lang="en-GB" sz="1000" kern="1200" dirty="0">
                          <a:solidFill>
                            <a:schemeClr val="tx1"/>
                          </a:solidFill>
                          <a:effectLst/>
                          <a:latin typeface="+mn-lt"/>
                          <a:ea typeface="+mn-ea"/>
                          <a:cs typeface="+mn-cs"/>
                        </a:rPr>
                        <a:t>Ericsson</a:t>
                      </a:r>
                      <a:endParaRPr lang="zh-CN" sz="1000" kern="1200" dirty="0">
                        <a:solidFill>
                          <a:schemeClr val="tx1"/>
                        </a:solidFill>
                        <a:effectLst/>
                        <a:latin typeface="+mn-lt"/>
                        <a:ea typeface="+mn-ea"/>
                        <a:cs typeface="+mn-cs"/>
                      </a:endParaRPr>
                    </a:p>
                  </a:txBody>
                  <a:tcPr marL="4967" marR="4967" marT="4967" marB="4967"/>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1000" u="sng" dirty="0">
                          <a:effectLst/>
                          <a:hlinkClick r:id="rId3" action="ppaction://hlinkfile"/>
                        </a:rPr>
                        <a:t>S2-2106081</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lgn="l" defTabSz="914400" rtl="0" eaLnBrk="1" latinLnBrk="0" hangingPunct="1">
                        <a:spcBef>
                          <a:spcPts val="0"/>
                        </a:spcBef>
                        <a:spcAft>
                          <a:spcPts val="0"/>
                        </a:spcAft>
                      </a:pPr>
                      <a:r>
                        <a:rPr lang="en-GB" sz="1000" kern="1200" dirty="0">
                          <a:solidFill>
                            <a:schemeClr val="tx1"/>
                          </a:solidFill>
                          <a:effectLst/>
                          <a:latin typeface="+mn-lt"/>
                          <a:ea typeface="+mn-ea"/>
                          <a:cs typeface="+mn-cs"/>
                        </a:rPr>
                        <a:t>23.247: Multicast session state model.</a:t>
                      </a:r>
                      <a:endParaRPr lang="zh-CN" sz="1000" kern="1200" dirty="0">
                        <a:solidFill>
                          <a:schemeClr val="tx1"/>
                        </a:solidFill>
                        <a:effectLst/>
                        <a:latin typeface="+mn-lt"/>
                        <a:ea typeface="+mn-ea"/>
                        <a:cs typeface="+mn-cs"/>
                      </a:endParaRPr>
                    </a:p>
                  </a:txBody>
                  <a:tcPr marL="4967" marR="4967" marT="4967" marB="4967"/>
                </a:tc>
                <a:tc>
                  <a:txBody>
                    <a:bodyPr/>
                    <a:lstStyle/>
                    <a:p>
                      <a:pPr marL="0" marR="0" algn="l" defTabSz="914400" rtl="0" eaLnBrk="1" latinLnBrk="0" hangingPunct="1">
                        <a:spcBef>
                          <a:spcPts val="0"/>
                        </a:spcBef>
                        <a:spcAft>
                          <a:spcPts val="0"/>
                        </a:spcAft>
                      </a:pPr>
                      <a:r>
                        <a:rPr lang="en-GB" sz="1000" kern="1200" dirty="0">
                          <a:solidFill>
                            <a:schemeClr val="tx1"/>
                          </a:solidFill>
                          <a:effectLst/>
                          <a:latin typeface="+mn-lt"/>
                          <a:ea typeface="+mn-ea"/>
                          <a:cs typeface="+mn-cs"/>
                        </a:rPr>
                        <a:t>Huawei</a:t>
                      </a:r>
                      <a:endParaRPr lang="zh-CN" sz="1000" kern="1200" dirty="0">
                        <a:solidFill>
                          <a:schemeClr val="tx1"/>
                        </a:solidFill>
                        <a:effectLst/>
                        <a:latin typeface="+mn-lt"/>
                        <a:ea typeface="+mn-ea"/>
                        <a:cs typeface="+mn-cs"/>
                      </a:endParaRPr>
                    </a:p>
                  </a:txBody>
                  <a:tcPr marL="4967" marR="4967" marT="4967" marB="4967"/>
                </a:tc>
                <a:extLst>
                  <a:ext uri="{0D108BD9-81ED-4DB2-BD59-A6C34878D82A}">
                    <a16:rowId xmlns="" xmlns:a16="http://schemas.microsoft.com/office/drawing/2014/main" val="10002"/>
                  </a:ext>
                </a:extLst>
              </a:tr>
              <a:tr h="0">
                <a:tc>
                  <a:txBody>
                    <a:bodyPr/>
                    <a:lstStyle/>
                    <a:p>
                      <a:pPr marL="0" marR="0" algn="l"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4" action="ppaction://hlinkfile"/>
                        </a:rPr>
                        <a:t>S2-2106507</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Updates to Multicast session join and session establishment procedure.</a:t>
                      </a:r>
                      <a:endParaRPr lang="zh-CN" sz="1000"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1000" kern="1200" dirty="0">
                          <a:solidFill>
                            <a:schemeClr val="tx1"/>
                          </a:solidFill>
                          <a:effectLst/>
                          <a:latin typeface="+mn-lt"/>
                          <a:ea typeface="+mn-ea"/>
                          <a:cs typeface="+mn-cs"/>
                        </a:rPr>
                        <a:t>Nokia, Nokia Shanghai-Bell</a:t>
                      </a:r>
                      <a:endParaRPr lang="zh-CN" sz="10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10578680"/>
              </p:ext>
            </p:extLst>
          </p:nvPr>
        </p:nvGraphicFramePr>
        <p:xfrm>
          <a:off x="838200" y="2707902"/>
          <a:ext cx="6124574" cy="1098655"/>
        </p:xfrm>
        <a:graphic>
          <a:graphicData uri="http://schemas.openxmlformats.org/drawingml/2006/table">
            <a:tbl>
              <a:tblPr firstRow="1" bandRow="1">
                <a:tableStyleId>{5C22544A-7EE6-4342-B048-85BDC9FD1C3A}</a:tableStyleId>
              </a:tblPr>
              <a:tblGrid>
                <a:gridCol w="6124574">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lvl="0" indent="-285750">
                        <a:buFont typeface="Arial" panose="020B0604020202020204" pitchFamily="34" charset="0"/>
                        <a:buChar char="•"/>
                      </a:pPr>
                      <a:r>
                        <a:rPr lang="en-US" altLang="zh-CN" sz="1600" baseline="0" dirty="0">
                          <a:solidFill>
                            <a:schemeClr val="tx1"/>
                          </a:solidFill>
                        </a:rPr>
                        <a:t>Take </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663299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Session ID</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1804035477"/>
              </p:ext>
            </p:extLst>
          </p:nvPr>
        </p:nvGraphicFramePr>
        <p:xfrm>
          <a:off x="838200" y="1628775"/>
          <a:ext cx="6124574" cy="652328"/>
        </p:xfrm>
        <a:graphic>
          <a:graphicData uri="http://schemas.openxmlformats.org/drawingml/2006/table">
            <a:tbl>
              <a:tblPr firstRow="1" firstCol="1" bandRow="1">
                <a:tableStyleId>{5940675A-B579-460E-94D1-54222C63F5DA}</a:tableStyleId>
              </a:tblPr>
              <a:tblGrid>
                <a:gridCol w="1147302">
                  <a:extLst>
                    <a:ext uri="{9D8B030D-6E8A-4147-A177-3AD203B41FA5}">
                      <a16:colId xmlns="" xmlns:a16="http://schemas.microsoft.com/office/drawing/2014/main" val="20000"/>
                    </a:ext>
                  </a:extLst>
                </a:gridCol>
                <a:gridCol w="4024561">
                  <a:extLst>
                    <a:ext uri="{9D8B030D-6E8A-4147-A177-3AD203B41FA5}">
                      <a16:colId xmlns="" xmlns:a16="http://schemas.microsoft.com/office/drawing/2014/main" val="20001"/>
                    </a:ext>
                  </a:extLst>
                </a:gridCol>
                <a:gridCol w="952711">
                  <a:extLst>
                    <a:ext uri="{9D8B030D-6E8A-4147-A177-3AD203B41FA5}">
                      <a16:colId xmlns="" xmlns:a16="http://schemas.microsoft.com/office/drawing/2014/main" val="20002"/>
                    </a:ext>
                  </a:extLst>
                </a:gridCol>
              </a:tblGrid>
              <a:tr h="132398">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ID</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1000" u="sng" dirty="0">
                          <a:effectLst/>
                          <a:hlinkClick r:id="rId2" action="ppaction://hlinkfile"/>
                        </a:rPr>
                        <a:t>S2-2105629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[6.5.1] MBS Session ID.</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Ericsson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1000" u="sng" dirty="0">
                          <a:effectLst/>
                          <a:hlinkClick r:id="rId3" action="ppaction://hlinkfile"/>
                        </a:rPr>
                        <a:t>S2-2105889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[6.5.2] Temporary Mobile Group Identity.</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Samsung</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2"/>
                  </a:ext>
                </a:extLst>
              </a:tr>
              <a:tr h="0">
                <a:tc>
                  <a:txBody>
                    <a:bodyPr/>
                    <a:lstStyle/>
                    <a:p>
                      <a:pPr marL="0" marR="0" algn="l" defTabSz="914400" rtl="0" eaLnBrk="1" latinLnBrk="0" hangingPunct="1">
                        <a:spcBef>
                          <a:spcPts val="0"/>
                        </a:spcBef>
                        <a:spcAft>
                          <a:spcPts val="0"/>
                        </a:spcAft>
                      </a:pPr>
                      <a:r>
                        <a:rPr lang="en-GB" altLang="zh-CN" sz="1000" u="sng" kern="1200" dirty="0">
                          <a:solidFill>
                            <a:schemeClr val="tx1"/>
                          </a:solidFill>
                          <a:effectLst/>
                          <a:latin typeface="+mn-lt"/>
                          <a:ea typeface="+mn-ea"/>
                          <a:cs typeface="+mn-cs"/>
                          <a:hlinkClick r:id="rId4"/>
                        </a:rPr>
                        <a:t>S2-2106079</a:t>
                      </a:r>
                      <a:endParaRPr lang="zh-CN" sz="1000" u="sng"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23.247: Miscellaneous clarification.</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Huawei, Qualcomm</a:t>
                      </a:r>
                      <a:endParaRPr lang="zh-CN" sz="900" u="none"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288564365"/>
              </p:ext>
            </p:extLst>
          </p:nvPr>
        </p:nvGraphicFramePr>
        <p:xfrm>
          <a:off x="838200" y="2707902"/>
          <a:ext cx="6124574" cy="1098655"/>
        </p:xfrm>
        <a:graphic>
          <a:graphicData uri="http://schemas.openxmlformats.org/drawingml/2006/table">
            <a:tbl>
              <a:tblPr firstRow="1" bandRow="1">
                <a:tableStyleId>{5C22544A-7EE6-4342-B048-85BDC9FD1C3A}</a:tableStyleId>
              </a:tblPr>
              <a:tblGrid>
                <a:gridCol w="6124574">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kern="1200" dirty="0">
                          <a:solidFill>
                            <a:schemeClr val="tx1"/>
                          </a:solidFill>
                          <a:effectLst/>
                          <a:latin typeface="+mn-lt"/>
                          <a:ea typeface="+mn-ea"/>
                          <a:cs typeface="+mn-cs"/>
                          <a:hlinkClick r:id="rId4"/>
                        </a:rPr>
                        <a:t>S2-2106079</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
        <p:nvSpPr>
          <p:cNvPr id="6" name="TextBox 5">
            <a:extLst>
              <a:ext uri="{FF2B5EF4-FFF2-40B4-BE49-F238E27FC236}">
                <a16:creationId xmlns="" xmlns:a16="http://schemas.microsoft.com/office/drawing/2014/main" id="{552AEB26-C8D6-4997-BD45-095F7F0FF3CC}"/>
              </a:ext>
            </a:extLst>
          </p:cNvPr>
          <p:cNvSpPr txBox="1"/>
          <p:nvPr/>
        </p:nvSpPr>
        <p:spPr>
          <a:xfrm>
            <a:off x="1230697" y="4494998"/>
            <a:ext cx="4865303" cy="954107"/>
          </a:xfrm>
          <a:prstGeom prst="rect">
            <a:avLst/>
          </a:prstGeom>
          <a:noFill/>
          <a:ln>
            <a:solidFill>
              <a:schemeClr val="tx1"/>
            </a:solidFill>
          </a:ln>
        </p:spPr>
        <p:txBody>
          <a:bodyPr wrap="square" rtlCol="0">
            <a:spAutoFit/>
          </a:bodyPr>
          <a:lstStyle/>
          <a:p>
            <a:r>
              <a:rPr lang="en-US" sz="1400" dirty="0">
                <a:highlight>
                  <a:srgbClr val="FFFF00"/>
                </a:highlight>
              </a:rPr>
              <a:t>Ericsson0817: </a:t>
            </a:r>
            <a:r>
              <a:rPr lang="en-US" sz="1400" dirty="0"/>
              <a:t>6079 has many more aspects than MBS Session ID, does it mean that the other aspects in 6079 will be removed?</a:t>
            </a:r>
          </a:p>
          <a:p>
            <a:endParaRPr lang="en-US" sz="1400" dirty="0"/>
          </a:p>
          <a:p>
            <a:r>
              <a:rPr lang="en-US" sz="1400" dirty="0"/>
              <a:t>In slide “NF functionalities”, 6079 is also used as baseline?</a:t>
            </a:r>
          </a:p>
        </p:txBody>
      </p:sp>
      <p:cxnSp>
        <p:nvCxnSpPr>
          <p:cNvPr id="7" name="Straight Arrow Connector 6">
            <a:extLst>
              <a:ext uri="{FF2B5EF4-FFF2-40B4-BE49-F238E27FC236}">
                <a16:creationId xmlns="" xmlns:a16="http://schemas.microsoft.com/office/drawing/2014/main" id="{AF70D558-07E2-417D-BC90-96F6E14C7731}"/>
              </a:ext>
            </a:extLst>
          </p:cNvPr>
          <p:cNvCxnSpPr/>
          <p:nvPr/>
        </p:nvCxnSpPr>
        <p:spPr>
          <a:xfrm flipH="1" flipV="1">
            <a:off x="2319688" y="3429000"/>
            <a:ext cx="760396" cy="1065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774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Service Announcement</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3715684852"/>
              </p:ext>
            </p:extLst>
          </p:nvPr>
        </p:nvGraphicFramePr>
        <p:xfrm>
          <a:off x="838200" y="1604963"/>
          <a:ext cx="6124574" cy="637088"/>
        </p:xfrm>
        <a:graphic>
          <a:graphicData uri="http://schemas.openxmlformats.org/drawingml/2006/table">
            <a:tbl>
              <a:tblPr firstRow="1" firstCol="1" bandRow="1">
                <a:tableStyleId>{5940675A-B579-460E-94D1-54222C63F5DA}</a:tableStyleId>
              </a:tblPr>
              <a:tblGrid>
                <a:gridCol w="1147302">
                  <a:extLst>
                    <a:ext uri="{9D8B030D-6E8A-4147-A177-3AD203B41FA5}">
                      <a16:colId xmlns="" xmlns:a16="http://schemas.microsoft.com/office/drawing/2014/main" val="20000"/>
                    </a:ext>
                  </a:extLst>
                </a:gridCol>
                <a:gridCol w="4024561">
                  <a:extLst>
                    <a:ext uri="{9D8B030D-6E8A-4147-A177-3AD203B41FA5}">
                      <a16:colId xmlns="" xmlns:a16="http://schemas.microsoft.com/office/drawing/2014/main" val="20001"/>
                    </a:ext>
                  </a:extLst>
                </a:gridCol>
                <a:gridCol w="952711">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state model</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lgn="ctr">
                        <a:spcBef>
                          <a:spcPts val="0"/>
                        </a:spcBef>
                        <a:spcAft>
                          <a:spcPts val="0"/>
                        </a:spcAft>
                      </a:pPr>
                      <a:r>
                        <a:rPr lang="en-GB" sz="1000" u="sng" dirty="0">
                          <a:effectLst/>
                          <a:hlinkClick r:id="rId2" action="ppaction://hlinkfile"/>
                        </a:rPr>
                        <a:t>S2-2105630</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[6.11] NID in Service Announcement.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Ericsson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1"/>
                  </a:ext>
                </a:extLst>
              </a:tr>
              <a:tr h="124368">
                <a:tc>
                  <a:txBody>
                    <a:bodyPr/>
                    <a:lstStyle/>
                    <a:p>
                      <a:pPr marL="0" marR="0" algn="ctr">
                        <a:spcBef>
                          <a:spcPts val="0"/>
                        </a:spcBef>
                        <a:spcAft>
                          <a:spcPts val="0"/>
                        </a:spcAft>
                      </a:pPr>
                      <a:r>
                        <a:rPr lang="en-GB" sz="1000" u="sng" dirty="0">
                          <a:effectLst/>
                          <a:hlinkClick r:id="rId3" action="ppaction://hlinkfile"/>
                        </a:rPr>
                        <a:t>S2-2106365</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the clause 6.11 service announcement.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ZTE</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2"/>
                  </a:ext>
                </a:extLst>
              </a:tr>
              <a:tr h="0">
                <a:tc>
                  <a:txBody>
                    <a:bodyPr/>
                    <a:lstStyle/>
                    <a:p>
                      <a:pPr marL="0" marR="0" algn="ctr" defTabSz="914400" rtl="0" eaLnBrk="1" latinLnBrk="0" hangingPunct="1">
                        <a:spcBef>
                          <a:spcPts val="0"/>
                        </a:spcBef>
                        <a:spcAft>
                          <a:spcPts val="0"/>
                        </a:spcAft>
                      </a:pPr>
                      <a:r>
                        <a:rPr lang="en-GB" altLang="zh-CN" sz="900" u="none" kern="1200" dirty="0">
                          <a:solidFill>
                            <a:schemeClr val="tx1"/>
                          </a:solidFill>
                          <a:effectLst/>
                          <a:latin typeface="+mn-lt"/>
                          <a:ea typeface="+mn-ea"/>
                          <a:cs typeface="+mn-cs"/>
                          <a:hlinkClick r:id="rId4"/>
                        </a:rPr>
                        <a:t>S2-2106079</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23.247: Miscellaneous clarification.</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Huawei, Qualcomm</a:t>
                      </a:r>
                      <a:endParaRPr lang="zh-CN" altLang="zh-CN" sz="900" u="none"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184705576"/>
              </p:ext>
            </p:extLst>
          </p:nvPr>
        </p:nvGraphicFramePr>
        <p:xfrm>
          <a:off x="838200" y="2707902"/>
          <a:ext cx="6124574" cy="1098655"/>
        </p:xfrm>
        <a:graphic>
          <a:graphicData uri="http://schemas.openxmlformats.org/drawingml/2006/table">
            <a:tbl>
              <a:tblPr firstRow="1" bandRow="1">
                <a:tableStyleId>{5C22544A-7EE6-4342-B048-85BDC9FD1C3A}</a:tableStyleId>
              </a:tblPr>
              <a:tblGrid>
                <a:gridCol w="6124574">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dirty="0">
                          <a:effectLst/>
                          <a:hlinkClick r:id="rId3" action="ppaction://hlinkfile"/>
                        </a:rPr>
                        <a:t>S2-2106365</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9520164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Session Context</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2129232112"/>
              </p:ext>
            </p:extLst>
          </p:nvPr>
        </p:nvGraphicFramePr>
        <p:xfrm>
          <a:off x="838200" y="1604963"/>
          <a:ext cx="6124574" cy="630964"/>
        </p:xfrm>
        <a:graphic>
          <a:graphicData uri="http://schemas.openxmlformats.org/drawingml/2006/table">
            <a:tbl>
              <a:tblPr firstRow="1" firstCol="1" bandRow="1">
                <a:tableStyleId>{5940675A-B579-460E-94D1-54222C63F5DA}</a:tableStyleId>
              </a:tblPr>
              <a:tblGrid>
                <a:gridCol w="1147302">
                  <a:extLst>
                    <a:ext uri="{9D8B030D-6E8A-4147-A177-3AD203B41FA5}">
                      <a16:colId xmlns="" xmlns:a16="http://schemas.microsoft.com/office/drawing/2014/main" val="20000"/>
                    </a:ext>
                  </a:extLst>
                </a:gridCol>
                <a:gridCol w="4024561">
                  <a:extLst>
                    <a:ext uri="{9D8B030D-6E8A-4147-A177-3AD203B41FA5}">
                      <a16:colId xmlns="" xmlns:a16="http://schemas.microsoft.com/office/drawing/2014/main" val="20001"/>
                    </a:ext>
                  </a:extLst>
                </a:gridCol>
                <a:gridCol w="952711">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Context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lgn="ctr">
                        <a:spcBef>
                          <a:spcPts val="0"/>
                        </a:spcBef>
                        <a:spcAft>
                          <a:spcPts val="0"/>
                        </a:spcAft>
                      </a:pPr>
                      <a:r>
                        <a:rPr lang="en-GB" sz="1000" u="sng" dirty="0">
                          <a:effectLst/>
                          <a:hlinkClick r:id="rId2" action="ppaction://hlinkfile"/>
                        </a:rPr>
                        <a:t>S2-2106197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MBS Session and Service Context.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lgn="ctr">
                        <a:spcBef>
                          <a:spcPts val="0"/>
                        </a:spcBef>
                        <a:spcAft>
                          <a:spcPts val="0"/>
                        </a:spcAft>
                      </a:pPr>
                      <a:r>
                        <a:rPr lang="en-GB" sz="1000" dirty="0" err="1">
                          <a:effectLst/>
                        </a:rPr>
                        <a:t>Tencent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1"/>
                  </a:ext>
                </a:extLst>
              </a:tr>
              <a:tr h="0">
                <a:tc>
                  <a:txBody>
                    <a:bodyPr/>
                    <a:lstStyle/>
                    <a:p>
                      <a:pPr marL="0" marR="0" algn="ctr" defTabSz="914400" rtl="0" eaLnBrk="1" latinLnBrk="0" hangingPunct="1">
                        <a:spcBef>
                          <a:spcPts val="0"/>
                        </a:spcBef>
                        <a:spcAft>
                          <a:spcPts val="0"/>
                        </a:spcAft>
                      </a:pPr>
                      <a:r>
                        <a:rPr lang="en-GB" altLang="zh-CN" sz="900" u="none" kern="1200" dirty="0">
                          <a:solidFill>
                            <a:schemeClr val="tx1"/>
                          </a:solidFill>
                          <a:effectLst/>
                          <a:latin typeface="+mn-lt"/>
                          <a:ea typeface="+mn-ea"/>
                          <a:cs typeface="+mn-cs"/>
                          <a:hlinkClick r:id="rId3"/>
                        </a:rPr>
                        <a:t>S2-2106079</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23.247: Miscellaneous clarification.</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Huawei, Qualcomm</a:t>
                      </a:r>
                      <a:endParaRPr lang="zh-CN" altLang="zh-CN" sz="900" u="none"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2"/>
                  </a:ext>
                </a:extLst>
              </a:tr>
              <a:tr h="0">
                <a:tc>
                  <a:txBody>
                    <a:bodyPr/>
                    <a:lstStyle/>
                    <a:p>
                      <a:pPr marL="0" marR="0" algn="ctr" defTabSz="914400" rtl="0" eaLnBrk="1" latinLnBrk="0" hangingPunct="1">
                        <a:spcBef>
                          <a:spcPts val="0"/>
                        </a:spcBef>
                        <a:spcAft>
                          <a:spcPts val="0"/>
                        </a:spcAft>
                      </a:pPr>
                      <a:r>
                        <a:rPr lang="en-US" altLang="zh-CN" sz="900" u="sng" dirty="0">
                          <a:solidFill>
                            <a:srgbClr val="0563C1"/>
                          </a:solidFill>
                          <a:effectLst/>
                          <a:latin typeface="Arial" panose="020B0604020202020204" pitchFamily="34" charset="0"/>
                          <a:ea typeface="等线" panose="02010600030101010101" pitchFamily="2" charset="-122"/>
                          <a:hlinkClick r:id="rId4"/>
                        </a:rPr>
                        <a:t>S2-2106351</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23.247: Update the clause 6.9.1 MBS Session/Service Context.</a:t>
                      </a:r>
                      <a:endParaRPr lang="zh-CN" sz="900" u="none" kern="1200" dirty="0">
                        <a:solidFill>
                          <a:schemeClr val="tx1"/>
                        </a:solidFill>
                        <a:effectLst/>
                        <a:latin typeface="+mn-lt"/>
                        <a:ea typeface="+mn-ea"/>
                        <a:cs typeface="+mn-cs"/>
                      </a:endParaRPr>
                    </a:p>
                  </a:txBody>
                  <a:tcPr marL="9525" marR="9525" marT="9525" marB="9525"/>
                </a:tc>
                <a:tc>
                  <a:txBody>
                    <a:bodyPr/>
                    <a:lstStyle/>
                    <a:p>
                      <a:pPr marL="0" marR="0" algn="ctr" defTabSz="914400" rtl="0" eaLnBrk="1" latinLnBrk="0" hangingPunct="1">
                        <a:spcBef>
                          <a:spcPts val="0"/>
                        </a:spcBef>
                        <a:spcAft>
                          <a:spcPts val="0"/>
                        </a:spcAft>
                      </a:pPr>
                      <a:r>
                        <a:rPr lang="en-US" altLang="zh-CN" sz="900" u="none" kern="1200" dirty="0">
                          <a:solidFill>
                            <a:schemeClr val="tx1"/>
                          </a:solidFill>
                          <a:effectLst/>
                          <a:latin typeface="+mn-lt"/>
                          <a:ea typeface="+mn-ea"/>
                          <a:cs typeface="+mn-cs"/>
                        </a:rPr>
                        <a:t>ZTE</a:t>
                      </a:r>
                      <a:endParaRPr lang="zh-CN" altLang="zh-CN" sz="900" u="none"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993318800"/>
              </p:ext>
            </p:extLst>
          </p:nvPr>
        </p:nvGraphicFramePr>
        <p:xfrm>
          <a:off x="838200" y="2707902"/>
          <a:ext cx="6124574" cy="1098655"/>
        </p:xfrm>
        <a:graphic>
          <a:graphicData uri="http://schemas.openxmlformats.org/drawingml/2006/table">
            <a:tbl>
              <a:tblPr firstRow="1" bandRow="1">
                <a:tableStyleId>{5C22544A-7EE6-4342-B048-85BDC9FD1C3A}</a:tableStyleId>
              </a:tblPr>
              <a:tblGrid>
                <a:gridCol w="6124574">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dirty="0">
                          <a:effectLst/>
                          <a:hlinkClick r:id="rId5" action="ppaction://hlinkfile"/>
                        </a:rPr>
                        <a:t>S2-2106351</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10339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#1: </a:t>
            </a:r>
            <a:r>
              <a:rPr lang="en-US" altLang="zh-CN" dirty="0"/>
              <a:t>Shared tunnel management</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902031549"/>
              </p:ext>
            </p:extLst>
          </p:nvPr>
        </p:nvGraphicFramePr>
        <p:xfrm>
          <a:off x="838201" y="1910912"/>
          <a:ext cx="5628909" cy="2225040"/>
        </p:xfrm>
        <a:graphic>
          <a:graphicData uri="http://schemas.openxmlformats.org/drawingml/2006/table">
            <a:tbl>
              <a:tblPr firstRow="1" bandRow="1">
                <a:tableStyleId>{5C22544A-7EE6-4342-B048-85BDC9FD1C3A}</a:tableStyleId>
              </a:tblPr>
              <a:tblGrid>
                <a:gridCol w="1091409">
                  <a:extLst>
                    <a:ext uri="{9D8B030D-6E8A-4147-A177-3AD203B41FA5}">
                      <a16:colId xmlns="" xmlns:a16="http://schemas.microsoft.com/office/drawing/2014/main" val="20000"/>
                    </a:ext>
                  </a:extLst>
                </a:gridCol>
                <a:gridCol w="921920">
                  <a:extLst>
                    <a:ext uri="{9D8B030D-6E8A-4147-A177-3AD203B41FA5}">
                      <a16:colId xmlns="" xmlns:a16="http://schemas.microsoft.com/office/drawing/2014/main" val="20001"/>
                    </a:ext>
                  </a:extLst>
                </a:gridCol>
                <a:gridCol w="1802865">
                  <a:extLst>
                    <a:ext uri="{9D8B030D-6E8A-4147-A177-3AD203B41FA5}">
                      <a16:colId xmlns="" xmlns:a16="http://schemas.microsoft.com/office/drawing/2014/main" val="20002"/>
                    </a:ext>
                  </a:extLst>
                </a:gridCol>
                <a:gridCol w="1812715">
                  <a:extLst>
                    <a:ext uri="{9D8B030D-6E8A-4147-A177-3AD203B41FA5}">
                      <a16:colId xmlns="" xmlns:a16="http://schemas.microsoft.com/office/drawing/2014/main" val="20003"/>
                    </a:ext>
                  </a:extLst>
                </a:gridCol>
              </a:tblGrid>
              <a:tr h="170322">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sz="1100" dirty="0"/>
                        <a:t>AMF</a:t>
                      </a:r>
                      <a:r>
                        <a:rPr lang="en-US" sz="1100" baseline="0" dirty="0"/>
                        <a:t> stores RAN id</a:t>
                      </a:r>
                      <a:endParaRPr lang="en-US" sz="1100" dirty="0"/>
                    </a:p>
                  </a:txBody>
                  <a:tcPr/>
                </a:tc>
                <a:tc>
                  <a:txBody>
                    <a:bodyPr/>
                    <a:lstStyle/>
                    <a:p>
                      <a:pPr algn="ctr"/>
                      <a:r>
                        <a:rPr lang="en-US" altLang="zh-CN" sz="1100" dirty="0"/>
                        <a:t>MB-SMF </a:t>
                      </a:r>
                      <a:r>
                        <a:rPr lang="en-US" altLang="zh-CN" sz="1100" baseline="0" dirty="0"/>
                        <a:t>stores RAN id</a:t>
                      </a:r>
                      <a:endParaRPr lang="en-US" altLang="zh-CN" sz="1100" dirty="0"/>
                    </a:p>
                  </a:txBody>
                  <a:tcPr/>
                </a:tc>
                <a:extLst>
                  <a:ext uri="{0D108BD9-81ED-4DB2-BD59-A6C34878D82A}">
                    <a16:rowId xmlns="" xmlns:a16="http://schemas.microsoft.com/office/drawing/2014/main" val="10000"/>
                  </a:ext>
                </a:extLst>
              </a:tr>
              <a:tr h="153290">
                <a:tc>
                  <a:txBody>
                    <a:bodyPr/>
                    <a:lstStyle/>
                    <a:p>
                      <a:pPr marL="0" marR="0">
                        <a:spcBef>
                          <a:spcPts val="0"/>
                        </a:spcBef>
                        <a:spcAft>
                          <a:spcPts val="0"/>
                        </a:spcAft>
                      </a:pPr>
                      <a:r>
                        <a:rPr lang="en-GB" altLang="zh-CN" sz="1200" u="sng" dirty="0">
                          <a:effectLst/>
                          <a:hlinkClick r:id="rId2" action="ppaction://hlinkfile"/>
                        </a:rPr>
                        <a:t>S2-2105632</a:t>
                      </a:r>
                      <a:endParaRPr lang="zh-CN" altLang="zh-CN" sz="1400" dirty="0">
                        <a:effectLst/>
                        <a:latin typeface="Arial" panose="020B0604020202020204" pitchFamily="34" charset="0"/>
                        <a:ea typeface="等线" panose="02010600030101010101" pitchFamily="2" charset="-122"/>
                        <a:cs typeface="Times New Roman" panose="02020603050405020304" pitchFamily="18" charset="0"/>
                      </a:endParaRPr>
                    </a:p>
                  </a:txBody>
                  <a:tcP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Ericsson</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1"/>
                  </a:ext>
                </a:extLst>
              </a:tr>
              <a:tr h="153290">
                <a:tc>
                  <a:txBody>
                    <a:bodyPr/>
                    <a:lstStyle/>
                    <a:p>
                      <a:pPr marL="0" marR="0">
                        <a:spcBef>
                          <a:spcPts val="0"/>
                        </a:spcBef>
                        <a:spcAft>
                          <a:spcPts val="0"/>
                        </a:spcAft>
                      </a:pPr>
                      <a:r>
                        <a:rPr lang="en-GB" altLang="zh-CN" sz="1200" u="sng" kern="1200" dirty="0">
                          <a:solidFill>
                            <a:schemeClr val="dk1"/>
                          </a:solidFill>
                          <a:effectLst/>
                          <a:latin typeface="+mn-lt"/>
                          <a:ea typeface="+mn-ea"/>
                          <a:cs typeface="+mn-cs"/>
                          <a:hlinkClick r:id="rId3" action="ppaction://hlinkfile"/>
                        </a:rPr>
                        <a:t>S2-2106338</a:t>
                      </a:r>
                      <a:endParaRPr lang="zh-CN" altLang="zh-CN" sz="1200" u="sng" kern="1200" dirty="0">
                        <a:solidFill>
                          <a:schemeClr val="dk1"/>
                        </a:solidFill>
                        <a:effectLst/>
                        <a:latin typeface="+mn-lt"/>
                        <a:ea typeface="+mn-ea"/>
                        <a:cs typeface="+mn-cs"/>
                      </a:endParaRPr>
                    </a:p>
                  </a:txBody>
                  <a:tcP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vivo</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mn-cs"/>
                      </a:endParaRP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 </a:t>
                      </a:r>
                    </a:p>
                  </a:txBody>
                  <a:tcPr marL="0" marR="0" anchor="ctr"/>
                </a:tc>
                <a:extLst>
                  <a:ext uri="{0D108BD9-81ED-4DB2-BD59-A6C34878D82A}">
                    <a16:rowId xmlns="" xmlns:a16="http://schemas.microsoft.com/office/drawing/2014/main" val="10002"/>
                  </a:ext>
                </a:extLst>
              </a:tr>
              <a:tr h="255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4" action="ppaction://hlinkfile"/>
                        </a:rPr>
                        <a:t>S2-2105919</a:t>
                      </a:r>
                      <a:r>
                        <a:rPr lang="en-GB" altLang="zh-CN" sz="1200" u="sng" kern="1200" dirty="0">
                          <a:solidFill>
                            <a:schemeClr val="dk1"/>
                          </a:solidFill>
                          <a:effectLst/>
                          <a:latin typeface="+mn-lt"/>
                          <a:ea typeface="+mn-ea"/>
                          <a:cs typeface="+mn-cs"/>
                        </a:rPr>
                        <a:t>, </a:t>
                      </a:r>
                      <a:r>
                        <a:rPr lang="en-GB" altLang="zh-CN" sz="1200" u="sng" kern="1200" noProof="0" dirty="0">
                          <a:solidFill>
                            <a:schemeClr val="dk1"/>
                          </a:solidFill>
                          <a:effectLst/>
                          <a:latin typeface="+mn-lt"/>
                          <a:ea typeface="+mn-ea"/>
                          <a:cs typeface="+mn-cs"/>
                          <a:hlinkClick r:id="rId5" action="ppaction://hlinkfile"/>
                        </a:rPr>
                        <a:t>S2-2105920</a:t>
                      </a:r>
                      <a:endParaRPr lang="zh-CN" altLang="zh-CN" sz="1200" u="sng" kern="1200" noProof="0" dirty="0">
                        <a:solidFill>
                          <a:schemeClr val="dk1"/>
                        </a:solidFill>
                        <a:effectLst/>
                        <a:latin typeface="+mn-lt"/>
                        <a:ea typeface="+mn-ea"/>
                        <a:cs typeface="+mn-cs"/>
                      </a:endParaRPr>
                    </a:p>
                  </a:txBody>
                  <a:tcP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CATT</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3"/>
                  </a:ext>
                </a:extLst>
              </a:tr>
              <a:tr h="3576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noProof="0" dirty="0">
                          <a:solidFill>
                            <a:schemeClr val="dk1"/>
                          </a:solidFill>
                          <a:effectLst/>
                          <a:latin typeface="+mn-lt"/>
                          <a:ea typeface="+mn-ea"/>
                          <a:cs typeface="+mn-cs"/>
                          <a:hlinkClick r:id="rId6" action="ppaction://hlinkfile"/>
                        </a:rPr>
                        <a:t>S2-2106367</a:t>
                      </a:r>
                      <a:r>
                        <a:rPr lang="en-GB" altLang="zh-CN" sz="1200" u="sng" kern="1200" noProof="0" dirty="0">
                          <a:solidFill>
                            <a:schemeClr val="dk1"/>
                          </a:solidFill>
                          <a:effectLst/>
                          <a:latin typeface="+mn-lt"/>
                          <a:ea typeface="+mn-ea"/>
                          <a:cs typeface="+mn-cs"/>
                        </a:rPr>
                        <a:t>, </a:t>
                      </a:r>
                      <a:r>
                        <a:rPr lang="en-GB" altLang="zh-CN" sz="1200" u="sng" kern="1200" dirty="0">
                          <a:solidFill>
                            <a:schemeClr val="dk1"/>
                          </a:solidFill>
                          <a:effectLst/>
                          <a:latin typeface="+mn-lt"/>
                          <a:ea typeface="+mn-ea"/>
                          <a:cs typeface="+mn-cs"/>
                          <a:hlinkClick r:id="rId7" action="ppaction://hlinkfile"/>
                        </a:rPr>
                        <a:t>S2-2106358</a:t>
                      </a:r>
                      <a:r>
                        <a:rPr lang="en-GB" altLang="zh-CN" sz="1200" u="sng"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8" action="ppaction://hlinkfile"/>
                        </a:rPr>
                        <a:t>S2-2106351</a:t>
                      </a:r>
                      <a:endParaRPr lang="zh-CN" altLang="zh-CN" sz="1200" u="sng" kern="1200" dirty="0">
                        <a:solidFill>
                          <a:schemeClr val="dk1"/>
                        </a:solidFill>
                        <a:effectLst/>
                        <a:latin typeface="+mn-lt"/>
                        <a:ea typeface="+mn-ea"/>
                        <a:cs typeface="+mn-cs"/>
                      </a:endParaRPr>
                    </a:p>
                  </a:txBody>
                  <a:tcP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ZTE</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marL="0" marR="0" anchor="ctr"/>
                </a:tc>
                <a:extLst>
                  <a:ext uri="{0D108BD9-81ED-4DB2-BD59-A6C34878D82A}">
                    <a16:rowId xmlns="" xmlns:a16="http://schemas.microsoft.com/office/drawing/2014/main" val="10004"/>
                  </a:ext>
                </a:extLst>
              </a:tr>
              <a:tr h="1532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200" u="sng" kern="1200" dirty="0">
                          <a:solidFill>
                            <a:schemeClr val="dk1"/>
                          </a:solidFill>
                          <a:effectLst/>
                          <a:latin typeface="+mn-lt"/>
                          <a:ea typeface="+mn-ea"/>
                          <a:cs typeface="+mn-cs"/>
                          <a:hlinkClick r:id="rId9" action="ppaction://hlinkfile"/>
                        </a:rPr>
                        <a:t>S2-2106466</a:t>
                      </a:r>
                      <a:endParaRPr lang="zh-CN" altLang="zh-CN" sz="1200" u="sng" kern="1200" dirty="0">
                        <a:solidFill>
                          <a:schemeClr val="dk1"/>
                        </a:solidFill>
                        <a:effectLst/>
                        <a:latin typeface="+mn-lt"/>
                        <a:ea typeface="+mn-ea"/>
                        <a:cs typeface="+mn-cs"/>
                      </a:endParaRPr>
                    </a:p>
                  </a:txBody>
                  <a:tcPr/>
                </a:tc>
                <a:tc>
                  <a:txBody>
                    <a:bodyPr/>
                    <a:lstStyle/>
                    <a:p>
                      <a:pPr marL="0" marR="0" algn="ctr" defTabSz="914400" rtl="0" eaLnBrk="1" latinLnBrk="0" hangingPunct="1">
                        <a:spcBef>
                          <a:spcPts val="0"/>
                        </a:spcBef>
                        <a:spcAft>
                          <a:spcPts val="0"/>
                        </a:spcAft>
                      </a:pPr>
                      <a:r>
                        <a:rPr lang="en-GB" sz="1200" kern="1200" dirty="0">
                          <a:solidFill>
                            <a:schemeClr val="dk1"/>
                          </a:solidFill>
                          <a:latin typeface="+mn-lt"/>
                          <a:ea typeface="+mn-ea"/>
                          <a:cs typeface="+mn-cs"/>
                        </a:rPr>
                        <a:t>Nokia</a:t>
                      </a:r>
                      <a:endParaRPr lang="zh-CN" sz="1200" kern="1200" dirty="0">
                        <a:solidFill>
                          <a:schemeClr val="dk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mn-cs"/>
                      </a:endParaRPr>
                    </a:p>
                  </a:txBody>
                  <a:tcPr marL="0" marR="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Yes.</a:t>
                      </a:r>
                    </a:p>
                  </a:txBody>
                  <a:tcPr marL="0" marR="0" anchor="ctr"/>
                </a:tc>
                <a:extLst>
                  <a:ext uri="{0D108BD9-81ED-4DB2-BD59-A6C34878D82A}">
                    <a16:rowId xmlns="" xmlns:a16="http://schemas.microsoft.com/office/drawing/2014/main" val="10005"/>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3305836449"/>
              </p:ext>
            </p:extLst>
          </p:nvPr>
        </p:nvGraphicFramePr>
        <p:xfrm>
          <a:off x="838201" y="4328148"/>
          <a:ext cx="5628909" cy="1005840"/>
        </p:xfrm>
        <a:graphic>
          <a:graphicData uri="http://schemas.openxmlformats.org/drawingml/2006/table">
            <a:tbl>
              <a:tblPr firstRow="1" bandRow="1">
                <a:tableStyleId>{5940675A-B579-460E-94D1-54222C63F5DA}</a:tableStyleId>
              </a:tblPr>
              <a:tblGrid>
                <a:gridCol w="5628909">
                  <a:extLst>
                    <a:ext uri="{9D8B030D-6E8A-4147-A177-3AD203B41FA5}">
                      <a16:colId xmlns="" xmlns:a16="http://schemas.microsoft.com/office/drawing/2014/main" val="20000"/>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extLst>
                  <a:ext uri="{0D108BD9-81ED-4DB2-BD59-A6C34878D82A}">
                    <a16:rowId xmlns="" xmlns:a16="http://schemas.microsoft.com/office/drawing/2014/main" val="10000"/>
                  </a:ext>
                </a:extLst>
              </a:tr>
              <a:tr h="348704">
                <a:tc>
                  <a:txBody>
                    <a:bodyPr/>
                    <a:lstStyle/>
                    <a:p>
                      <a:pPr marL="285750" indent="-285750">
                        <a:buFont typeface="Arial" panose="020B0604020202020204" pitchFamily="34" charset="0"/>
                        <a:buChar char="•"/>
                      </a:pPr>
                      <a:r>
                        <a:rPr lang="en-US" altLang="zh-CN" sz="1200" dirty="0"/>
                        <a:t>Shared tunnel management,</a:t>
                      </a:r>
                      <a:r>
                        <a:rPr lang="en-US" altLang="zh-CN" sz="1200" baseline="0" dirty="0"/>
                        <a:t> </a:t>
                      </a:r>
                      <a:r>
                        <a:rPr lang="en-US" altLang="zh-CN" sz="1200" dirty="0"/>
                        <a:t>MB-SMF</a:t>
                      </a:r>
                      <a:r>
                        <a:rPr lang="en-US" altLang="zh-CN" sz="1200" baseline="0" dirty="0"/>
                        <a:t> stores AMF id, and determine the following:</a:t>
                      </a:r>
                    </a:p>
                    <a:p>
                      <a:pPr marL="742950" lvl="1" indent="-285750">
                        <a:buFont typeface="Arial" panose="020B0604020202020204" pitchFamily="34" charset="0"/>
                        <a:buChar char="•"/>
                      </a:pPr>
                      <a:r>
                        <a:rPr lang="en-US" altLang="zh-CN" sz="1200" baseline="0" dirty="0"/>
                        <a:t>MB-SMF stores RAN id?</a:t>
                      </a:r>
                    </a:p>
                    <a:p>
                      <a:pPr marL="742950" lvl="1" indent="-285750">
                        <a:buFont typeface="Arial" panose="020B0604020202020204" pitchFamily="34" charset="0"/>
                        <a:buChar char="•"/>
                      </a:pPr>
                      <a:r>
                        <a:rPr lang="en-US" altLang="zh-CN" sz="1200" baseline="0" dirty="0"/>
                        <a:t>AMF stores RAN id?</a:t>
                      </a:r>
                      <a:endParaRPr lang="en-US" altLang="zh-CN" sz="1200" dirty="0">
                        <a:solidFill>
                          <a:schemeClr val="tx1"/>
                        </a:solidFill>
                      </a:endParaRPr>
                    </a:p>
                  </a:txBody>
                  <a:tcPr>
                    <a:solidFill>
                      <a:schemeClr val="bg1">
                        <a:lumMod val="95000"/>
                      </a:schemeClr>
                    </a:solidFill>
                  </a:tcPr>
                </a:tc>
                <a:extLst>
                  <a:ext uri="{0D108BD9-81ED-4DB2-BD59-A6C34878D82A}">
                    <a16:rowId xmlns="" xmlns:a16="http://schemas.microsoft.com/office/drawing/2014/main" val="10001"/>
                  </a:ext>
                </a:extLst>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1721626998"/>
              </p:ext>
            </p:extLst>
          </p:nvPr>
        </p:nvGraphicFramePr>
        <p:xfrm>
          <a:off x="6829425" y="1910913"/>
          <a:ext cx="4948018" cy="4937760"/>
        </p:xfrm>
        <a:graphic>
          <a:graphicData uri="http://schemas.openxmlformats.org/drawingml/2006/table">
            <a:tbl>
              <a:tblPr firstRow="1" bandRow="1">
                <a:tableStyleId>{5940675A-B579-460E-94D1-54222C63F5DA}</a:tableStyleId>
              </a:tblPr>
              <a:tblGrid>
                <a:gridCol w="4948018">
                  <a:extLst>
                    <a:ext uri="{9D8B030D-6E8A-4147-A177-3AD203B41FA5}">
                      <a16:colId xmlns="" xmlns:a16="http://schemas.microsoft.com/office/drawing/2014/main" val="20000"/>
                    </a:ext>
                  </a:extLst>
                </a:gridCol>
              </a:tblGrid>
              <a:tr h="0">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u="none" strike="noStrike" kern="1200" cap="none" spc="0" normalizeH="0" baseline="0" noProof="0" dirty="0">
                          <a:ln>
                            <a:noFill/>
                          </a:ln>
                          <a:effectLst/>
                          <a:uLnTx/>
                          <a:uFillTx/>
                        </a:rPr>
                        <a:t>Huawei: For multicast it is possible for the MB-SMF stores RAN id, since it is the RAN that triggers the establishment of shared tunnel </a:t>
                      </a:r>
                      <a:endParaRPr kumimoji="0" lang="en-US" altLang="zh-CN"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u="none" strike="noStrike" kern="1200" cap="none" spc="0" normalizeH="0" baseline="0" dirty="0">
                          <a:ln>
                            <a:noFill/>
                          </a:ln>
                          <a:solidFill>
                            <a:schemeClr val="tx1"/>
                          </a:solidFill>
                          <a:effectLst/>
                          <a:uLnTx/>
                          <a:uFillTx/>
                          <a:latin typeface="+mn-lt"/>
                          <a:ea typeface="+mn-ea"/>
                          <a:cs typeface="+mn-cs"/>
                        </a:rPr>
                        <a:t>Ericsson: AMF stores NG-RAN ID to align with PDU Session handling that SMF is aware of only NG-RAN tunnel info. </a:t>
                      </a:r>
                      <a:endParaRPr kumimoji="0" lang="zh-CN" altLang="en-US" sz="120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CATT: It seems that the MB-SMF needs not to know the RAN IDs, and this aligns with the current PDU session management mechanism where the SMF has no idea of RAN ID.</a:t>
                      </a:r>
                      <a:endParaRPr kumimoji="0" lang="zh-CN" altLang="en-US" sz="18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mn-cs"/>
                        </a:rPr>
                        <a:t>Nokia: Ran ID in MB-SMF necessary for Topic 2  reuse of Namf_Communication_NonUeN2MessageTransfer service operation</a:t>
                      </a:r>
                    </a:p>
                  </a:txBody>
                  <a:tcPr/>
                </a:tc>
                <a:extLst>
                  <a:ext uri="{0D108BD9-81ED-4DB2-BD59-A6C34878D82A}">
                    <a16:rowId xmlns="" xmlns:a16="http://schemas.microsoft.com/office/drawing/2014/main" val="10004"/>
                  </a:ext>
                </a:extLst>
              </a:tr>
              <a:tr h="0">
                <a:tc>
                  <a:txBody>
                    <a:bodyPr/>
                    <a:lstStyle/>
                    <a:p>
                      <a:endParaRPr lang="zh-CN" altLang="en-US" dirty="0"/>
                    </a:p>
                  </a:txBody>
                  <a:tcPr/>
                </a:tc>
                <a:extLst>
                  <a:ext uri="{0D108BD9-81ED-4DB2-BD59-A6C34878D82A}">
                    <a16:rowId xmlns="" xmlns:a16="http://schemas.microsoft.com/office/drawing/2014/main" val="10005"/>
                  </a:ext>
                </a:extLst>
              </a:tr>
              <a:tr h="0">
                <a:tc>
                  <a:txBody>
                    <a:bodyPr/>
                    <a:lstStyle/>
                    <a:p>
                      <a:endParaRPr lang="zh-CN" altLang="en-US" dirty="0"/>
                    </a:p>
                  </a:txBody>
                  <a:tcPr/>
                </a:tc>
                <a:extLst>
                  <a:ext uri="{0D108BD9-81ED-4DB2-BD59-A6C34878D82A}">
                    <a16:rowId xmlns="" xmlns:a16="http://schemas.microsoft.com/office/drawing/2014/main" val="10006"/>
                  </a:ext>
                </a:extLst>
              </a:tr>
              <a:tr h="0">
                <a:tc>
                  <a:txBody>
                    <a:bodyPr/>
                    <a:lstStyle/>
                    <a:p>
                      <a:endParaRPr lang="zh-CN" altLang="en-US" dirty="0"/>
                    </a:p>
                  </a:txBody>
                  <a:tcPr/>
                </a:tc>
                <a:extLst>
                  <a:ext uri="{0D108BD9-81ED-4DB2-BD59-A6C34878D82A}">
                    <a16:rowId xmlns="" xmlns:a16="http://schemas.microsoft.com/office/drawing/2014/main" val="10007"/>
                  </a:ext>
                </a:extLst>
              </a:tr>
              <a:tr h="0">
                <a:tc>
                  <a:txBody>
                    <a:bodyPr/>
                    <a:lstStyle/>
                    <a:p>
                      <a:endParaRPr lang="zh-CN" altLang="en-US" dirty="0"/>
                    </a:p>
                  </a:txBody>
                  <a:tcPr/>
                </a:tc>
                <a:extLst>
                  <a:ext uri="{0D108BD9-81ED-4DB2-BD59-A6C34878D82A}">
                    <a16:rowId xmlns="" xmlns:a16="http://schemas.microsoft.com/office/drawing/2014/main" val="10008"/>
                  </a:ext>
                </a:extLst>
              </a:tr>
              <a:tr h="0">
                <a:tc>
                  <a:txBody>
                    <a:bodyPr/>
                    <a:lstStyle/>
                    <a:p>
                      <a:endParaRPr lang="zh-CN" altLang="en-US" dirty="0"/>
                    </a:p>
                  </a:txBody>
                  <a:tcPr/>
                </a:tc>
                <a:extLst>
                  <a:ext uri="{0D108BD9-81ED-4DB2-BD59-A6C34878D82A}">
                    <a16:rowId xmlns="" xmlns:a16="http://schemas.microsoft.com/office/drawing/2014/main" val="10009"/>
                  </a:ext>
                </a:extLst>
              </a:tr>
              <a:tr h="0">
                <a:tc>
                  <a:txBody>
                    <a:bodyPr/>
                    <a:lstStyle/>
                    <a:p>
                      <a:endParaRPr lang="zh-CN" altLang="en-US" dirty="0"/>
                    </a:p>
                  </a:txBody>
                  <a:tcPr/>
                </a:tc>
                <a:extLst>
                  <a:ext uri="{0D108BD9-81ED-4DB2-BD59-A6C34878D82A}">
                    <a16:rowId xmlns="" xmlns:a16="http://schemas.microsoft.com/office/drawing/2014/main" val="10010"/>
                  </a:ext>
                </a:extLst>
              </a:tr>
              <a:tr h="0">
                <a:tc>
                  <a:txBody>
                    <a:bodyPr/>
                    <a:lstStyle/>
                    <a:p>
                      <a:endParaRPr lang="zh-CN" altLang="en-US" dirty="0"/>
                    </a:p>
                  </a:txBody>
                  <a:tcPr/>
                </a:tc>
                <a:extLst>
                  <a:ext uri="{0D108BD9-81ED-4DB2-BD59-A6C34878D82A}">
                    <a16:rowId xmlns="" xmlns:a16="http://schemas.microsoft.com/office/drawing/2014/main" val="10011"/>
                  </a:ext>
                </a:extLst>
              </a:tr>
            </a:tbl>
          </a:graphicData>
        </a:graphic>
      </p:graphicFrame>
      <p:sp>
        <p:nvSpPr>
          <p:cNvPr id="7" name="矩形 6"/>
          <p:cNvSpPr/>
          <p:nvPr/>
        </p:nvSpPr>
        <p:spPr>
          <a:xfrm>
            <a:off x="2721441" y="5572323"/>
            <a:ext cx="714375" cy="276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AMF</a:t>
            </a:r>
            <a:endParaRPr lang="zh-CN" altLang="en-US" dirty="0">
              <a:solidFill>
                <a:schemeClr val="tx1"/>
              </a:solidFill>
            </a:endParaRPr>
          </a:p>
        </p:txBody>
      </p:sp>
      <p:sp>
        <p:nvSpPr>
          <p:cNvPr id="10" name="矩形 9"/>
          <p:cNvSpPr/>
          <p:nvPr/>
        </p:nvSpPr>
        <p:spPr>
          <a:xfrm>
            <a:off x="4416891" y="5572323"/>
            <a:ext cx="1104900" cy="276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MB-SMF</a:t>
            </a:r>
            <a:endParaRPr lang="zh-CN" altLang="en-US" dirty="0">
              <a:solidFill>
                <a:schemeClr val="tx1"/>
              </a:solidFill>
            </a:endParaRPr>
          </a:p>
        </p:txBody>
      </p:sp>
      <p:sp>
        <p:nvSpPr>
          <p:cNvPr id="11" name="矩形 10"/>
          <p:cNvSpPr/>
          <p:nvPr/>
        </p:nvSpPr>
        <p:spPr>
          <a:xfrm>
            <a:off x="1245066" y="6115248"/>
            <a:ext cx="714375" cy="276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RAN</a:t>
            </a:r>
            <a:endParaRPr lang="zh-CN" altLang="en-US" dirty="0">
              <a:solidFill>
                <a:schemeClr val="tx1"/>
              </a:solidFill>
            </a:endParaRPr>
          </a:p>
        </p:txBody>
      </p:sp>
      <p:sp>
        <p:nvSpPr>
          <p:cNvPr id="12" name="矩形 11"/>
          <p:cNvSpPr/>
          <p:nvPr/>
        </p:nvSpPr>
        <p:spPr>
          <a:xfrm>
            <a:off x="4416891" y="6115247"/>
            <a:ext cx="1104900" cy="276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MB-UPF</a:t>
            </a:r>
            <a:endParaRPr lang="zh-CN" altLang="en-US" dirty="0">
              <a:solidFill>
                <a:schemeClr val="tx1"/>
              </a:solidFill>
            </a:endParaRPr>
          </a:p>
        </p:txBody>
      </p:sp>
      <p:cxnSp>
        <p:nvCxnSpPr>
          <p:cNvPr id="13" name="直接箭头连接符 12"/>
          <p:cNvCxnSpPr>
            <a:stCxn id="12" idx="1"/>
            <a:endCxn id="11" idx="3"/>
          </p:cNvCxnSpPr>
          <p:nvPr/>
        </p:nvCxnSpPr>
        <p:spPr>
          <a:xfrm flipH="1">
            <a:off x="1959441" y="6253360"/>
            <a:ext cx="2457450" cy="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11" idx="0"/>
            <a:endCxn id="7" idx="1"/>
          </p:cNvCxnSpPr>
          <p:nvPr/>
        </p:nvCxnSpPr>
        <p:spPr>
          <a:xfrm flipV="1">
            <a:off x="1602254" y="5710436"/>
            <a:ext cx="1119187" cy="40481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7" idx="3"/>
            <a:endCxn id="10" idx="1"/>
          </p:cNvCxnSpPr>
          <p:nvPr/>
        </p:nvCxnSpPr>
        <p:spPr>
          <a:xfrm>
            <a:off x="3435816" y="5710436"/>
            <a:ext cx="981075"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0" idx="2"/>
            <a:endCxn id="12" idx="0"/>
          </p:cNvCxnSpPr>
          <p:nvPr/>
        </p:nvCxnSpPr>
        <p:spPr>
          <a:xfrm>
            <a:off x="4969341" y="5848548"/>
            <a:ext cx="0" cy="26669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6927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Session join and establishment </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921394378"/>
              </p:ext>
            </p:extLst>
          </p:nvPr>
        </p:nvGraphicFramePr>
        <p:xfrm>
          <a:off x="838197" y="1604963"/>
          <a:ext cx="8153402" cy="1535268"/>
        </p:xfrm>
        <a:graphic>
          <a:graphicData uri="http://schemas.openxmlformats.org/drawingml/2006/table">
            <a:tbl>
              <a:tblPr firstRow="1" firstCol="1" bandRow="1">
                <a:tableStyleId>{5940675A-B579-460E-94D1-54222C63F5DA}</a:tableStyleId>
              </a:tblPr>
              <a:tblGrid>
                <a:gridCol w="1321752">
                  <a:extLst>
                    <a:ext uri="{9D8B030D-6E8A-4147-A177-3AD203B41FA5}">
                      <a16:colId xmlns="" xmlns:a16="http://schemas.microsoft.com/office/drawing/2014/main" val="20000"/>
                    </a:ext>
                  </a:extLst>
                </a:gridCol>
                <a:gridCol w="4636504">
                  <a:extLst>
                    <a:ext uri="{9D8B030D-6E8A-4147-A177-3AD203B41FA5}">
                      <a16:colId xmlns="" xmlns:a16="http://schemas.microsoft.com/office/drawing/2014/main" val="20001"/>
                    </a:ext>
                  </a:extLst>
                </a:gridCol>
                <a:gridCol w="1097573">
                  <a:extLst>
                    <a:ext uri="{9D8B030D-6E8A-4147-A177-3AD203B41FA5}">
                      <a16:colId xmlns="" xmlns:a16="http://schemas.microsoft.com/office/drawing/2014/main" val="20002"/>
                    </a:ext>
                  </a:extLst>
                </a:gridCol>
                <a:gridCol w="1097573"/>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join and establishment </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900" u="sng" dirty="0">
                          <a:effectLst/>
                          <a:hlinkClick r:id="rId2" action="ppaction://hlinkfile"/>
                        </a:rPr>
                        <a:t>S2-2105890</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23.247: Update [7.2.1] MBS Join and Session establishment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Samsung</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900" u="sng" dirty="0">
                          <a:effectLst/>
                          <a:hlinkClick r:id="rId3" action="ppaction://hlinkfile"/>
                        </a:rPr>
                        <a:t>S2-2105915</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23.247: MBS Session join and Session establishment.</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CATT, CBN</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2"/>
                  </a:ext>
                </a:extLst>
              </a:tr>
              <a:tr h="0">
                <a:tc>
                  <a:txBody>
                    <a:bodyPr/>
                    <a:lstStyle/>
                    <a:p>
                      <a:pPr marL="0" marR="0">
                        <a:spcBef>
                          <a:spcPts val="0"/>
                        </a:spcBef>
                        <a:spcAft>
                          <a:spcPts val="0"/>
                        </a:spcAft>
                      </a:pPr>
                      <a:r>
                        <a:rPr lang="en-GB" sz="900" u="sng" dirty="0">
                          <a:effectLst/>
                          <a:hlinkClick r:id="rId4" action="ppaction://hlinkfile"/>
                        </a:rPr>
                        <a:t>S2-2106507</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23.247: Updates to Multicast session join and session establishment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Nokia, Nokia Shanghai-Bell</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altLang="zh-CN" sz="1800" kern="1200" dirty="0" smtClean="0">
                          <a:solidFill>
                            <a:schemeClr val="tx1"/>
                          </a:solidFill>
                          <a:effectLst/>
                          <a:latin typeface="+mn-lt"/>
                          <a:ea typeface="+mn-ea"/>
                          <a:cs typeface="+mn-cs"/>
                        </a:rPr>
                        <a:t>7.2.1.3</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3"/>
                  </a:ext>
                </a:extLst>
              </a:tr>
              <a:tr h="0">
                <a:tc>
                  <a:txBody>
                    <a:bodyPr/>
                    <a:lstStyle/>
                    <a:p>
                      <a:pPr marL="0" marR="0">
                        <a:spcBef>
                          <a:spcPts val="0"/>
                        </a:spcBef>
                        <a:spcAft>
                          <a:spcPts val="0"/>
                        </a:spcAft>
                      </a:pPr>
                      <a:r>
                        <a:rPr lang="en-GB" sz="900" u="sng" dirty="0">
                          <a:effectLst/>
                          <a:hlinkClick r:id="rId5" action="ppaction://hlinkfile"/>
                        </a:rPr>
                        <a:t>S2-2106083</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23.247: Clarification of Session Join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Huawei, </a:t>
                      </a:r>
                      <a:r>
                        <a:rPr lang="en-GB" sz="900" dirty="0" err="1">
                          <a:effectLst/>
                        </a:rPr>
                        <a:t>HiSilicon</a:t>
                      </a:r>
                      <a:r>
                        <a:rPr lang="en-GB" sz="900" dirty="0">
                          <a:effectLst/>
                        </a:rPr>
                        <a:t>, Qualcomm</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4"/>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6" action="ppaction://hlinkfile"/>
                        </a:rPr>
                        <a:t>S2-2106359</a:t>
                      </a:r>
                      <a:endParaRPr lang="zh-CN" sz="900" u="sng"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dirty="0">
                          <a:effectLst/>
                        </a:rPr>
                        <a:t>23.247: Modification on the Multicast session join and session establishment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ZTE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US" altLang="zh-CN" sz="1000" dirty="0" smtClean="0">
                          <a:effectLst/>
                          <a:latin typeface="Arial" panose="020B0604020202020204" pitchFamily="34" charset="0"/>
                          <a:ea typeface="等线" panose="02010600030101010101" pitchFamily="2" charset="-122"/>
                          <a:cs typeface="Times New Roman" panose="02020603050405020304" pitchFamily="18" charset="0"/>
                        </a:rPr>
                        <a:t>Merged into 6507.</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5"/>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7" action="ppaction://hlinkfile"/>
                        </a:rPr>
                        <a:t>S2-2105631</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Update [7.2.1.3] &amp; [7.2.2.2] interactions between SMF and UPF for individual delivery.</a:t>
                      </a:r>
                      <a:endParaRPr lang="zh-CN" sz="900"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dirty="0">
                          <a:effectLst/>
                        </a:rPr>
                        <a:t>Ericsson</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6"/>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8" action="ppaction://hlinkfile"/>
                        </a:rPr>
                        <a:t>S2-2106333</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Make shared tunnel establishment common.</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vivo</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endParaRPr lang="zh-CN" sz="900" kern="1200" dirty="0">
                        <a:solidFill>
                          <a:schemeClr val="tx1"/>
                        </a:solidFill>
                        <a:effectLst/>
                        <a:latin typeface="+mn-lt"/>
                        <a:ea typeface="+mn-ea"/>
                        <a:cs typeface="+mn-cs"/>
                      </a:endParaRPr>
                    </a:p>
                  </a:txBody>
                  <a:tcPr marL="4887" marR="4887" marT="4887" marB="4887"/>
                </a:tc>
                <a:extLst>
                  <a:ext uri="{0D108BD9-81ED-4DB2-BD59-A6C34878D82A}">
                    <a16:rowId xmlns="" xmlns:a16="http://schemas.microsoft.com/office/drawing/2014/main" val="10007"/>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556394674"/>
              </p:ext>
            </p:extLst>
          </p:nvPr>
        </p:nvGraphicFramePr>
        <p:xfrm>
          <a:off x="838199" y="3561638"/>
          <a:ext cx="6734174" cy="1098655"/>
        </p:xfrm>
        <a:graphic>
          <a:graphicData uri="http://schemas.openxmlformats.org/drawingml/2006/table">
            <a:tbl>
              <a:tblPr firstRow="1" bandRow="1">
                <a:tableStyleId>{5C22544A-7EE6-4342-B048-85BDC9FD1C3A}</a:tableStyleId>
              </a:tblPr>
              <a:tblGrid>
                <a:gridCol w="6734174">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lvl="0" indent="-285750">
                        <a:buFont typeface="Arial" panose="020B0604020202020204" pitchFamily="34" charset="0"/>
                        <a:buChar char="•"/>
                      </a:pPr>
                      <a:r>
                        <a:rPr lang="en-US" altLang="zh-CN" sz="1600" baseline="0" dirty="0">
                          <a:solidFill>
                            <a:schemeClr val="tx1"/>
                          </a:solidFill>
                        </a:rPr>
                        <a:t>Take </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997963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Session leave and release </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4283830400"/>
              </p:ext>
            </p:extLst>
          </p:nvPr>
        </p:nvGraphicFramePr>
        <p:xfrm>
          <a:off x="838199" y="1604963"/>
          <a:ext cx="6734175" cy="1184748"/>
        </p:xfrm>
        <a:graphic>
          <a:graphicData uri="http://schemas.openxmlformats.org/drawingml/2006/table">
            <a:tbl>
              <a:tblPr firstRow="1" firstCol="1" bandRow="1">
                <a:tableStyleId>{5940675A-B579-460E-94D1-54222C63F5DA}</a:tableStyleId>
              </a:tblPr>
              <a:tblGrid>
                <a:gridCol w="1261497">
                  <a:extLst>
                    <a:ext uri="{9D8B030D-6E8A-4147-A177-3AD203B41FA5}">
                      <a16:colId xmlns="" xmlns:a16="http://schemas.microsoft.com/office/drawing/2014/main" val="20000"/>
                    </a:ext>
                  </a:extLst>
                </a:gridCol>
                <a:gridCol w="4425140">
                  <a:extLst>
                    <a:ext uri="{9D8B030D-6E8A-4147-A177-3AD203B41FA5}">
                      <a16:colId xmlns="" xmlns:a16="http://schemas.microsoft.com/office/drawing/2014/main" val="20001"/>
                    </a:ext>
                  </a:extLst>
                </a:gridCol>
                <a:gridCol w="1047538">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join and establishment </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900" u="sng" dirty="0">
                          <a:effectLst/>
                          <a:hlinkClick r:id="rId2" action="ppaction://hlinkfile"/>
                        </a:rPr>
                        <a:t>S2-2105891</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23.247: Update [7.2.2] MBS Session leave and Session release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Samsung</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900" u="sng">
                          <a:effectLst/>
                          <a:hlinkClick r:id="rId3" action="ppaction://hlinkfile"/>
                        </a:rPr>
                        <a:t>S2-2105651</a:t>
                      </a:r>
                      <a:endParaRPr lang="zh-CN" sz="100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23.247: Update [7.2.2] UE leave MBS Session and MBS Session release.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Ericsson</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2"/>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4" action="ppaction://hlinkfile"/>
                        </a:rPr>
                        <a:t>S2-2106339</a:t>
                      </a:r>
                      <a:endParaRPr lang="zh-CN" sz="900" u="sng"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a:effectLst/>
                        </a:rPr>
                        <a:t>23.247: Modification on UE leave.</a:t>
                      </a:r>
                      <a:endParaRPr lang="zh-CN" sz="100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vivo</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3"/>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5" action="ppaction://hlinkfile"/>
                        </a:rPr>
                        <a:t>S2-2106088</a:t>
                      </a:r>
                      <a:endParaRPr lang="zh-CN" sz="900" u="sng"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dirty="0">
                          <a:effectLst/>
                        </a:rPr>
                        <a:t>23.247: Clarification on Session leave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Huawei, </a:t>
                      </a:r>
                      <a:r>
                        <a:rPr lang="en-GB" sz="900" dirty="0" err="1">
                          <a:effectLst/>
                        </a:rPr>
                        <a:t>HiSilicon</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4"/>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6" action="ppaction://hlinkfile"/>
                        </a:rPr>
                        <a:t>S2-2105758</a:t>
                      </a:r>
                      <a:endParaRPr lang="zh-CN" sz="900" u="sng"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dirty="0">
                          <a:effectLst/>
                        </a:rPr>
                        <a:t>23.247: Update the MBS Session Leave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err="1">
                          <a:effectLst/>
                        </a:rPr>
                        <a:t>Tencent</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5"/>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7" action="ppaction://hlinkfile"/>
                        </a:rPr>
                        <a:t>S2-2106078</a:t>
                      </a:r>
                      <a:endParaRPr lang="zh-CN" sz="900" u="sng"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dirty="0">
                          <a:effectLst/>
                        </a:rPr>
                        <a:t>23.247: Clarification on SMF removing and Session release procedure.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Huawei, </a:t>
                      </a:r>
                      <a:r>
                        <a:rPr lang="en-GB" sz="900" dirty="0" err="1">
                          <a:effectLst/>
                        </a:rPr>
                        <a:t>HiSilicon</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6"/>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8" action="ppaction://hlinkfile"/>
                        </a:rPr>
                        <a:t>S2-2106333</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Make shared tunnel establishment common.</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vivo</a:t>
                      </a:r>
                      <a:endParaRPr lang="zh-CN" sz="900" kern="1200" dirty="0">
                        <a:solidFill>
                          <a:schemeClr val="tx1"/>
                        </a:solidFill>
                        <a:effectLst/>
                        <a:latin typeface="+mn-lt"/>
                        <a:ea typeface="+mn-ea"/>
                        <a:cs typeface="+mn-cs"/>
                      </a:endParaRPr>
                    </a:p>
                  </a:txBody>
                  <a:tcPr marL="4887" marR="4887" marT="4887" marB="4887"/>
                </a:tc>
                <a:extLst>
                  <a:ext uri="{0D108BD9-81ED-4DB2-BD59-A6C34878D82A}">
                    <a16:rowId xmlns="" xmlns:a16="http://schemas.microsoft.com/office/drawing/2014/main" val="10007"/>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400903350"/>
              </p:ext>
            </p:extLst>
          </p:nvPr>
        </p:nvGraphicFramePr>
        <p:xfrm>
          <a:off x="838199" y="2930894"/>
          <a:ext cx="6734174" cy="1098655"/>
        </p:xfrm>
        <a:graphic>
          <a:graphicData uri="http://schemas.openxmlformats.org/drawingml/2006/table">
            <a:tbl>
              <a:tblPr firstRow="1" bandRow="1">
                <a:tableStyleId>{5C22544A-7EE6-4342-B048-85BDC9FD1C3A}</a:tableStyleId>
              </a:tblPr>
              <a:tblGrid>
                <a:gridCol w="6734174">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lvl="0" indent="-285750">
                        <a:buFont typeface="Arial" panose="020B0604020202020204" pitchFamily="34" charset="0"/>
                        <a:buChar char="•"/>
                      </a:pPr>
                      <a:r>
                        <a:rPr lang="en-US" altLang="zh-CN" sz="1600" baseline="0" dirty="0">
                          <a:solidFill>
                            <a:schemeClr val="tx1"/>
                          </a:solidFill>
                        </a:rPr>
                        <a:t>Take </a:t>
                      </a:r>
                      <a:r>
                        <a:rPr lang="en-US" altLang="zh-CN" sz="1600" b="1" baseline="0" dirty="0">
                          <a:solidFill>
                            <a:srgbClr val="00B050"/>
                          </a:solidFill>
                        </a:rPr>
                        <a:t>? </a:t>
                      </a:r>
                      <a:r>
                        <a:rPr lang="en-US" altLang="zh-CN" sz="1600" baseline="0" dirty="0">
                          <a:solidFill>
                            <a:schemeClr val="tx1"/>
                          </a:solidFill>
                        </a:rPr>
                        <a:t>as the baseline contribution.</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38037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Broadcast related</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3751899539"/>
              </p:ext>
            </p:extLst>
          </p:nvPr>
        </p:nvGraphicFramePr>
        <p:xfrm>
          <a:off x="838199" y="1604963"/>
          <a:ext cx="6734175" cy="890885"/>
        </p:xfrm>
        <a:graphic>
          <a:graphicData uri="http://schemas.openxmlformats.org/drawingml/2006/table">
            <a:tbl>
              <a:tblPr firstRow="1" firstCol="1" bandRow="1">
                <a:tableStyleId>{5940675A-B579-460E-94D1-54222C63F5DA}</a:tableStyleId>
              </a:tblPr>
              <a:tblGrid>
                <a:gridCol w="1261497">
                  <a:extLst>
                    <a:ext uri="{9D8B030D-6E8A-4147-A177-3AD203B41FA5}">
                      <a16:colId xmlns="" xmlns:a16="http://schemas.microsoft.com/office/drawing/2014/main" val="20000"/>
                    </a:ext>
                  </a:extLst>
                </a:gridCol>
                <a:gridCol w="4225603">
                  <a:extLst>
                    <a:ext uri="{9D8B030D-6E8A-4147-A177-3AD203B41FA5}">
                      <a16:colId xmlns="" xmlns:a16="http://schemas.microsoft.com/office/drawing/2014/main" val="20001"/>
                    </a:ext>
                  </a:extLst>
                </a:gridCol>
                <a:gridCol w="1247075">
                  <a:extLst>
                    <a:ext uri="{9D8B030D-6E8A-4147-A177-3AD203B41FA5}">
                      <a16:colId xmlns="" xmlns:a16="http://schemas.microsoft.com/office/drawing/2014/main" val="20002"/>
                    </a:ext>
                  </a:extLst>
                </a:gridCol>
              </a:tblGrid>
              <a:tr h="0">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altLang="zh-CN" sz="900" b="1" dirty="0"/>
                        <a:t>Session broadcast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u="none" dirty="0">
                          <a:effectLst/>
                        </a:rPr>
                        <a:t>-</a:t>
                      </a:r>
                      <a:endParaRPr lang="zh-CN" sz="1000" b="1" u="none"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800" u="sng" dirty="0">
                          <a:effectLst/>
                          <a:hlinkClick r:id="rId2" action="ppaction://hlinkfile"/>
                        </a:rPr>
                        <a:t>S2-2105911</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800" dirty="0">
                          <a:effectLst/>
                        </a:rPr>
                        <a:t>23.247: MBS Broadcast clarification.</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spcBef>
                          <a:spcPts val="0"/>
                        </a:spcBef>
                        <a:spcAft>
                          <a:spcPts val="0"/>
                        </a:spcAft>
                      </a:pPr>
                      <a:r>
                        <a:rPr lang="en-GB" sz="800">
                          <a:effectLst/>
                        </a:rPr>
                        <a:t>CBN, Huawei, HiSilicon</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extLst>
                  <a:ext uri="{0D108BD9-81ED-4DB2-BD59-A6C34878D82A}">
                    <a16:rowId xmlns="" xmlns:a16="http://schemas.microsoft.com/office/drawing/2014/main" val="10001"/>
                  </a:ext>
                </a:extLst>
              </a:tr>
              <a:tr h="0">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3" action="ppaction://hlinkfile"/>
                        </a:rPr>
                        <a:t>S2-2105921</a:t>
                      </a:r>
                      <a:endParaRPr lang="zh-CN" sz="800" u="sng" kern="1200" dirty="0">
                        <a:solidFill>
                          <a:schemeClr val="tx1"/>
                        </a:solidFill>
                        <a:effectLst/>
                        <a:latin typeface="+mn-lt"/>
                        <a:ea typeface="+mn-ea"/>
                        <a:cs typeface="+mn-cs"/>
                      </a:endParaRPr>
                    </a:p>
                  </a:txBody>
                  <a:tcPr marL="9525" marR="9525" marT="9525" marB="9525"/>
                </a:tc>
                <a:tc>
                  <a:txBody>
                    <a:bodyPr/>
                    <a:lstStyle/>
                    <a:p>
                      <a:pPr marL="0" marR="0">
                        <a:spcBef>
                          <a:spcPts val="0"/>
                        </a:spcBef>
                        <a:spcAft>
                          <a:spcPts val="0"/>
                        </a:spcAft>
                      </a:pPr>
                      <a:r>
                        <a:rPr lang="en-GB" sz="800" dirty="0">
                          <a:effectLst/>
                        </a:rPr>
                        <a:t>23.247: MBS procedures for broadcast session.</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CATT</a:t>
                      </a:r>
                      <a:endParaRPr lang="zh-CN" sz="8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2"/>
                  </a:ext>
                </a:extLst>
              </a:tr>
              <a:tr h="0">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4" action="ppaction://hlinkfile"/>
                        </a:rPr>
                        <a:t>S2-2105898</a:t>
                      </a:r>
                      <a:endParaRPr lang="zh-CN" sz="800" u="sng"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23.247: Update [7.3] MBS procedures for Broadcast Session.</a:t>
                      </a:r>
                      <a:endParaRPr lang="zh-CN" sz="800"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Samsung</a:t>
                      </a:r>
                      <a:endParaRPr lang="zh-CN" sz="8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3"/>
                  </a:ext>
                </a:extLst>
              </a:tr>
              <a:tr h="178117">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5" action="ppaction://hlinkfile"/>
                        </a:rPr>
                        <a:t>S2-2106525</a:t>
                      </a:r>
                      <a:endParaRPr lang="zh-CN" sz="800" u="sng"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23.247: Updates to Delivery Status Indication for Broadcast.</a:t>
                      </a:r>
                      <a:endParaRPr lang="zh-CN" sz="800" kern="1200" dirty="0">
                        <a:solidFill>
                          <a:schemeClr val="tx1"/>
                        </a:solidFill>
                        <a:effectLst/>
                        <a:latin typeface="+mn-lt"/>
                        <a:ea typeface="+mn-ea"/>
                        <a:cs typeface="+mn-cs"/>
                      </a:endParaRPr>
                    </a:p>
                  </a:txBody>
                  <a:tcPr marL="9525" marR="9525" marT="9525" marB="9525"/>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Shanghai-Bell</a:t>
                      </a:r>
                      <a:endParaRPr lang="zh-CN" sz="800" kern="1200" dirty="0">
                        <a:solidFill>
                          <a:schemeClr val="tx1"/>
                        </a:solidFill>
                        <a:effectLst/>
                        <a:latin typeface="+mn-lt"/>
                        <a:ea typeface="+mn-ea"/>
                        <a:cs typeface="+mn-cs"/>
                      </a:endParaRPr>
                    </a:p>
                  </a:txBody>
                  <a:tcPr marL="9525" marR="9525" marT="9525" marB="9525"/>
                </a:tc>
                <a:extLst>
                  <a:ext uri="{0D108BD9-81ED-4DB2-BD59-A6C34878D82A}">
                    <a16:rowId xmlns="" xmlns:a16="http://schemas.microsoft.com/office/drawing/2014/main" val="10004"/>
                  </a:ext>
                </a:extLst>
              </a:tr>
              <a:tr h="0">
                <a:tc>
                  <a:txBody>
                    <a:bodyPr/>
                    <a:lstStyle/>
                    <a:p>
                      <a:pPr marL="0" marR="0" algn="l"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6" action="ppaction://hlinkfile"/>
                        </a:rPr>
                        <a:t>S2-2105642</a:t>
                      </a:r>
                      <a:endParaRPr lang="zh-CN" sz="800" u="sng" kern="1200" dirty="0">
                        <a:solidFill>
                          <a:schemeClr val="tx1"/>
                        </a:solidFill>
                        <a:effectLst/>
                        <a:latin typeface="+mn-lt"/>
                        <a:ea typeface="+mn-ea"/>
                        <a:cs typeface="+mn-cs"/>
                      </a:endParaRPr>
                    </a:p>
                  </a:txBody>
                  <a:tcPr marL="5864" marR="5864" marT="5864" marB="5864"/>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23.247: Update [7.3] with the new AMF service for broadcast MBS Session.</a:t>
                      </a:r>
                      <a:endParaRPr lang="zh-CN" sz="800" kern="1200" dirty="0">
                        <a:solidFill>
                          <a:schemeClr val="tx1"/>
                        </a:solidFill>
                        <a:effectLst/>
                        <a:latin typeface="+mn-lt"/>
                        <a:ea typeface="+mn-ea"/>
                        <a:cs typeface="+mn-cs"/>
                      </a:endParaRPr>
                    </a:p>
                  </a:txBody>
                  <a:tcPr marL="5864" marR="5864" marT="5864" marB="5864"/>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Ericsson</a:t>
                      </a:r>
                      <a:endParaRPr lang="zh-CN" sz="800" kern="1200" dirty="0">
                        <a:solidFill>
                          <a:schemeClr val="tx1"/>
                        </a:solidFill>
                        <a:effectLst/>
                        <a:latin typeface="+mn-lt"/>
                        <a:ea typeface="+mn-ea"/>
                        <a:cs typeface="+mn-cs"/>
                      </a:endParaRPr>
                    </a:p>
                  </a:txBody>
                  <a:tcPr marL="5864" marR="5864" marT="5864" marB="5864"/>
                </a:tc>
                <a:extLst>
                  <a:ext uri="{0D108BD9-81ED-4DB2-BD59-A6C34878D82A}">
                    <a16:rowId xmlns="" xmlns:a16="http://schemas.microsoft.com/office/drawing/2014/main" val="10005"/>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115010891"/>
              </p:ext>
            </p:extLst>
          </p:nvPr>
        </p:nvGraphicFramePr>
        <p:xfrm>
          <a:off x="838199" y="2670835"/>
          <a:ext cx="7097786" cy="1920240"/>
        </p:xfrm>
        <a:graphic>
          <a:graphicData uri="http://schemas.openxmlformats.org/drawingml/2006/table">
            <a:tbl>
              <a:tblPr firstRow="1" bandRow="1">
                <a:tableStyleId>{5C22544A-7EE6-4342-B048-85BDC9FD1C3A}</a:tableStyleId>
              </a:tblPr>
              <a:tblGrid>
                <a:gridCol w="7097786">
                  <a:extLst>
                    <a:ext uri="{9D8B030D-6E8A-4147-A177-3AD203B41FA5}">
                      <a16:colId xmlns="" xmlns:a16="http://schemas.microsoft.com/office/drawing/2014/main" val="20000"/>
                    </a:ext>
                  </a:extLst>
                </a:gridCol>
              </a:tblGrid>
              <a:tr h="1465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bg1"/>
                          </a:solidFill>
                        </a:rPr>
                        <a:t>WF proposal</a:t>
                      </a:r>
                    </a:p>
                  </a:txBody>
                  <a:tcPr/>
                </a:tc>
                <a:extLst>
                  <a:ext uri="{0D108BD9-81ED-4DB2-BD59-A6C34878D82A}">
                    <a16:rowId xmlns="" xmlns:a16="http://schemas.microsoft.com/office/drawing/2014/main" val="10000"/>
                  </a:ext>
                </a:extLst>
              </a:tr>
              <a:tr h="73289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baseline="0" dirty="0">
                          <a:solidFill>
                            <a:schemeClr val="tx1"/>
                          </a:solidFill>
                        </a:rPr>
                        <a:t>Take </a:t>
                      </a:r>
                      <a:r>
                        <a:rPr lang="en-GB" altLang="zh-CN" sz="1600" u="sng" kern="1200" dirty="0">
                          <a:solidFill>
                            <a:schemeClr val="tx1"/>
                          </a:solidFill>
                          <a:effectLst/>
                          <a:latin typeface="+mn-lt"/>
                          <a:ea typeface="+mn-ea"/>
                          <a:cs typeface="+mn-cs"/>
                          <a:hlinkClick r:id="rId5" action="ppaction://hlinkfile"/>
                        </a:rPr>
                        <a:t>S2-2106525</a:t>
                      </a:r>
                      <a:r>
                        <a:rPr lang="en-US" altLang="zh-CN" sz="1600" u="none" kern="1200" baseline="0" dirty="0">
                          <a:solidFill>
                            <a:schemeClr val="tx1"/>
                          </a:solidFill>
                          <a:effectLst/>
                          <a:latin typeface="+mn-lt"/>
                          <a:ea typeface="+mn-ea"/>
                          <a:cs typeface="+mn-cs"/>
                        </a:rPr>
                        <a:t> as the baseline for 7.3.5;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solidFill>
                            <a:schemeClr val="tx1"/>
                          </a:solidFill>
                          <a:effectLst/>
                          <a:latin typeface="+mn-lt"/>
                          <a:ea typeface="+mn-ea"/>
                          <a:cs typeface="+mn-cs"/>
                        </a:rPr>
                        <a:t>Take </a:t>
                      </a:r>
                      <a:r>
                        <a:rPr lang="en-GB" altLang="zh-CN" sz="1600" u="sng" dirty="0">
                          <a:effectLst/>
                          <a:hlinkClick r:id="rId2" action="ppaction://hlinkfile"/>
                        </a:rPr>
                        <a:t>S2-2105911</a:t>
                      </a:r>
                      <a:r>
                        <a:rPr lang="en-US" altLang="zh-CN" sz="1600" u="none" kern="1200" baseline="0" dirty="0">
                          <a:solidFill>
                            <a:schemeClr val="tx1"/>
                          </a:solidFill>
                          <a:effectLst/>
                          <a:latin typeface="+mn-lt"/>
                          <a:ea typeface="+mn-ea"/>
                          <a:cs typeface="+mn-cs"/>
                        </a:rPr>
                        <a:t> as the baseline for 7.3.1;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solidFill>
                            <a:schemeClr val="tx1"/>
                          </a:solidFill>
                          <a:effectLst/>
                          <a:latin typeface="+mn-lt"/>
                          <a:ea typeface="+mn-ea"/>
                          <a:cs typeface="+mn-cs"/>
                        </a:rPr>
                        <a:t>Take </a:t>
                      </a:r>
                      <a:r>
                        <a:rPr lang="en-GB" altLang="zh-CN" sz="1600" u="sng" kern="1200" dirty="0">
                          <a:solidFill>
                            <a:schemeClr val="dk1"/>
                          </a:solidFill>
                          <a:effectLst/>
                          <a:latin typeface="+mn-lt"/>
                          <a:ea typeface="+mn-ea"/>
                          <a:cs typeface="+mn-cs"/>
                          <a:hlinkClick r:id="rId3" action="ppaction://hlinkfile"/>
                        </a:rPr>
                        <a:t>S2-2105921</a:t>
                      </a:r>
                      <a:r>
                        <a:rPr lang="en-US" altLang="zh-CN" sz="1600" u="sng" kern="1200" dirty="0">
                          <a:solidFill>
                            <a:schemeClr val="dk1"/>
                          </a:solidFill>
                          <a:effectLst/>
                          <a:latin typeface="+mn-lt"/>
                          <a:ea typeface="+mn-ea"/>
                          <a:cs typeface="+mn-cs"/>
                        </a:rPr>
                        <a:t> </a:t>
                      </a:r>
                      <a:r>
                        <a:rPr lang="en-US" altLang="zh-CN" sz="1600" u="none" kern="1200" baseline="0" dirty="0">
                          <a:solidFill>
                            <a:schemeClr val="tx1"/>
                          </a:solidFill>
                          <a:effectLst/>
                          <a:latin typeface="+mn-lt"/>
                          <a:ea typeface="+mn-ea"/>
                          <a:cs typeface="+mn-cs"/>
                        </a:rPr>
                        <a:t>as the baseline for 7.3.2;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solidFill>
                            <a:schemeClr val="tx1"/>
                          </a:solidFill>
                          <a:effectLst/>
                          <a:latin typeface="+mn-lt"/>
                          <a:ea typeface="+mn-ea"/>
                          <a:cs typeface="+mn-cs"/>
                        </a:rPr>
                        <a:t>Take </a:t>
                      </a:r>
                      <a:r>
                        <a:rPr lang="en-GB" altLang="zh-CN" sz="1600" u="sng" kern="1200" dirty="0">
                          <a:solidFill>
                            <a:schemeClr val="tx1"/>
                          </a:solidFill>
                          <a:effectLst/>
                          <a:latin typeface="+mn-lt"/>
                          <a:ea typeface="+mn-ea"/>
                          <a:cs typeface="+mn-cs"/>
                          <a:hlinkClick r:id="rId6" action="ppaction://hlinkfile"/>
                        </a:rPr>
                        <a:t>S2-2105642</a:t>
                      </a:r>
                      <a:r>
                        <a:rPr lang="en-US" altLang="zh-CN" sz="1600" u="none" kern="1200" baseline="0" dirty="0">
                          <a:solidFill>
                            <a:schemeClr val="tx1"/>
                          </a:solidFill>
                          <a:effectLst/>
                          <a:latin typeface="+mn-lt"/>
                          <a:ea typeface="+mn-ea"/>
                          <a:cs typeface="+mn-cs"/>
                        </a:rPr>
                        <a:t> as the baseline for 7.3.3;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u="none" kern="1200" baseline="0" dirty="0">
                          <a:solidFill>
                            <a:schemeClr val="tx1"/>
                          </a:solidFill>
                          <a:effectLst/>
                          <a:latin typeface="+mn-lt"/>
                          <a:ea typeface="+mn-ea"/>
                          <a:cs typeface="+mn-cs"/>
                        </a:rPr>
                        <a:t>Take </a:t>
                      </a:r>
                      <a:r>
                        <a:rPr lang="en-GB" altLang="zh-CN" sz="1600" u="sng" kern="1200" dirty="0">
                          <a:solidFill>
                            <a:schemeClr val="dk1"/>
                          </a:solidFill>
                          <a:effectLst/>
                          <a:latin typeface="+mn-lt"/>
                          <a:ea typeface="+mn-ea"/>
                          <a:cs typeface="+mn-cs"/>
                          <a:hlinkClick r:id="rId4" action="ppaction://hlinkfile"/>
                        </a:rPr>
                        <a:t>S2-2105898</a:t>
                      </a:r>
                      <a:r>
                        <a:rPr lang="en-US" altLang="zh-CN" sz="1600" u="sng" kern="1200" dirty="0">
                          <a:solidFill>
                            <a:schemeClr val="dk1"/>
                          </a:solidFill>
                          <a:effectLst/>
                          <a:latin typeface="+mn-lt"/>
                          <a:ea typeface="+mn-ea"/>
                          <a:cs typeface="+mn-cs"/>
                        </a:rPr>
                        <a:t> </a:t>
                      </a:r>
                      <a:r>
                        <a:rPr lang="en-US" altLang="zh-CN" sz="1600" u="none" kern="1200" baseline="0" dirty="0">
                          <a:solidFill>
                            <a:schemeClr val="tx1"/>
                          </a:solidFill>
                          <a:effectLst/>
                          <a:latin typeface="+mn-lt"/>
                          <a:ea typeface="+mn-ea"/>
                          <a:cs typeface="+mn-cs"/>
                        </a:rPr>
                        <a:t>as the baseline for 7.3.4;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600" u="none" kern="1200" baseline="0" dirty="0">
                          <a:solidFill>
                            <a:schemeClr val="tx1"/>
                          </a:solidFill>
                          <a:effectLst/>
                          <a:latin typeface="+mn-lt"/>
                          <a:ea typeface="+mn-ea"/>
                          <a:cs typeface="+mn-cs"/>
                        </a:rPr>
                        <a:t>For the documents above, remove the changes on other section(s).</a:t>
                      </a:r>
                      <a:endParaRPr lang="zh-CN" altLang="zh-CN" sz="1600" u="none" kern="1200" baseline="0" dirty="0">
                        <a:solidFill>
                          <a:schemeClr val="tx1"/>
                        </a:solidFill>
                        <a:effectLst/>
                        <a:latin typeface="+mn-lt"/>
                        <a:ea typeface="+mn-ea"/>
                        <a:cs typeface="+mn-cs"/>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332870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Other documents</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370302700"/>
              </p:ext>
            </p:extLst>
          </p:nvPr>
        </p:nvGraphicFramePr>
        <p:xfrm>
          <a:off x="838200" y="2053152"/>
          <a:ext cx="8839199" cy="1459566"/>
        </p:xfrm>
        <a:graphic>
          <a:graphicData uri="http://schemas.openxmlformats.org/drawingml/2006/table">
            <a:tbl>
              <a:tblPr firstRow="1" firstCol="1" bandRow="1">
                <a:tableStyleId>{5940675A-B579-460E-94D1-54222C63F5DA}</a:tableStyleId>
              </a:tblPr>
              <a:tblGrid>
                <a:gridCol w="598018">
                  <a:extLst>
                    <a:ext uri="{9D8B030D-6E8A-4147-A177-3AD203B41FA5}">
                      <a16:colId xmlns="" xmlns:a16="http://schemas.microsoft.com/office/drawing/2014/main" val="20000"/>
                    </a:ext>
                  </a:extLst>
                </a:gridCol>
                <a:gridCol w="5846724">
                  <a:extLst>
                    <a:ext uri="{9D8B030D-6E8A-4147-A177-3AD203B41FA5}">
                      <a16:colId xmlns="" xmlns:a16="http://schemas.microsoft.com/office/drawing/2014/main" val="20001"/>
                    </a:ext>
                  </a:extLst>
                </a:gridCol>
                <a:gridCol w="2394457">
                  <a:extLst>
                    <a:ext uri="{9D8B030D-6E8A-4147-A177-3AD203B41FA5}">
                      <a16:colId xmlns="" xmlns:a16="http://schemas.microsoft.com/office/drawing/2014/main" val="20002"/>
                    </a:ext>
                  </a:extLst>
                </a:gridCol>
              </a:tblGrid>
              <a:tr h="0">
                <a:tc>
                  <a:txBody>
                    <a:bodyPr/>
                    <a:lstStyle/>
                    <a:p>
                      <a:pPr marL="0" marR="0">
                        <a:spcBef>
                          <a:spcPts val="0"/>
                        </a:spcBef>
                        <a:spcAft>
                          <a:spcPts val="0"/>
                        </a:spcAft>
                      </a:pPr>
                      <a:r>
                        <a:rPr lang="en-GB" sz="900" dirty="0">
                          <a:effectLst/>
                        </a:rPr>
                        <a:t>-</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US" sz="900" dirty="0">
                          <a:effectLst/>
                        </a:rPr>
                        <a:t>Session Join/Leave/Update</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a:effectLst/>
                        </a:rPr>
                        <a:t>-</a:t>
                      </a:r>
                      <a:endParaRPr lang="zh-CN" sz="100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900" u="sng" dirty="0">
                          <a:effectLst/>
                          <a:hlinkClick r:id="rId2" action="ppaction://hlinkfile"/>
                        </a:rPr>
                        <a:t>S2-2106332</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a:effectLst/>
                        </a:rPr>
                        <a:t>23.247: AF requested multicast session management procedure.</a:t>
                      </a:r>
                      <a:endParaRPr lang="zh-CN" sz="100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vivo, juniper</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1"/>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3" action="ppaction://hlinkfile"/>
                        </a:rPr>
                        <a:t>S2-2105652</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Implication of associating UEs with an MBS Session in NG-RAN using PDU Session resource procedure.</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Ericsson</a:t>
                      </a:r>
                      <a:endParaRPr lang="zh-CN" sz="900" kern="1200" dirty="0">
                        <a:solidFill>
                          <a:schemeClr val="tx1"/>
                        </a:solidFill>
                        <a:effectLst/>
                        <a:latin typeface="+mn-lt"/>
                        <a:ea typeface="+mn-ea"/>
                        <a:cs typeface="+mn-cs"/>
                      </a:endParaRPr>
                    </a:p>
                  </a:txBody>
                  <a:tcPr marL="4887" marR="4887" marT="4887" marB="4887"/>
                </a:tc>
                <a:extLst>
                  <a:ext uri="{0D108BD9-81ED-4DB2-BD59-A6C34878D82A}">
                    <a16:rowId xmlns="" xmlns:a16="http://schemas.microsoft.com/office/drawing/2014/main" val="10002"/>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4" action="ppaction://hlinkfile"/>
                        </a:rPr>
                        <a:t>S2-2106433</a:t>
                      </a:r>
                      <a:endParaRPr lang="zh-CN" sz="900" u="sng"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dirty="0">
                          <a:effectLst/>
                        </a:rPr>
                        <a:t>How to handle associated </a:t>
                      </a:r>
                      <a:r>
                        <a:rPr lang="en-GB" sz="900" dirty="0" err="1">
                          <a:effectLst/>
                        </a:rPr>
                        <a:t>QoS</a:t>
                      </a:r>
                      <a:r>
                        <a:rPr lang="en-GB" sz="900" dirty="0">
                          <a:effectLst/>
                        </a:rPr>
                        <a:t> flows for individual </a:t>
                      </a:r>
                      <a:r>
                        <a:rPr lang="en-GB" sz="900" dirty="0" err="1">
                          <a:effectLst/>
                        </a:rPr>
                        <a:t>fallback</a:t>
                      </a:r>
                      <a:r>
                        <a:rPr lang="en-GB" sz="900" dirty="0">
                          <a:effectLst/>
                        </a:rPr>
                        <a:t> in policy control</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dirty="0">
                          <a:effectLst/>
                        </a:rPr>
                        <a:t>Nokia, Nokia Shanghai-Bell</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3"/>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5" action="ppaction://hlinkfile"/>
                        </a:rPr>
                        <a:t>S2-2106090</a:t>
                      </a:r>
                      <a:endParaRPr lang="zh-CN" sz="900" u="sng" kern="1200" dirty="0">
                        <a:solidFill>
                          <a:schemeClr val="tx1"/>
                        </a:solidFill>
                        <a:effectLst/>
                        <a:latin typeface="+mn-lt"/>
                        <a:ea typeface="+mn-ea"/>
                        <a:cs typeface="+mn-cs"/>
                      </a:endParaRPr>
                    </a:p>
                  </a:txBody>
                  <a:tcPr marL="4887" marR="4887" marT="4887" marB="4887"/>
                </a:tc>
                <a:tc>
                  <a:txBody>
                    <a:bodyPr/>
                    <a:lstStyle/>
                    <a:p>
                      <a:pPr marL="0" marR="0">
                        <a:spcBef>
                          <a:spcPts val="0"/>
                        </a:spcBef>
                        <a:spcAft>
                          <a:spcPts val="0"/>
                        </a:spcAft>
                      </a:pPr>
                      <a:r>
                        <a:rPr lang="en-GB" sz="900" dirty="0">
                          <a:effectLst/>
                        </a:rPr>
                        <a:t>23.247: Updates about MB-UPF Configuration.</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tc>
                  <a:txBody>
                    <a:bodyPr/>
                    <a:lstStyle/>
                    <a:p>
                      <a:pPr marL="0" marR="0">
                        <a:spcBef>
                          <a:spcPts val="0"/>
                        </a:spcBef>
                        <a:spcAft>
                          <a:spcPts val="0"/>
                        </a:spcAft>
                      </a:pPr>
                      <a:r>
                        <a:rPr lang="en-GB" sz="900">
                          <a:effectLst/>
                        </a:rPr>
                        <a:t>Huawei, HiSilicon</a:t>
                      </a:r>
                      <a:endParaRPr lang="zh-CN" sz="1000">
                        <a:effectLst/>
                        <a:latin typeface="Arial" panose="020B0604020202020204" pitchFamily="34" charset="0"/>
                        <a:ea typeface="等线" panose="02010600030101010101" pitchFamily="2" charset="-122"/>
                        <a:cs typeface="Times New Roman" panose="02020603050405020304" pitchFamily="18" charset="0"/>
                      </a:endParaRPr>
                    </a:p>
                  </a:txBody>
                  <a:tcPr marL="4887" marR="4887" marT="4887" marB="4887"/>
                </a:tc>
                <a:extLst>
                  <a:ext uri="{0D108BD9-81ED-4DB2-BD59-A6C34878D82A}">
                    <a16:rowId xmlns="" xmlns:a16="http://schemas.microsoft.com/office/drawing/2014/main" val="10004"/>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6" action="ppaction://hlinkfile"/>
                        </a:rPr>
                        <a:t>S2-2106435</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Corrections to Clause 7.2.1.3 to address PCF interactions.</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Nokia, Nokia Shanghai-Bell</a:t>
                      </a:r>
                      <a:endParaRPr lang="zh-CN" sz="900" kern="1200" dirty="0">
                        <a:solidFill>
                          <a:schemeClr val="tx1"/>
                        </a:solidFill>
                        <a:effectLst/>
                        <a:latin typeface="+mn-lt"/>
                        <a:ea typeface="+mn-ea"/>
                        <a:cs typeface="+mn-cs"/>
                      </a:endParaRPr>
                    </a:p>
                  </a:txBody>
                  <a:tcPr marL="4887" marR="4887" marT="4887" marB="4887"/>
                </a:tc>
                <a:extLst>
                  <a:ext uri="{0D108BD9-81ED-4DB2-BD59-A6C34878D82A}">
                    <a16:rowId xmlns="" xmlns:a16="http://schemas.microsoft.com/office/drawing/2014/main" val="10005"/>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7" action="ppaction://hlinkfile"/>
                        </a:rPr>
                        <a:t>S2-2106337</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Modification on multicast session update procedure.</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vivo</a:t>
                      </a:r>
                      <a:endParaRPr lang="zh-CN" sz="900" kern="1200" dirty="0">
                        <a:solidFill>
                          <a:schemeClr val="tx1"/>
                        </a:solidFill>
                        <a:effectLst/>
                        <a:latin typeface="+mn-lt"/>
                        <a:ea typeface="+mn-ea"/>
                        <a:cs typeface="+mn-cs"/>
                      </a:endParaRPr>
                    </a:p>
                  </a:txBody>
                  <a:tcPr marL="4887" marR="4887" marT="4887" marB="4887"/>
                </a:tc>
                <a:extLst>
                  <a:ext uri="{0D108BD9-81ED-4DB2-BD59-A6C34878D82A}">
                    <a16:rowId xmlns="" xmlns:a16="http://schemas.microsoft.com/office/drawing/2014/main" val="10006"/>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8" action="ppaction://hlinkfile"/>
                        </a:rPr>
                        <a:t>S2-2106366</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Update the clause 7.2.6 Multicast session update procedure.</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ZTE</a:t>
                      </a:r>
                      <a:endParaRPr lang="zh-CN" sz="900" kern="1200" dirty="0">
                        <a:solidFill>
                          <a:schemeClr val="tx1"/>
                        </a:solidFill>
                        <a:effectLst/>
                        <a:latin typeface="+mn-lt"/>
                        <a:ea typeface="+mn-ea"/>
                        <a:cs typeface="+mn-cs"/>
                      </a:endParaRPr>
                    </a:p>
                  </a:txBody>
                  <a:tcPr marL="4887" marR="4887" marT="4887" marB="4887"/>
                </a:tc>
                <a:extLst>
                  <a:ext uri="{0D108BD9-81ED-4DB2-BD59-A6C34878D82A}">
                    <a16:rowId xmlns="" xmlns:a16="http://schemas.microsoft.com/office/drawing/2014/main" val="10007"/>
                  </a:ext>
                </a:extLst>
              </a:tr>
              <a:tr h="0">
                <a:tc>
                  <a:txBody>
                    <a:bodyPr/>
                    <a:lstStyle/>
                    <a:p>
                      <a:pPr marL="0" marR="0" algn="l"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9" action="ppaction://hlinkfile"/>
                        </a:rPr>
                        <a:t>S2-2105952</a:t>
                      </a:r>
                      <a:endParaRPr lang="zh-CN" sz="900" u="sng"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23.247: Update [7.2] MBS Scalable </a:t>
                      </a:r>
                      <a:r>
                        <a:rPr lang="en-GB" sz="900" kern="1200" dirty="0" err="1">
                          <a:solidFill>
                            <a:schemeClr val="tx1"/>
                          </a:solidFill>
                          <a:effectLst/>
                          <a:latin typeface="+mn-lt"/>
                          <a:ea typeface="+mn-ea"/>
                          <a:cs typeface="+mn-cs"/>
                        </a:rPr>
                        <a:t>QoS</a:t>
                      </a:r>
                      <a:r>
                        <a:rPr lang="en-GB" sz="900" kern="1200" dirty="0">
                          <a:solidFill>
                            <a:schemeClr val="tx1"/>
                          </a:solidFill>
                          <a:effectLst/>
                          <a:latin typeface="+mn-lt"/>
                          <a:ea typeface="+mn-ea"/>
                          <a:cs typeface="+mn-cs"/>
                        </a:rPr>
                        <a:t> modification.</a:t>
                      </a:r>
                      <a:endParaRPr lang="zh-CN" sz="900" kern="1200" dirty="0">
                        <a:solidFill>
                          <a:schemeClr val="tx1"/>
                        </a:solidFill>
                        <a:effectLst/>
                        <a:latin typeface="+mn-lt"/>
                        <a:ea typeface="+mn-ea"/>
                        <a:cs typeface="+mn-cs"/>
                      </a:endParaRPr>
                    </a:p>
                  </a:txBody>
                  <a:tcPr marL="4887" marR="4887" marT="4887" marB="4887"/>
                </a:tc>
                <a:tc>
                  <a:txBody>
                    <a:bodyPr/>
                    <a:lstStyle/>
                    <a:p>
                      <a:pPr marL="0" marR="0" algn="l" defTabSz="914400" rtl="0" eaLnBrk="1" latinLnBrk="0" hangingPunct="1">
                        <a:spcBef>
                          <a:spcPts val="0"/>
                        </a:spcBef>
                        <a:spcAft>
                          <a:spcPts val="0"/>
                        </a:spcAft>
                      </a:pPr>
                      <a:r>
                        <a:rPr lang="en-GB" sz="900" kern="1200" dirty="0">
                          <a:solidFill>
                            <a:schemeClr val="tx1"/>
                          </a:solidFill>
                          <a:effectLst/>
                          <a:latin typeface="+mn-lt"/>
                          <a:ea typeface="+mn-ea"/>
                          <a:cs typeface="+mn-cs"/>
                        </a:rPr>
                        <a:t>Panasonic Corporation, DENSO CORPORATION</a:t>
                      </a:r>
                      <a:endParaRPr lang="zh-CN" sz="900" kern="1200" dirty="0">
                        <a:solidFill>
                          <a:schemeClr val="tx1"/>
                        </a:solidFill>
                        <a:effectLst/>
                        <a:latin typeface="+mn-lt"/>
                        <a:ea typeface="+mn-ea"/>
                        <a:cs typeface="+mn-cs"/>
                      </a:endParaRPr>
                    </a:p>
                  </a:txBody>
                  <a:tcPr marL="4887" marR="4887" marT="4887" marB="4887"/>
                </a:tc>
                <a:extLst>
                  <a:ext uri="{0D108BD9-81ED-4DB2-BD59-A6C34878D82A}">
                    <a16:rowId xmlns="" xmlns:a16="http://schemas.microsoft.com/office/drawing/2014/main" val="10008"/>
                  </a:ext>
                </a:extLst>
              </a:tr>
              <a:tr h="0">
                <a:tc>
                  <a:txBody>
                    <a:bodyPr/>
                    <a:lstStyle/>
                    <a:p>
                      <a:pPr marL="0" marR="0" algn="l" defTabSz="914400" rtl="0" eaLnBrk="1" latinLnBrk="0" hangingPunct="1">
                        <a:spcBef>
                          <a:spcPts val="0"/>
                        </a:spcBef>
                        <a:spcAft>
                          <a:spcPts val="0"/>
                        </a:spcAft>
                      </a:pPr>
                      <a:r>
                        <a:rPr lang="en-US" sz="900" u="sng" kern="1200" dirty="0">
                          <a:solidFill>
                            <a:schemeClr val="tx1"/>
                          </a:solidFill>
                          <a:effectLst/>
                          <a:latin typeface="+mn-lt"/>
                          <a:ea typeface="+mn-ea"/>
                          <a:cs typeface="+mn-cs"/>
                          <a:hlinkClick r:id="rId10"/>
                        </a:rPr>
                        <a:t>S2-2105905</a:t>
                      </a:r>
                      <a:endParaRPr lang="en-US" sz="9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US" sz="900" kern="1200" dirty="0">
                          <a:solidFill>
                            <a:schemeClr val="tx1"/>
                          </a:solidFill>
                          <a:effectLst/>
                          <a:latin typeface="+mn-lt"/>
                          <a:ea typeface="+mn-ea"/>
                          <a:cs typeface="+mn-cs"/>
                        </a:rPr>
                        <a:t>23.247: Update to Clause 7.2.2.4: Release of shared delivery toward RAN node.</a:t>
                      </a:r>
                    </a:p>
                  </a:txBody>
                  <a:tcPr marL="0" marR="0" marT="0" marB="0"/>
                </a:tc>
                <a:tc>
                  <a:txBody>
                    <a:bodyPr/>
                    <a:lstStyle/>
                    <a:p>
                      <a:pPr marL="0" marR="0" algn="l" defTabSz="914400" rtl="0" eaLnBrk="1" latinLnBrk="0" hangingPunct="1">
                        <a:spcBef>
                          <a:spcPts val="0"/>
                        </a:spcBef>
                        <a:spcAft>
                          <a:spcPts val="0"/>
                        </a:spcAft>
                      </a:pPr>
                      <a:r>
                        <a:rPr lang="en-US" sz="900" kern="1200" dirty="0">
                          <a:solidFill>
                            <a:schemeClr val="tx1"/>
                          </a:solidFill>
                          <a:effectLst/>
                          <a:latin typeface="+mn-lt"/>
                          <a:ea typeface="+mn-ea"/>
                          <a:cs typeface="+mn-cs"/>
                        </a:rPr>
                        <a:t>LG Electronics, LG </a:t>
                      </a:r>
                      <a:r>
                        <a:rPr lang="en-US" sz="900" kern="1200" dirty="0" err="1">
                          <a:solidFill>
                            <a:schemeClr val="tx1"/>
                          </a:solidFill>
                          <a:effectLst/>
                          <a:latin typeface="+mn-lt"/>
                          <a:ea typeface="+mn-ea"/>
                          <a:cs typeface="+mn-cs"/>
                        </a:rPr>
                        <a:t>Uplus</a:t>
                      </a:r>
                      <a:r>
                        <a:rPr lang="en-US" sz="900" kern="1200" dirty="0">
                          <a:solidFill>
                            <a:schemeClr val="tx1"/>
                          </a:solidFill>
                          <a:effectLst/>
                          <a:latin typeface="+mn-lt"/>
                          <a:ea typeface="+mn-ea"/>
                          <a:cs typeface="+mn-cs"/>
                        </a:rPr>
                        <a:t>, KT Corp.</a:t>
                      </a:r>
                    </a:p>
                  </a:txBody>
                  <a:tcPr marL="0" marR="0" marT="0" marB="0"/>
                </a:tc>
                <a:extLst>
                  <a:ext uri="{0D108BD9-81ED-4DB2-BD59-A6C34878D82A}">
                    <a16:rowId xmlns="" xmlns:a16="http://schemas.microsoft.com/office/drawing/2014/main" val="10009"/>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460220565"/>
              </p:ext>
            </p:extLst>
          </p:nvPr>
        </p:nvGraphicFramePr>
        <p:xfrm>
          <a:off x="838200" y="4786310"/>
          <a:ext cx="8669682" cy="811670"/>
        </p:xfrm>
        <a:graphic>
          <a:graphicData uri="http://schemas.openxmlformats.org/drawingml/2006/table">
            <a:tbl>
              <a:tblPr firstRow="1" firstCol="1" bandRow="1">
                <a:tableStyleId>{5940675A-B579-460E-94D1-54222C63F5DA}</a:tableStyleId>
              </a:tblPr>
              <a:tblGrid>
                <a:gridCol w="773457">
                  <a:extLst>
                    <a:ext uri="{9D8B030D-6E8A-4147-A177-3AD203B41FA5}">
                      <a16:colId xmlns="" xmlns:a16="http://schemas.microsoft.com/office/drawing/2014/main" val="20000"/>
                    </a:ext>
                  </a:extLst>
                </a:gridCol>
                <a:gridCol w="5547689">
                  <a:extLst>
                    <a:ext uri="{9D8B030D-6E8A-4147-A177-3AD203B41FA5}">
                      <a16:colId xmlns="" xmlns:a16="http://schemas.microsoft.com/office/drawing/2014/main" val="20001"/>
                    </a:ext>
                  </a:extLst>
                </a:gridCol>
                <a:gridCol w="2348536">
                  <a:extLst>
                    <a:ext uri="{9D8B030D-6E8A-4147-A177-3AD203B41FA5}">
                      <a16:colId xmlns="" xmlns:a16="http://schemas.microsoft.com/office/drawing/2014/main" val="20002"/>
                    </a:ext>
                  </a:extLst>
                </a:gridCol>
              </a:tblGrid>
              <a:tr h="0">
                <a:tc>
                  <a:txBody>
                    <a:bodyPr/>
                    <a:lstStyle/>
                    <a:p>
                      <a:pPr marL="0" marR="0">
                        <a:spcBef>
                          <a:spcPts val="0"/>
                        </a:spcBef>
                        <a:spcAft>
                          <a:spcPts val="0"/>
                        </a:spcAft>
                      </a:pPr>
                      <a:r>
                        <a:rPr lang="en-GB" sz="1000" dirty="0">
                          <a:effectLst/>
                        </a:rPr>
                        <a: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Other documents on concepts, principles and </a:t>
                      </a:r>
                      <a:r>
                        <a:rPr lang="en-US" sz="1000" dirty="0">
                          <a:effectLst/>
                        </a:rPr>
                        <a:t>service provisioning</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0"/>
                  </a:ext>
                </a:extLst>
              </a:tr>
              <a:tr h="0">
                <a:tc>
                  <a:txBody>
                    <a:bodyPr/>
                    <a:lstStyle/>
                    <a:p>
                      <a:pPr marL="0" marR="0">
                        <a:spcBef>
                          <a:spcPts val="0"/>
                        </a:spcBef>
                        <a:spcAft>
                          <a:spcPts val="0"/>
                        </a:spcAft>
                      </a:pPr>
                      <a:r>
                        <a:rPr lang="en-GB" sz="1000" u="sng" dirty="0">
                          <a:effectLst/>
                          <a:hlinkClick r:id="rId11" action="ppaction://hlinkfile"/>
                        </a:rPr>
                        <a:t>S2-2105818</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23.501 CR3091 (Rel-17, 'D'): Update clause number for MB-UPF, MBSF and MBSTF in clause 6.2</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Ericsson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1"/>
                  </a:ext>
                </a:extLst>
              </a:tr>
              <a:tr h="0">
                <a:tc>
                  <a:txBody>
                    <a:bodyPr/>
                    <a:lstStyle/>
                    <a:p>
                      <a:pPr marL="0" marR="0">
                        <a:spcBef>
                          <a:spcPts val="0"/>
                        </a:spcBef>
                        <a:spcAft>
                          <a:spcPts val="0"/>
                        </a:spcAft>
                      </a:pPr>
                      <a:r>
                        <a:rPr lang="en-GB" sz="1000" u="sng">
                          <a:effectLst/>
                          <a:hlinkClick r:id="rId12" action="ppaction://hlinkfile"/>
                        </a:rPr>
                        <a:t>S2-2105644</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to [6.6] </a:t>
                      </a:r>
                      <a:r>
                        <a:rPr lang="en-GB" sz="1000" dirty="0" err="1">
                          <a:effectLst/>
                        </a:rPr>
                        <a:t>QoS</a:t>
                      </a:r>
                      <a:r>
                        <a:rPr lang="en-GB" sz="1000" dirty="0">
                          <a:effectLst/>
                        </a:rPr>
                        <a:t> handling.</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Ericsson</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2"/>
                  </a:ext>
                </a:extLst>
              </a:tr>
              <a:tr h="0">
                <a:tc>
                  <a:txBody>
                    <a:bodyPr/>
                    <a:lstStyle/>
                    <a:p>
                      <a:pPr marL="0" marR="0">
                        <a:spcBef>
                          <a:spcPts val="0"/>
                        </a:spcBef>
                        <a:spcAft>
                          <a:spcPts val="0"/>
                        </a:spcAft>
                      </a:pPr>
                      <a:r>
                        <a:rPr lang="en-GB" sz="1000" u="sng">
                          <a:effectLst/>
                          <a:hlinkClick r:id="rId13" action="ppaction://hlinkfile"/>
                        </a:rPr>
                        <a:t>S2-2106431</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23.247: MBS Policy.</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a:effectLst/>
                        </a:rPr>
                        <a:t>Nokia, Nokia Shanghai-Bell</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3"/>
                  </a:ext>
                </a:extLst>
              </a:tr>
              <a:tr h="0">
                <a:tc>
                  <a:txBody>
                    <a:bodyPr/>
                    <a:lstStyle/>
                    <a:p>
                      <a:pPr marL="0" marR="0">
                        <a:spcBef>
                          <a:spcPts val="0"/>
                        </a:spcBef>
                        <a:spcAft>
                          <a:spcPts val="0"/>
                        </a:spcAft>
                      </a:pPr>
                      <a:r>
                        <a:rPr lang="en-GB" sz="1000" u="sng">
                          <a:effectLst/>
                          <a:hlinkClick r:id="rId14" action="ppaction://hlinkfile"/>
                        </a:rPr>
                        <a:t>S2-2105643</a:t>
                      </a:r>
                      <a:endParaRPr lang="zh-CN" sz="105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23.247: Update [4.1] Potential issue of Individual MBS traffic delivery and its Mitigation .</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tc>
                  <a:txBody>
                    <a:bodyPr/>
                    <a:lstStyle/>
                    <a:p>
                      <a:pPr marL="0" marR="0">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4967" marR="4967" marT="4967" marB="4967"/>
                </a:tc>
                <a:extLst>
                  <a:ext uri="{0D108BD9-81ED-4DB2-BD59-A6C34878D82A}">
                    <a16:rowId xmlns="" xmlns:a16="http://schemas.microsoft.com/office/drawing/2014/main" val="10004"/>
                  </a:ext>
                </a:extLst>
              </a:tr>
            </a:tbl>
          </a:graphicData>
        </a:graphic>
      </p:graphicFrame>
      <p:sp>
        <p:nvSpPr>
          <p:cNvPr id="8" name="矩形 7"/>
          <p:cNvSpPr/>
          <p:nvPr/>
        </p:nvSpPr>
        <p:spPr>
          <a:xfrm>
            <a:off x="755752" y="1575374"/>
            <a:ext cx="2483565" cy="369332"/>
          </a:xfrm>
          <a:prstGeom prst="rect">
            <a:avLst/>
          </a:prstGeom>
        </p:spPr>
        <p:txBody>
          <a:bodyPr wrap="none">
            <a:spAutoFit/>
          </a:bodyPr>
          <a:lstStyle/>
          <a:p>
            <a:pPr marL="285750" indent="-285750">
              <a:buFont typeface="Arial" panose="020B0604020202020204" pitchFamily="34" charset="0"/>
              <a:buChar char="•"/>
            </a:pPr>
            <a:r>
              <a:rPr lang="en-US" altLang="zh-CN" b="1" dirty="0"/>
              <a:t>Session management</a:t>
            </a:r>
            <a:endParaRPr lang="zh-CN" altLang="en-US" b="1" dirty="0"/>
          </a:p>
        </p:txBody>
      </p:sp>
      <p:sp>
        <p:nvSpPr>
          <p:cNvPr id="9" name="矩形 8"/>
          <p:cNvSpPr/>
          <p:nvPr/>
        </p:nvSpPr>
        <p:spPr>
          <a:xfrm>
            <a:off x="755752" y="4300001"/>
            <a:ext cx="2014013" cy="369332"/>
          </a:xfrm>
          <a:prstGeom prst="rect">
            <a:avLst/>
          </a:prstGeom>
        </p:spPr>
        <p:txBody>
          <a:bodyPr wrap="none">
            <a:spAutoFit/>
          </a:bodyPr>
          <a:lstStyle/>
          <a:p>
            <a:pPr marL="285750" indent="-285750">
              <a:buFont typeface="Arial" panose="020B0604020202020204" pitchFamily="34" charset="0"/>
              <a:buChar char="•"/>
            </a:pPr>
            <a:r>
              <a:rPr lang="en-US" altLang="zh-CN" b="1" dirty="0"/>
              <a:t>General concept</a:t>
            </a:r>
            <a:endParaRPr lang="zh-CN" altLang="en-US" b="1" dirty="0"/>
          </a:p>
        </p:txBody>
      </p:sp>
      <p:graphicFrame>
        <p:nvGraphicFramePr>
          <p:cNvPr id="3" name="表格 2"/>
          <p:cNvGraphicFramePr>
            <a:graphicFrameLocks noGrp="1"/>
          </p:cNvGraphicFramePr>
          <p:nvPr>
            <p:extLst>
              <p:ext uri="{D42A27DB-BD31-4B8C-83A1-F6EECF244321}">
                <p14:modId xmlns:p14="http://schemas.microsoft.com/office/powerpoint/2010/main" val="4045925769"/>
              </p:ext>
            </p:extLst>
          </p:nvPr>
        </p:nvGraphicFramePr>
        <p:xfrm>
          <a:off x="504825" y="3777094"/>
          <a:ext cx="10747818" cy="389216"/>
        </p:xfrm>
        <a:graphic>
          <a:graphicData uri="http://schemas.openxmlformats.org/drawingml/2006/table">
            <a:tbl>
              <a:tblPr firstRow="1" firstCol="1" bandRow="1">
                <a:tableStyleId>{5940675A-B579-460E-94D1-54222C63F5DA}</a:tableStyleId>
              </a:tblPr>
              <a:tblGrid>
                <a:gridCol w="819603"/>
                <a:gridCol w="3859330"/>
                <a:gridCol w="1636342"/>
                <a:gridCol w="2326339"/>
                <a:gridCol w="2106204"/>
              </a:tblGrid>
              <a:tr h="0">
                <a:tc>
                  <a:txBody>
                    <a:bodyPr/>
                    <a:lstStyle/>
                    <a:p>
                      <a:pPr marL="0" marR="0" algn="ctr">
                        <a:spcBef>
                          <a:spcPts val="0"/>
                        </a:spcBef>
                        <a:spcAft>
                          <a:spcPts val="0"/>
                        </a:spcAft>
                      </a:pPr>
                      <a:r>
                        <a:rPr lang="en-GB" sz="800" u="sng" dirty="0">
                          <a:effectLst/>
                          <a:hlinkClick r:id="rId15" action="ppaction://hlinkfile"/>
                        </a:rPr>
                        <a:t>S2-2105639</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tc>
                <a:tc>
                  <a:txBody>
                    <a:bodyPr/>
                    <a:lstStyle/>
                    <a:p>
                      <a:pPr marL="0" marR="0" algn="ctr">
                        <a:spcBef>
                          <a:spcPts val="0"/>
                        </a:spcBef>
                        <a:spcAft>
                          <a:spcPts val="0"/>
                        </a:spcAft>
                      </a:pPr>
                      <a:r>
                        <a:rPr lang="en-GB" sz="800" dirty="0">
                          <a:effectLst/>
                        </a:rPr>
                        <a:t>23.247: Update [7.1] Common Procedure with modified MB-SMF service operation .</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tc>
                <a:tc>
                  <a:txBody>
                    <a:bodyPr/>
                    <a:lstStyle/>
                    <a:p>
                      <a:pPr marL="0" marR="0" algn="ctr">
                        <a:spcBef>
                          <a:spcPts val="0"/>
                        </a:spcBef>
                        <a:spcAft>
                          <a:spcPts val="0"/>
                        </a:spcAft>
                      </a:pPr>
                      <a:r>
                        <a:rPr lang="en-GB" sz="800" dirty="0">
                          <a:effectLst/>
                        </a:rPr>
                        <a:t>Ericsson</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800" kern="1200" dirty="0">
                        <a:solidFill>
                          <a:schemeClr val="tx1"/>
                        </a:solidFill>
                        <a:effectLst/>
                        <a:latin typeface="+mn-lt"/>
                        <a:ea typeface="+mn-ea"/>
                        <a:cs typeface="+mn-cs"/>
                      </a:endParaRPr>
                    </a:p>
                  </a:txBody>
                  <a:tcPr marL="5864" marR="5864" marT="5864" marB="5864">
                    <a:noFill/>
                  </a:tcPr>
                </a:tc>
                <a:tc>
                  <a:txBody>
                    <a:bodyPr/>
                    <a:lstStyle/>
                    <a:p>
                      <a:pPr marL="0" marR="0" algn="ctr" defTabSz="914400" rtl="0" eaLnBrk="1" latinLnBrk="0" hangingPunct="1">
                        <a:spcBef>
                          <a:spcPts val="0"/>
                        </a:spcBef>
                        <a:spcAft>
                          <a:spcPts val="0"/>
                        </a:spcAft>
                      </a:pPr>
                      <a:r>
                        <a:rPr lang="en-US" altLang="zh-CN" sz="800" kern="1200" dirty="0">
                          <a:solidFill>
                            <a:schemeClr val="tx1"/>
                          </a:solidFill>
                          <a:effectLst/>
                          <a:latin typeface="+mn-lt"/>
                          <a:ea typeface="+mn-ea"/>
                          <a:cs typeface="+mn-cs"/>
                        </a:rPr>
                        <a:t>7.1.1, 7.1.3, 7.1.5</a:t>
                      </a:r>
                      <a:endParaRPr lang="zh-CN" sz="800" kern="1200" dirty="0">
                        <a:solidFill>
                          <a:schemeClr val="tx1"/>
                        </a:solidFill>
                        <a:effectLst/>
                        <a:latin typeface="+mn-lt"/>
                        <a:ea typeface="+mn-ea"/>
                        <a:cs typeface="+mn-cs"/>
                      </a:endParaRPr>
                    </a:p>
                  </a:txBody>
                  <a:tcPr marL="5864" marR="5864" marT="5864" marB="5864"/>
                </a:tc>
              </a:tr>
              <a:tr h="81044">
                <a:tc>
                  <a:txBody>
                    <a:bodyPr/>
                    <a:lstStyle/>
                    <a:p>
                      <a:pPr marL="0" marR="0" algn="ctr">
                        <a:spcBef>
                          <a:spcPts val="0"/>
                        </a:spcBef>
                        <a:spcAft>
                          <a:spcPts val="0"/>
                        </a:spcAft>
                      </a:pPr>
                      <a:r>
                        <a:rPr lang="en-GB" sz="800" u="sng" dirty="0">
                          <a:effectLst/>
                          <a:hlinkClick r:id="rId16" action="ppaction://hlinkfile"/>
                        </a:rPr>
                        <a:t>S2-2105640</a:t>
                      </a:r>
                      <a:endParaRPr lang="zh-CN" sz="80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tc>
                <a:tc>
                  <a:txBody>
                    <a:bodyPr/>
                    <a:lstStyle/>
                    <a:p>
                      <a:pPr marL="0" marR="0" algn="ctr">
                        <a:spcBef>
                          <a:spcPts val="0"/>
                        </a:spcBef>
                        <a:spcAft>
                          <a:spcPts val="0"/>
                        </a:spcAft>
                      </a:pPr>
                      <a:r>
                        <a:rPr lang="en-GB" sz="800" dirty="0">
                          <a:effectLst/>
                        </a:rPr>
                        <a:t>23.247: Update [7.2] Multicast procedures with updated MB-SMF services .</a:t>
                      </a:r>
                      <a:endParaRPr lang="zh-CN" sz="80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tc>
                <a:tc>
                  <a:txBody>
                    <a:bodyPr/>
                    <a:lstStyle/>
                    <a:p>
                      <a:pPr marL="0" marR="0" algn="ctr">
                        <a:spcBef>
                          <a:spcPts val="0"/>
                        </a:spcBef>
                        <a:spcAft>
                          <a:spcPts val="0"/>
                        </a:spcAft>
                      </a:pPr>
                      <a:r>
                        <a:rPr lang="en-GB" sz="800" dirty="0">
                          <a:effectLst/>
                        </a:rPr>
                        <a:t>Ericsson</a:t>
                      </a:r>
                      <a:endParaRPr lang="zh-CN" sz="80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800" kern="1200" dirty="0">
                        <a:solidFill>
                          <a:schemeClr val="tx1"/>
                        </a:solidFill>
                        <a:effectLst/>
                        <a:latin typeface="+mn-lt"/>
                        <a:ea typeface="+mn-ea"/>
                        <a:cs typeface="+mn-cs"/>
                      </a:endParaRPr>
                    </a:p>
                  </a:txBody>
                  <a:tcPr marL="5864" marR="5864" marT="5864" marB="5864">
                    <a:noFill/>
                  </a:tcPr>
                </a:tc>
                <a:tc>
                  <a:txBody>
                    <a:bodyPr/>
                    <a:lstStyle/>
                    <a:p>
                      <a:pPr marL="0" marR="0" algn="ctr" defTabSz="914400" rtl="0" eaLnBrk="1" latinLnBrk="0" hangingPunct="1">
                        <a:spcBef>
                          <a:spcPts val="0"/>
                        </a:spcBef>
                        <a:spcAft>
                          <a:spcPts val="0"/>
                        </a:spcAft>
                      </a:pPr>
                      <a:r>
                        <a:rPr lang="en-US" altLang="zh-CN" sz="800" kern="1200" dirty="0">
                          <a:solidFill>
                            <a:schemeClr val="tx1"/>
                          </a:solidFill>
                          <a:effectLst/>
                          <a:latin typeface="+mn-lt"/>
                          <a:ea typeface="+mn-ea"/>
                          <a:cs typeface="+mn-cs"/>
                        </a:rPr>
                        <a:t>Message name: 7.2.1.3, 7.2.1.4, 7.2.2.2, 7.2.2.3, 7.2.2.4, 7.2.5.2, 7.2.5.3, 7.2.6</a:t>
                      </a:r>
                      <a:endParaRPr lang="zh-CN" sz="800" kern="1200" dirty="0">
                        <a:solidFill>
                          <a:schemeClr val="tx1"/>
                        </a:solidFill>
                        <a:effectLst/>
                        <a:latin typeface="+mn-lt"/>
                        <a:ea typeface="+mn-ea"/>
                        <a:cs typeface="+mn-cs"/>
                      </a:endParaRPr>
                    </a:p>
                  </a:txBody>
                  <a:tcPr marL="5864" marR="5864" marT="5864" marB="5864"/>
                </a:tc>
              </a:tr>
            </a:tbl>
          </a:graphicData>
        </a:graphic>
      </p:graphicFrame>
    </p:spTree>
    <p:extLst>
      <p:ext uri="{BB962C8B-B14F-4D97-AF65-F5344CB8AC3E}">
        <p14:creationId xmlns:p14="http://schemas.microsoft.com/office/powerpoint/2010/main" val="41459395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t>Other documents (501/502/503)</a:t>
            </a:r>
            <a:endParaRPr lang="en-US" sz="3600" dirty="0"/>
          </a:p>
        </p:txBody>
      </p:sp>
      <p:graphicFrame>
        <p:nvGraphicFramePr>
          <p:cNvPr id="6" name="表格 5"/>
          <p:cNvGraphicFramePr>
            <a:graphicFrameLocks noGrp="1"/>
          </p:cNvGraphicFramePr>
          <p:nvPr>
            <p:extLst>
              <p:ext uri="{D42A27DB-BD31-4B8C-83A1-F6EECF244321}">
                <p14:modId xmlns:p14="http://schemas.microsoft.com/office/powerpoint/2010/main" val="4110073540"/>
              </p:ext>
            </p:extLst>
          </p:nvPr>
        </p:nvGraphicFramePr>
        <p:xfrm>
          <a:off x="838200" y="1664970"/>
          <a:ext cx="10079990" cy="2819400"/>
        </p:xfrm>
        <a:graphic>
          <a:graphicData uri="http://schemas.openxmlformats.org/drawingml/2006/table">
            <a:tbl>
              <a:tblPr firstRow="1" firstCol="1" bandRow="1">
                <a:tableStyleId>{5940675A-B579-460E-94D1-54222C63F5DA}</a:tableStyleId>
              </a:tblPr>
              <a:tblGrid>
                <a:gridCol w="360045">
                  <a:extLst>
                    <a:ext uri="{9D8B030D-6E8A-4147-A177-3AD203B41FA5}">
                      <a16:colId xmlns="" xmlns:a16="http://schemas.microsoft.com/office/drawing/2014/main" val="20000"/>
                    </a:ext>
                  </a:extLst>
                </a:gridCol>
                <a:gridCol w="647700">
                  <a:extLst>
                    <a:ext uri="{9D8B030D-6E8A-4147-A177-3AD203B41FA5}">
                      <a16:colId xmlns="" xmlns:a16="http://schemas.microsoft.com/office/drawing/2014/main" val="20001"/>
                    </a:ext>
                  </a:extLst>
                </a:gridCol>
                <a:gridCol w="575945">
                  <a:extLst>
                    <a:ext uri="{9D8B030D-6E8A-4147-A177-3AD203B41FA5}">
                      <a16:colId xmlns="" xmlns:a16="http://schemas.microsoft.com/office/drawing/2014/main" val="20002"/>
                    </a:ext>
                  </a:extLst>
                </a:gridCol>
                <a:gridCol w="216535">
                  <a:extLst>
                    <a:ext uri="{9D8B030D-6E8A-4147-A177-3AD203B41FA5}">
                      <a16:colId xmlns="" xmlns:a16="http://schemas.microsoft.com/office/drawing/2014/main" val="20003"/>
                    </a:ext>
                  </a:extLst>
                </a:gridCol>
                <a:gridCol w="1873250">
                  <a:extLst>
                    <a:ext uri="{9D8B030D-6E8A-4147-A177-3AD203B41FA5}">
                      <a16:colId xmlns="" xmlns:a16="http://schemas.microsoft.com/office/drawing/2014/main" val="20004"/>
                    </a:ext>
                  </a:extLst>
                </a:gridCol>
                <a:gridCol w="991503">
                  <a:extLst>
                    <a:ext uri="{9D8B030D-6E8A-4147-A177-3AD203B41FA5}">
                      <a16:colId xmlns="" xmlns:a16="http://schemas.microsoft.com/office/drawing/2014/main" val="20005"/>
                    </a:ext>
                  </a:extLst>
                </a:gridCol>
                <a:gridCol w="319772">
                  <a:extLst>
                    <a:ext uri="{9D8B030D-6E8A-4147-A177-3AD203B41FA5}">
                      <a16:colId xmlns="" xmlns:a16="http://schemas.microsoft.com/office/drawing/2014/main" val="20006"/>
                    </a:ext>
                  </a:extLst>
                </a:gridCol>
                <a:gridCol w="1123950">
                  <a:extLst>
                    <a:ext uri="{9D8B030D-6E8A-4147-A177-3AD203B41FA5}">
                      <a16:colId xmlns="" xmlns:a16="http://schemas.microsoft.com/office/drawing/2014/main" val="20007"/>
                    </a:ext>
                  </a:extLst>
                </a:gridCol>
                <a:gridCol w="3034665">
                  <a:extLst>
                    <a:ext uri="{9D8B030D-6E8A-4147-A177-3AD203B41FA5}">
                      <a16:colId xmlns="" xmlns:a16="http://schemas.microsoft.com/office/drawing/2014/main" val="20008"/>
                    </a:ext>
                  </a:extLst>
                </a:gridCol>
                <a:gridCol w="936625">
                  <a:extLst>
                    <a:ext uri="{9D8B030D-6E8A-4147-A177-3AD203B41FA5}">
                      <a16:colId xmlns="" xmlns:a16="http://schemas.microsoft.com/office/drawing/2014/main" val="20009"/>
                    </a:ext>
                  </a:extLst>
                </a:gridCol>
              </a:tblGrid>
              <a:tr h="63284">
                <a:tc>
                  <a:txBody>
                    <a:bodyPr/>
                    <a:lstStyle/>
                    <a:p>
                      <a:pPr marL="0" marR="0" algn="ctr">
                        <a:spcBef>
                          <a:spcPts val="0"/>
                        </a:spcBef>
                        <a:spcAft>
                          <a:spcPts val="0"/>
                        </a:spcAft>
                      </a:pPr>
                      <a:r>
                        <a:rPr lang="en-GB" sz="800" dirty="0">
                          <a:effectLst/>
                        </a:rPr>
                        <a:t>8.9</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dirty="0">
                          <a:effectLst/>
                        </a:rPr>
                        <a:t>-</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dirty="0">
                          <a:effectLst/>
                        </a:rPr>
                        <a:t>-</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Other 501</a:t>
                      </a:r>
                      <a:r>
                        <a:rPr lang="en-US" sz="800">
                          <a:effectLst/>
                        </a:rPr>
                        <a:t>/502/503</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Docs:=10</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9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0"/>
                  </a:ext>
                </a:extLst>
              </a:tr>
              <a:tr h="155894">
                <a:tc>
                  <a:txBody>
                    <a:bodyPr/>
                    <a:lstStyle/>
                    <a:p>
                      <a:pPr marL="0" marR="0" algn="ctr">
                        <a:spcBef>
                          <a:spcPts val="0"/>
                        </a:spcBef>
                        <a:spcAft>
                          <a:spcPts val="0"/>
                        </a:spcAft>
                      </a:pPr>
                      <a:r>
                        <a:rPr lang="en-GB" sz="800" dirty="0">
                          <a:effectLst/>
                        </a:rPr>
                        <a:t>8.9</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lgn="ctr">
                        <a:spcBef>
                          <a:spcPts val="0"/>
                        </a:spcBef>
                        <a:spcAft>
                          <a:spcPts val="0"/>
                        </a:spcAft>
                      </a:pPr>
                      <a:r>
                        <a:rPr lang="en-GB" sz="800" u="sng">
                          <a:effectLst/>
                          <a:hlinkClick r:id="rId2" action="ppaction://hlinkfile"/>
                        </a:rPr>
                        <a:t>S2-2105901</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Approval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23.502 CR3006 (Rel-17, 'F'): Release of PDU Session associated with an MBS session</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Samsung</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1"/>
                  </a:ext>
                </a:extLst>
              </a:tr>
              <a:tr h="155894">
                <a:tc>
                  <a:txBody>
                    <a:bodyPr/>
                    <a:lstStyle/>
                    <a:p>
                      <a:pPr marL="0" marR="0" algn="ctr">
                        <a:spcBef>
                          <a:spcPts val="0"/>
                        </a:spcBef>
                        <a:spcAft>
                          <a:spcPts val="0"/>
                        </a:spcAft>
                      </a:pPr>
                      <a:r>
                        <a:rPr lang="en-GB" sz="800" dirty="0">
                          <a:effectLst/>
                        </a:rPr>
                        <a:t>8.9</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lgn="ctr">
                        <a:spcBef>
                          <a:spcPts val="0"/>
                        </a:spcBef>
                        <a:spcAft>
                          <a:spcPts val="0"/>
                        </a:spcAft>
                      </a:pPr>
                      <a:r>
                        <a:rPr lang="en-GB" sz="800" u="sng">
                          <a:effectLst/>
                          <a:hlinkClick r:id="rId3" action="ppaction://hlinkfile"/>
                        </a:rPr>
                        <a:t>S2-2106470</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CR3226 (Rel-17, 'F'): UPF configuration for traffic replication for 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Shanghai-Bell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Rel-17</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2"/>
                  </a:ext>
                </a:extLst>
              </a:tr>
              <a:tr h="155894">
                <a:tc>
                  <a:txBody>
                    <a:bodyPr/>
                    <a:lstStyle/>
                    <a:p>
                      <a:pPr marL="0" marR="0" algn="ctr">
                        <a:spcBef>
                          <a:spcPts val="0"/>
                        </a:spcBef>
                        <a:spcAft>
                          <a:spcPts val="0"/>
                        </a:spcAft>
                      </a:pPr>
                      <a:r>
                        <a:rPr lang="en-GB" sz="800" dirty="0">
                          <a:effectLst/>
                        </a:rPr>
                        <a:t>8.9</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4" action="ppaction://hlinkfile"/>
                        </a:rPr>
                        <a:t>S2-2106472</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CR3227 (Rel-17, 'B'): SMF discovery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3"/>
                  </a:ext>
                </a:extLst>
              </a:tr>
              <a:tr h="155894">
                <a:tc>
                  <a:txBody>
                    <a:bodyPr/>
                    <a:lstStyle/>
                    <a:p>
                      <a:pPr marL="0" marR="0" algn="ctr">
                        <a:spcBef>
                          <a:spcPts val="0"/>
                        </a:spcBef>
                        <a:spcAft>
                          <a:spcPts val="0"/>
                        </a:spcAft>
                      </a:pPr>
                      <a:r>
                        <a:rPr lang="en-GB" sz="800" dirty="0">
                          <a:effectLst/>
                        </a:rPr>
                        <a:t>8.9</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5" action="ppaction://hlinkfile"/>
                        </a:rPr>
                        <a:t>S2-2106475</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23.502 CR2757R3 (Rel-17, 'B'): UDM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Revision of (Withdrawn) S2-2104009 from S2-145E</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4"/>
                  </a:ext>
                </a:extLst>
              </a:tr>
              <a:tr h="155894">
                <a:tc>
                  <a:txBody>
                    <a:bodyPr/>
                    <a:lstStyle/>
                    <a:p>
                      <a:pPr marL="0" marR="0" algn="ctr" defTabSz="914400" rtl="0" eaLnBrk="1" latinLnBrk="0" hangingPunct="1">
                        <a:spcBef>
                          <a:spcPts val="0"/>
                        </a:spcBef>
                        <a:spcAft>
                          <a:spcPts val="0"/>
                        </a:spcAft>
                      </a:pPr>
                      <a:r>
                        <a:rPr lang="en-GB" sz="800" kern="1200" dirty="0">
                          <a:solidFill>
                            <a:schemeClr val="tx1"/>
                          </a:solidFill>
                          <a:effectLst/>
                          <a:latin typeface="+mn-lt"/>
                          <a:ea typeface="+mn-ea"/>
                          <a:cs typeface="+mn-cs"/>
                        </a:rPr>
                        <a:t>8.9</a:t>
                      </a:r>
                      <a:endParaRPr lang="zh-CN" sz="800" kern="1200" dirty="0">
                        <a:solidFill>
                          <a:schemeClr val="tx1"/>
                        </a:solidFill>
                        <a:effectLst/>
                        <a:latin typeface="+mn-lt"/>
                        <a:ea typeface="+mn-ea"/>
                        <a:cs typeface="+mn-cs"/>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6" action="ppaction://hlinkfile"/>
                        </a:rPr>
                        <a:t>S2-2106491</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23.502 CR2878R1 (Rel-17, 'B'): BSF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Revision of (Postponed) S2-2104785 from S2-145E</a:t>
                      </a:r>
                      <a:endParaRPr lang="zh-CN" sz="800" kern="1200" dirty="0">
                        <a:solidFill>
                          <a:schemeClr val="tx1"/>
                        </a:solidFill>
                        <a:effectLst/>
                        <a:latin typeface="+mn-lt"/>
                        <a:ea typeface="+mn-ea"/>
                        <a:cs typeface="+mn-cs"/>
                      </a:endParaRPr>
                    </a:p>
                  </a:txBody>
                  <a:tcPr marL="0" marR="0" marT="0" marB="0"/>
                </a:tc>
                <a:tc>
                  <a:txBody>
                    <a:bodyPr/>
                    <a:lstStyle/>
                    <a:p>
                      <a:pPr marL="0" marR="0" indent="30480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5"/>
                  </a:ext>
                </a:extLst>
              </a:tr>
              <a:tr h="205286">
                <a:tc>
                  <a:txBody>
                    <a:bodyPr/>
                    <a:lstStyle/>
                    <a:p>
                      <a:pPr marL="0" marR="0" algn="ctr" defTabSz="914400" rtl="0" eaLnBrk="1" latinLnBrk="0" hangingPunct="1">
                        <a:spcBef>
                          <a:spcPts val="0"/>
                        </a:spcBef>
                        <a:spcAft>
                          <a:spcPts val="0"/>
                        </a:spcAft>
                      </a:pPr>
                      <a:r>
                        <a:rPr lang="en-GB" sz="800" kern="1200" dirty="0">
                          <a:solidFill>
                            <a:schemeClr val="tx1"/>
                          </a:solidFill>
                          <a:effectLst/>
                          <a:latin typeface="+mn-lt"/>
                          <a:ea typeface="+mn-ea"/>
                          <a:cs typeface="+mn-cs"/>
                        </a:rPr>
                        <a:t>8.9</a:t>
                      </a:r>
                      <a:endParaRPr lang="zh-CN" sz="800" kern="1200" dirty="0">
                        <a:solidFill>
                          <a:schemeClr val="tx1"/>
                        </a:solidFill>
                        <a:effectLst/>
                        <a:latin typeface="+mn-lt"/>
                        <a:ea typeface="+mn-ea"/>
                        <a:cs typeface="+mn-cs"/>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7" action="ppaction://hlinkfile"/>
                        </a:rPr>
                        <a:t>S2-2106520</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CR</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CR2877R1 (Rel-17, 'B'): NRF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 Bell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Revision of (Noted) S2-2104003 from S2-145E. Confirm CR Revision - CR states -1!</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6"/>
                  </a:ext>
                </a:extLst>
              </a:tr>
              <a:tr h="155894">
                <a:tc>
                  <a:txBody>
                    <a:bodyPr/>
                    <a:lstStyle/>
                    <a:p>
                      <a:pPr marL="0" marR="0" algn="ctr" defTabSz="914400" rtl="0" eaLnBrk="1" latinLnBrk="0" hangingPunct="1">
                        <a:spcBef>
                          <a:spcPts val="0"/>
                        </a:spcBef>
                        <a:spcAft>
                          <a:spcPts val="0"/>
                        </a:spcAft>
                      </a:pPr>
                      <a:r>
                        <a:rPr lang="en-GB" sz="800" kern="1200" dirty="0">
                          <a:solidFill>
                            <a:schemeClr val="tx1"/>
                          </a:solidFill>
                          <a:effectLst/>
                          <a:latin typeface="+mn-lt"/>
                          <a:ea typeface="+mn-ea"/>
                          <a:cs typeface="+mn-cs"/>
                        </a:rPr>
                        <a:t>8.9</a:t>
                      </a:r>
                      <a:endParaRPr lang="zh-CN" sz="800" kern="1200" dirty="0">
                        <a:solidFill>
                          <a:schemeClr val="tx1"/>
                        </a:solidFill>
                        <a:effectLst/>
                        <a:latin typeface="+mn-lt"/>
                        <a:ea typeface="+mn-ea"/>
                        <a:cs typeface="+mn-cs"/>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8" action="ppaction://hlinkfile"/>
                        </a:rPr>
                        <a:t>S2-2106523</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23.502 CR3121 (Rel-17, 'B'): NRF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7"/>
                  </a:ext>
                </a:extLst>
              </a:tr>
              <a:tr h="155894">
                <a:tc>
                  <a:txBody>
                    <a:bodyPr/>
                    <a:lstStyle/>
                    <a:p>
                      <a:pPr marL="0" marR="0" algn="ctr" defTabSz="914400" rtl="0" eaLnBrk="1" latinLnBrk="0" hangingPunct="1">
                        <a:spcBef>
                          <a:spcPts val="0"/>
                        </a:spcBef>
                        <a:spcAft>
                          <a:spcPts val="0"/>
                        </a:spcAft>
                      </a:pPr>
                      <a:r>
                        <a:rPr lang="en-GB" sz="800" kern="1200" dirty="0">
                          <a:solidFill>
                            <a:schemeClr val="tx1"/>
                          </a:solidFill>
                          <a:effectLst/>
                          <a:latin typeface="+mn-lt"/>
                          <a:ea typeface="+mn-ea"/>
                          <a:cs typeface="+mn-cs"/>
                        </a:rPr>
                        <a:t>8.9</a:t>
                      </a:r>
                      <a:endParaRPr lang="zh-CN" sz="800" kern="1200" dirty="0">
                        <a:solidFill>
                          <a:schemeClr val="tx1"/>
                        </a:solidFill>
                        <a:effectLst/>
                        <a:latin typeface="+mn-lt"/>
                        <a:ea typeface="+mn-ea"/>
                        <a:cs typeface="+mn-cs"/>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9" action="ppaction://hlinkfile"/>
                        </a:rPr>
                        <a:t>S2-2106437</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Approval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23.503 CR0579R1 (Rel-17, 'B'): PCC impacts of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Revision of (Postponed) S2-2104017 from S2-145E</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8"/>
                  </a:ext>
                </a:extLst>
              </a:tr>
              <a:tr h="155894">
                <a:tc>
                  <a:txBody>
                    <a:bodyPr/>
                    <a:lstStyle/>
                    <a:p>
                      <a:pPr marL="0" marR="0" algn="ctr" defTabSz="914400" rtl="0" eaLnBrk="1" latinLnBrk="0" hangingPunct="1">
                        <a:spcBef>
                          <a:spcPts val="0"/>
                        </a:spcBef>
                        <a:spcAft>
                          <a:spcPts val="0"/>
                        </a:spcAft>
                      </a:pPr>
                      <a:r>
                        <a:rPr lang="en-GB" sz="800" kern="1200" dirty="0">
                          <a:solidFill>
                            <a:schemeClr val="tx1"/>
                          </a:solidFill>
                          <a:effectLst/>
                          <a:latin typeface="+mn-lt"/>
                          <a:ea typeface="+mn-ea"/>
                          <a:cs typeface="+mn-cs"/>
                        </a:rPr>
                        <a:t>8.9</a:t>
                      </a:r>
                      <a:endParaRPr lang="zh-CN" sz="800" kern="1200" dirty="0">
                        <a:solidFill>
                          <a:schemeClr val="tx1"/>
                        </a:solidFill>
                        <a:effectLst/>
                        <a:latin typeface="+mn-lt"/>
                        <a:ea typeface="+mn-ea"/>
                        <a:cs typeface="+mn-cs"/>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10" action="ppaction://hlinkfile"/>
                        </a:rPr>
                        <a:t>S2-2106456</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Approval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CR3223 (Rel-17, 'B'): AMF impacts of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 Bell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9"/>
                  </a:ext>
                </a:extLst>
              </a:tr>
              <a:tr h="155894">
                <a:tc>
                  <a:txBody>
                    <a:bodyPr/>
                    <a:lstStyle/>
                    <a:p>
                      <a:pPr marL="0" marR="0" algn="ctr" defTabSz="914400" rtl="0" eaLnBrk="1" latinLnBrk="0" hangingPunct="1">
                        <a:spcBef>
                          <a:spcPts val="0"/>
                        </a:spcBef>
                        <a:spcAft>
                          <a:spcPts val="0"/>
                        </a:spcAft>
                      </a:pPr>
                      <a:r>
                        <a:rPr lang="en-GB" sz="800" kern="1200" dirty="0">
                          <a:solidFill>
                            <a:schemeClr val="tx1"/>
                          </a:solidFill>
                          <a:effectLst/>
                          <a:latin typeface="+mn-lt"/>
                          <a:ea typeface="+mn-ea"/>
                          <a:cs typeface="+mn-cs"/>
                        </a:rPr>
                        <a:t>8.9</a:t>
                      </a:r>
                      <a:endParaRPr lang="zh-CN" sz="800" kern="1200" dirty="0">
                        <a:solidFill>
                          <a:schemeClr val="tx1"/>
                        </a:solidFill>
                        <a:effectLst/>
                        <a:latin typeface="+mn-lt"/>
                        <a:ea typeface="+mn-ea"/>
                        <a:cs typeface="+mn-cs"/>
                      </a:endParaRPr>
                    </a:p>
                  </a:txBody>
                  <a:tcPr marL="0" marR="0" marT="0" marB="0"/>
                </a:tc>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11" action="ppaction://hlinkfile"/>
                        </a:rPr>
                        <a:t>S2-2106457</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CR</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Approval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CR3224 (Rel-17, 'B'): NEF impacts of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 Bell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Rel-17</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 </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dirty="0">
                          <a:effectLst/>
                        </a:rPr>
                        <a:t> </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10"/>
                  </a:ext>
                </a:extLst>
              </a:tr>
            </a:tbl>
          </a:graphicData>
        </a:graphic>
      </p:graphicFrame>
      <p:sp>
        <p:nvSpPr>
          <p:cNvPr id="4" name="Speech Bubble: Rectangle with Corners Rounded 3">
            <a:extLst>
              <a:ext uri="{FF2B5EF4-FFF2-40B4-BE49-F238E27FC236}">
                <a16:creationId xmlns="" xmlns:a16="http://schemas.microsoft.com/office/drawing/2014/main" id="{01E193FE-97C3-479C-B8CB-88DF17D207FA}"/>
              </a:ext>
            </a:extLst>
          </p:cNvPr>
          <p:cNvSpPr/>
          <p:nvPr/>
        </p:nvSpPr>
        <p:spPr>
          <a:xfrm>
            <a:off x="7259855" y="869717"/>
            <a:ext cx="1440180" cy="548640"/>
          </a:xfrm>
          <a:prstGeom prst="wedgeRoundRectCallout">
            <a:avLst>
              <a:gd name="adj1" fmla="val -66488"/>
              <a:gd name="adj2" fmla="val 18432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Ericsson0817: can moved to UP handling</a:t>
            </a:r>
          </a:p>
        </p:txBody>
      </p:sp>
      <p:graphicFrame>
        <p:nvGraphicFramePr>
          <p:cNvPr id="5" name="表格 4"/>
          <p:cNvGraphicFramePr>
            <a:graphicFrameLocks noGrp="1"/>
          </p:cNvGraphicFramePr>
          <p:nvPr>
            <p:extLst>
              <p:ext uri="{D42A27DB-BD31-4B8C-83A1-F6EECF244321}">
                <p14:modId xmlns:p14="http://schemas.microsoft.com/office/powerpoint/2010/main" val="4006443917"/>
              </p:ext>
            </p:extLst>
          </p:nvPr>
        </p:nvGraphicFramePr>
        <p:xfrm>
          <a:off x="838200" y="4730983"/>
          <a:ext cx="10079990" cy="1356360"/>
        </p:xfrm>
        <a:graphic>
          <a:graphicData uri="http://schemas.openxmlformats.org/drawingml/2006/table">
            <a:tbl>
              <a:tblPr firstRow="1" firstCol="1" bandRow="1">
                <a:tableStyleId>{5940675A-B579-460E-94D1-54222C63F5DA}</a:tableStyleId>
              </a:tblPr>
              <a:tblGrid>
                <a:gridCol w="872399">
                  <a:extLst>
                    <a:ext uri="{9D8B030D-6E8A-4147-A177-3AD203B41FA5}">
                      <a16:colId xmlns="" xmlns:a16="http://schemas.microsoft.com/office/drawing/2014/main" val="20001"/>
                    </a:ext>
                  </a:extLst>
                </a:gridCol>
                <a:gridCol w="2523115">
                  <a:extLst>
                    <a:ext uri="{9D8B030D-6E8A-4147-A177-3AD203B41FA5}">
                      <a16:colId xmlns="" xmlns:a16="http://schemas.microsoft.com/office/drawing/2014/main" val="20004"/>
                    </a:ext>
                  </a:extLst>
                </a:gridCol>
                <a:gridCol w="1335473">
                  <a:extLst>
                    <a:ext uri="{9D8B030D-6E8A-4147-A177-3AD203B41FA5}">
                      <a16:colId xmlns="" xmlns:a16="http://schemas.microsoft.com/office/drawing/2014/main" val="20005"/>
                    </a:ext>
                  </a:extLst>
                </a:gridCol>
                <a:gridCol w="4087446">
                  <a:extLst>
                    <a:ext uri="{9D8B030D-6E8A-4147-A177-3AD203B41FA5}">
                      <a16:colId xmlns="" xmlns:a16="http://schemas.microsoft.com/office/drawing/2014/main" val="20008"/>
                    </a:ext>
                  </a:extLst>
                </a:gridCol>
                <a:gridCol w="1261557">
                  <a:extLst>
                    <a:ext uri="{9D8B030D-6E8A-4147-A177-3AD203B41FA5}">
                      <a16:colId xmlns="" xmlns:a16="http://schemas.microsoft.com/office/drawing/2014/main" val="20009"/>
                    </a:ext>
                  </a:extLst>
                </a:gridCol>
              </a:tblGrid>
              <a:tr h="136292">
                <a:tc>
                  <a:txBody>
                    <a:bodyPr/>
                    <a:lstStyle/>
                    <a:p>
                      <a:pPr marL="0" marR="0">
                        <a:spcBef>
                          <a:spcPts val="0"/>
                        </a:spcBef>
                        <a:spcAft>
                          <a:spcPts val="0"/>
                        </a:spcAft>
                      </a:pPr>
                      <a:r>
                        <a:rPr lang="en-GB" sz="800" dirty="0">
                          <a:effectLst/>
                        </a:rPr>
                        <a:t>-</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dirty="0">
                          <a:effectLst/>
                        </a:rPr>
                        <a:t>Other 501</a:t>
                      </a:r>
                      <a:r>
                        <a:rPr lang="en-US" sz="800" dirty="0">
                          <a:effectLst/>
                        </a:rPr>
                        <a:t>/502/503</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900" dirty="0">
                          <a:effectLst/>
                        </a:rPr>
                        <a:t> </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tc>
                  <a:txBody>
                    <a:bodyPr/>
                    <a:lstStyle/>
                    <a:p>
                      <a:pPr marL="0" marR="0">
                        <a:spcBef>
                          <a:spcPts val="0"/>
                        </a:spcBef>
                        <a:spcAft>
                          <a:spcPts val="0"/>
                        </a:spcAft>
                      </a:pPr>
                      <a:r>
                        <a:rPr lang="en-GB" sz="800">
                          <a:effectLst/>
                        </a:rPr>
                        <a:t>-</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0"/>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4" action="ppaction://hlinkfile"/>
                        </a:rPr>
                        <a:t>S2-2106472</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CR3227 (Rel-17, 'B'): SMF discovery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r>
                        <a:rPr lang="en-GB" sz="800" kern="1200" dirty="0" smtClean="0">
                          <a:solidFill>
                            <a:schemeClr val="tx1"/>
                          </a:solidFill>
                          <a:effectLst/>
                          <a:latin typeface="+mn-lt"/>
                          <a:ea typeface="+mn-ea"/>
                          <a:cs typeface="+mn-cs"/>
                        </a:rPr>
                        <a:t>NOTED?</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dirty="0">
                          <a:effectLst/>
                        </a:rPr>
                        <a:t> </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3"/>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5" action="ppaction://hlinkfile"/>
                        </a:rPr>
                        <a:t>S2-2106475</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23.502 CR2757R3 (Rel-17, 'B'): UDM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4"/>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6" action="ppaction://hlinkfile"/>
                        </a:rPr>
                        <a:t>S2-2106491</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23.502 CR2878R1 (Rel-17, 'B'): BSF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indent="30480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5"/>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7" action="ppaction://hlinkfile"/>
                        </a:rPr>
                        <a:t>S2-2106520</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CR2877R1 (Rel-17, 'B'): NRF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 Bell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r>
                        <a:rPr lang="en-GB" altLang="zh-CN" sz="800" kern="1200" dirty="0" smtClean="0">
                          <a:solidFill>
                            <a:schemeClr val="tx1"/>
                          </a:solidFill>
                          <a:effectLst/>
                          <a:latin typeface="+mn-lt"/>
                          <a:ea typeface="+mn-ea"/>
                          <a:cs typeface="+mn-cs"/>
                        </a:rPr>
                        <a:t>merged into S2-2105819.</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6"/>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8" action="ppaction://hlinkfile"/>
                        </a:rPr>
                        <a:t>S2-2106523</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23.502 CR3121 (Rel-17, 'B'): NRF extensions for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7"/>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9" action="ppaction://hlinkfile"/>
                        </a:rPr>
                        <a:t>S2-2106437</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23.503 CR0579R1 (Rel-17, 'B'): PCC impacts of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a:solidFill>
                            <a:schemeClr val="tx1"/>
                          </a:solidFill>
                          <a:effectLst/>
                          <a:latin typeface="+mn-lt"/>
                          <a:ea typeface="+mn-ea"/>
                          <a:cs typeface="+mn-cs"/>
                        </a:rPr>
                        <a:t>Nokia, Nokia Shanghai Bell</a:t>
                      </a:r>
                      <a:endParaRPr lang="zh-CN" sz="800" kern="120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8"/>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10" action="ppaction://hlinkfile"/>
                        </a:rPr>
                        <a:t>S2-2106456</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CR3223 (Rel-17, 'B'): AMF impacts of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 Bell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r>
                        <a:rPr lang="en-GB" altLang="zh-CN" sz="800" kern="1200" dirty="0" smtClean="0">
                          <a:solidFill>
                            <a:schemeClr val="tx1"/>
                          </a:solidFill>
                          <a:effectLst/>
                          <a:latin typeface="+mn-lt"/>
                          <a:ea typeface="+mn-ea"/>
                          <a:cs typeface="+mn-cs"/>
                        </a:rPr>
                        <a:t>merged into S2-2105819.</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a:effectLst/>
                        </a:rPr>
                        <a:t> </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09"/>
                  </a:ext>
                </a:extLst>
              </a:tr>
              <a:tr h="0">
                <a:tc>
                  <a:txBody>
                    <a:bodyPr/>
                    <a:lstStyle/>
                    <a:p>
                      <a:pPr marL="0" marR="0" algn="ctr" defTabSz="914400" rtl="0" eaLnBrk="1" latinLnBrk="0" hangingPunct="1">
                        <a:spcBef>
                          <a:spcPts val="0"/>
                        </a:spcBef>
                        <a:spcAft>
                          <a:spcPts val="0"/>
                        </a:spcAft>
                      </a:pPr>
                      <a:r>
                        <a:rPr lang="en-GB" sz="800" u="sng" kern="1200" dirty="0">
                          <a:solidFill>
                            <a:schemeClr val="tx1"/>
                          </a:solidFill>
                          <a:effectLst/>
                          <a:latin typeface="+mn-lt"/>
                          <a:ea typeface="+mn-ea"/>
                          <a:cs typeface="+mn-cs"/>
                          <a:hlinkClick r:id="rId11" action="ppaction://hlinkfile"/>
                        </a:rPr>
                        <a:t>S2-2106457</a:t>
                      </a:r>
                      <a:endParaRPr lang="zh-CN" sz="800" u="sng"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23.501 CR3224 (Rel-17, 'B'): NEF impacts of 5MBS</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Nokia, Nokia Shanghai Bell</a:t>
                      </a:r>
                      <a:endParaRPr lang="zh-CN" sz="800" kern="1200" dirty="0">
                        <a:solidFill>
                          <a:schemeClr val="tx1"/>
                        </a:solidFill>
                        <a:effectLst/>
                        <a:latin typeface="+mn-lt"/>
                        <a:ea typeface="+mn-ea"/>
                        <a:cs typeface="+mn-cs"/>
                      </a:endParaRPr>
                    </a:p>
                  </a:txBody>
                  <a:tcPr marL="0" marR="0" marT="0" marB="0"/>
                </a:tc>
                <a:tc>
                  <a:txBody>
                    <a:bodyPr/>
                    <a:lstStyle/>
                    <a:p>
                      <a:pPr marL="0" marR="0" algn="l" defTabSz="914400" rtl="0" eaLnBrk="1" latinLnBrk="0" hangingPunct="1">
                        <a:spcBef>
                          <a:spcPts val="0"/>
                        </a:spcBef>
                        <a:spcAft>
                          <a:spcPts val="0"/>
                        </a:spcAft>
                      </a:pPr>
                      <a:r>
                        <a:rPr lang="en-GB" sz="800" kern="1200" dirty="0">
                          <a:solidFill>
                            <a:schemeClr val="tx1"/>
                          </a:solidFill>
                          <a:effectLst/>
                          <a:latin typeface="+mn-lt"/>
                          <a:ea typeface="+mn-ea"/>
                          <a:cs typeface="+mn-cs"/>
                        </a:rPr>
                        <a:t> </a:t>
                      </a:r>
                      <a:r>
                        <a:rPr lang="en-GB" sz="800" kern="1200" dirty="0" smtClean="0">
                          <a:solidFill>
                            <a:schemeClr val="tx1"/>
                          </a:solidFill>
                          <a:effectLst/>
                          <a:latin typeface="+mn-lt"/>
                          <a:ea typeface="+mn-ea"/>
                          <a:cs typeface="+mn-cs"/>
                        </a:rPr>
                        <a:t>merged into S2-2105819.</a:t>
                      </a:r>
                      <a:endParaRPr lang="zh-CN" sz="800" kern="1200" dirty="0">
                        <a:solidFill>
                          <a:schemeClr val="tx1"/>
                        </a:solidFill>
                        <a:effectLst/>
                        <a:latin typeface="+mn-lt"/>
                        <a:ea typeface="+mn-ea"/>
                        <a:cs typeface="+mn-cs"/>
                      </a:endParaRPr>
                    </a:p>
                  </a:txBody>
                  <a:tcPr marL="0" marR="0" marT="0" marB="0"/>
                </a:tc>
                <a:tc>
                  <a:txBody>
                    <a:bodyPr/>
                    <a:lstStyle/>
                    <a:p>
                      <a:pPr marL="0" marR="0">
                        <a:spcBef>
                          <a:spcPts val="0"/>
                        </a:spcBef>
                        <a:spcAft>
                          <a:spcPts val="0"/>
                        </a:spcAft>
                      </a:pPr>
                      <a:r>
                        <a:rPr lang="en-GB" sz="1000" dirty="0">
                          <a:effectLst/>
                        </a:rPr>
                        <a:t> </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0" marR="0" marT="0" marB="0"/>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5817598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4875" y="2736850"/>
            <a:ext cx="10515600" cy="1325563"/>
          </a:xfrm>
        </p:spPr>
        <p:txBody>
          <a:bodyPr/>
          <a:lstStyle/>
          <a:p>
            <a:r>
              <a:rPr lang="en-US" altLang="zh-CN" b="1" dirty="0"/>
              <a:t>Slides for information</a:t>
            </a:r>
            <a:endParaRPr lang="zh-CN" altLang="en-US" b="1" dirty="0"/>
          </a:p>
        </p:txBody>
      </p:sp>
    </p:spTree>
    <p:extLst>
      <p:ext uri="{BB962C8B-B14F-4D97-AF65-F5344CB8AC3E}">
        <p14:creationId xmlns:p14="http://schemas.microsoft.com/office/powerpoint/2010/main" val="21959960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#1: </a:t>
            </a:r>
            <a:r>
              <a:rPr lang="en-US" altLang="zh-CN" dirty="0"/>
              <a:t>NF services for SMF/AMF/MB-SMF </a:t>
            </a:r>
            <a:r>
              <a:rPr lang="en-US" altLang="zh-CN" sz="2800" dirty="0"/>
              <a:t>(for information)</a:t>
            </a:r>
            <a:endParaRPr lang="zh-CN" altLang="en-US" sz="2800" dirty="0"/>
          </a:p>
        </p:txBody>
      </p:sp>
      <p:graphicFrame>
        <p:nvGraphicFramePr>
          <p:cNvPr id="6" name="对象 5"/>
          <p:cNvGraphicFramePr>
            <a:graphicFrameLocks noChangeAspect="1"/>
          </p:cNvGraphicFramePr>
          <p:nvPr/>
        </p:nvGraphicFramePr>
        <p:xfrm>
          <a:off x="4311742" y="1580851"/>
          <a:ext cx="3661444" cy="2781980"/>
        </p:xfrm>
        <a:graphic>
          <a:graphicData uri="http://schemas.openxmlformats.org/presentationml/2006/ole">
            <mc:AlternateContent xmlns:mc="http://schemas.openxmlformats.org/markup-compatibility/2006">
              <mc:Choice xmlns:v="urn:schemas-microsoft-com:vml" Requires="v">
                <p:oleObj spid="_x0000_s1140" name="Picture" r:id="rId3" imgW="4861443" imgH="3688886" progId="Word.Picture.8">
                  <p:embed/>
                </p:oleObj>
              </mc:Choice>
              <mc:Fallback>
                <p:oleObj name="Picture" r:id="rId3" imgW="4861443" imgH="3688886"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1742" y="1580851"/>
                        <a:ext cx="3661444" cy="2781980"/>
                      </a:xfrm>
                      <a:prstGeom prst="rect">
                        <a:avLst/>
                      </a:prstGeom>
                      <a:noFill/>
                    </p:spPr>
                  </p:pic>
                </p:oleObj>
              </mc:Fallback>
            </mc:AlternateContent>
          </a:graphicData>
        </a:graphic>
      </p:graphicFrame>
      <p:graphicFrame>
        <p:nvGraphicFramePr>
          <p:cNvPr id="8" name="对象 7"/>
          <p:cNvGraphicFramePr>
            <a:graphicFrameLocks noChangeAspect="1"/>
          </p:cNvGraphicFramePr>
          <p:nvPr/>
        </p:nvGraphicFramePr>
        <p:xfrm>
          <a:off x="7998141" y="1690688"/>
          <a:ext cx="3908109" cy="2408967"/>
        </p:xfrm>
        <a:graphic>
          <a:graphicData uri="http://schemas.openxmlformats.org/presentationml/2006/ole">
            <mc:AlternateContent xmlns:mc="http://schemas.openxmlformats.org/markup-compatibility/2006">
              <mc:Choice xmlns:v="urn:schemas-microsoft-com:vml" Requires="v">
                <p:oleObj spid="_x0000_s1141" name="Picture" r:id="rId5" imgW="5401123" imgH="3328855" progId="Word.Picture.8">
                  <p:embed/>
                </p:oleObj>
              </mc:Choice>
              <mc:Fallback>
                <p:oleObj name="Picture" r:id="rId5" imgW="5401123" imgH="3328855"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98141" y="1690688"/>
                        <a:ext cx="3908109" cy="2408967"/>
                      </a:xfrm>
                      <a:prstGeom prst="rect">
                        <a:avLst/>
                      </a:prstGeom>
                      <a:noFill/>
                    </p:spPr>
                  </p:pic>
                </p:oleObj>
              </mc:Fallback>
            </mc:AlternateContent>
          </a:graphicData>
        </a:graphic>
      </p:graphicFrame>
      <p:graphicFrame>
        <p:nvGraphicFramePr>
          <p:cNvPr id="10" name="对象 9"/>
          <p:cNvGraphicFramePr>
            <a:graphicFrameLocks noChangeAspect="1"/>
          </p:cNvGraphicFramePr>
          <p:nvPr/>
        </p:nvGraphicFramePr>
        <p:xfrm>
          <a:off x="349267" y="1750645"/>
          <a:ext cx="3708383" cy="4593006"/>
        </p:xfrm>
        <a:graphic>
          <a:graphicData uri="http://schemas.openxmlformats.org/presentationml/2006/ole">
            <mc:AlternateContent xmlns:mc="http://schemas.openxmlformats.org/markup-compatibility/2006">
              <mc:Choice xmlns:v="urn:schemas-microsoft-com:vml" Requires="v">
                <p:oleObj spid="_x0000_s1142" name="Picture" r:id="rId7" imgW="6031530" imgH="7470301" progId="Word.Picture.8">
                  <p:embed/>
                </p:oleObj>
              </mc:Choice>
              <mc:Fallback>
                <p:oleObj name="Picture" r:id="rId7" imgW="6031530" imgH="7470301" progId="Word.Picture.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9267" y="1750645"/>
                        <a:ext cx="3708383" cy="4593006"/>
                      </a:xfrm>
                      <a:prstGeom prst="rect">
                        <a:avLst/>
                      </a:prstGeom>
                      <a:noFill/>
                    </p:spPr>
                  </p:pic>
                </p:oleObj>
              </mc:Fallback>
            </mc:AlternateContent>
          </a:graphicData>
        </a:graphic>
      </p:graphicFrame>
      <p:graphicFrame>
        <p:nvGraphicFramePr>
          <p:cNvPr id="11" name="表格 10"/>
          <p:cNvGraphicFramePr>
            <a:graphicFrameLocks noGrp="1"/>
          </p:cNvGraphicFramePr>
          <p:nvPr/>
        </p:nvGraphicFramePr>
        <p:xfrm>
          <a:off x="4288317" y="4489081"/>
          <a:ext cx="7713182" cy="2240280"/>
        </p:xfrm>
        <a:graphic>
          <a:graphicData uri="http://schemas.openxmlformats.org/drawingml/2006/table">
            <a:tbl>
              <a:tblPr firstRow="1" bandRow="1">
                <a:tableStyleId>{5C22544A-7EE6-4342-B048-85BDC9FD1C3A}</a:tableStyleId>
              </a:tblPr>
              <a:tblGrid>
                <a:gridCol w="1463838">
                  <a:extLst>
                    <a:ext uri="{9D8B030D-6E8A-4147-A177-3AD203B41FA5}">
                      <a16:colId xmlns="" xmlns:a16="http://schemas.microsoft.com/office/drawing/2014/main" val="20001"/>
                    </a:ext>
                  </a:extLst>
                </a:gridCol>
                <a:gridCol w="2086920">
                  <a:extLst>
                    <a:ext uri="{9D8B030D-6E8A-4147-A177-3AD203B41FA5}">
                      <a16:colId xmlns="" xmlns:a16="http://schemas.microsoft.com/office/drawing/2014/main" val="20002"/>
                    </a:ext>
                  </a:extLst>
                </a:gridCol>
                <a:gridCol w="2114550">
                  <a:extLst>
                    <a:ext uri="{9D8B030D-6E8A-4147-A177-3AD203B41FA5}">
                      <a16:colId xmlns="" xmlns:a16="http://schemas.microsoft.com/office/drawing/2014/main" val="20003"/>
                    </a:ext>
                  </a:extLst>
                </a:gridCol>
                <a:gridCol w="2047874">
                  <a:extLst>
                    <a:ext uri="{9D8B030D-6E8A-4147-A177-3AD203B41FA5}">
                      <a16:colId xmlns="" xmlns:a16="http://schemas.microsoft.com/office/drawing/2014/main" val="20004"/>
                    </a:ext>
                  </a:extLst>
                </a:gridCol>
              </a:tblGrid>
              <a:tr h="0">
                <a:tc>
                  <a:txBody>
                    <a:bodyPr/>
                    <a:lstStyle/>
                    <a:p>
                      <a:r>
                        <a:rPr lang="en-US" sz="1200" dirty="0"/>
                        <a:t># and source</a:t>
                      </a:r>
                    </a:p>
                  </a:txBody>
                  <a:tcPr/>
                </a:tc>
                <a:tc>
                  <a:txBody>
                    <a:bodyPr/>
                    <a:lstStyle/>
                    <a:p>
                      <a:r>
                        <a:rPr lang="en-US" sz="1200" dirty="0"/>
                        <a:t>MB-SMF-SMF</a:t>
                      </a:r>
                    </a:p>
                  </a:txBody>
                  <a:tcPr/>
                </a:tc>
                <a:tc>
                  <a:txBody>
                    <a:bodyPr/>
                    <a:lstStyle/>
                    <a:p>
                      <a:r>
                        <a:rPr lang="en-US" sz="1200" dirty="0"/>
                        <a:t>SMF-AMF</a:t>
                      </a:r>
                    </a:p>
                  </a:txBody>
                  <a:tcPr/>
                </a:tc>
                <a:tc>
                  <a:txBody>
                    <a:bodyPr/>
                    <a:lstStyle/>
                    <a:p>
                      <a:r>
                        <a:rPr lang="en-US" sz="1200" dirty="0"/>
                        <a:t>MB-SMF-AMF</a:t>
                      </a:r>
                    </a:p>
                  </a:txBody>
                  <a:tcPr/>
                </a:tc>
                <a:extLst>
                  <a:ext uri="{0D108BD9-81ED-4DB2-BD59-A6C34878D82A}">
                    <a16:rowId xmlns="" xmlns:a16="http://schemas.microsoft.com/office/drawing/2014/main" val="10000"/>
                  </a:ext>
                </a:extLst>
              </a:tr>
              <a:tr h="149890">
                <a:tc>
                  <a:txBody>
                    <a:bodyPr/>
                    <a:lstStyle/>
                    <a:p>
                      <a:r>
                        <a:rPr lang="en-US" sz="1100" dirty="0"/>
                        <a:t>S2-2105916</a:t>
                      </a:r>
                    </a:p>
                  </a:txBody>
                  <a:tcPr/>
                </a:tc>
                <a:tc>
                  <a:txBody>
                    <a:bodyPr/>
                    <a:lstStyle/>
                    <a:p>
                      <a:r>
                        <a:rPr lang="en-US" sz="1100" dirty="0" err="1"/>
                        <a:t>Nsmf_MBSDataTransfer_Create</a:t>
                      </a:r>
                      <a:endParaRPr lang="en-US" sz="1100" dirty="0"/>
                    </a:p>
                  </a:txBody>
                  <a:tcPr/>
                </a:tc>
                <a:tc>
                  <a:txBody>
                    <a:bodyPr/>
                    <a:lstStyle/>
                    <a:p>
                      <a:r>
                        <a:rPr lang="en-US" sz="1100" dirty="0" err="1"/>
                        <a:t>Namf_MBS_SessionStatusUpdate</a:t>
                      </a:r>
                      <a:r>
                        <a:rPr lang="en-US" sz="110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Namf_MBS_N2MessageTransfer request </a:t>
                      </a:r>
                    </a:p>
                  </a:txBody>
                  <a:tcPr/>
                </a:tc>
                <a:extLst>
                  <a:ext uri="{0D108BD9-81ED-4DB2-BD59-A6C34878D82A}">
                    <a16:rowId xmlns="" xmlns:a16="http://schemas.microsoft.com/office/drawing/2014/main" val="10001"/>
                  </a:ext>
                </a:extLst>
              </a:tr>
              <a:tr h="149890">
                <a:tc>
                  <a:txBody>
                    <a:bodyPr/>
                    <a:lstStyle/>
                    <a:p>
                      <a:r>
                        <a:rPr lang="en-US" sz="1100" dirty="0"/>
                        <a:t>S2-2106121</a:t>
                      </a:r>
                    </a:p>
                  </a:txBody>
                  <a:tcPr/>
                </a:tc>
                <a:tc>
                  <a:txBody>
                    <a:bodyPr/>
                    <a:lstStyle/>
                    <a:p>
                      <a:r>
                        <a:rPr lang="en-US" sz="1100" dirty="0" err="1"/>
                        <a:t>Nmbsmf_Information_Notify</a:t>
                      </a:r>
                      <a:r>
                        <a:rPr lang="en-US" sz="1100" dirty="0"/>
                        <a:t> </a:t>
                      </a:r>
                    </a:p>
                  </a:txBody>
                  <a:tcPr/>
                </a:tc>
                <a:tc>
                  <a:txBody>
                    <a:bodyPr/>
                    <a:lstStyle/>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a:t>Namf_MBSSession_Update</a:t>
                      </a:r>
                      <a:r>
                        <a:rPr lang="en-US" sz="1100" dirty="0"/>
                        <a:t> Request (Similar as update)</a:t>
                      </a:r>
                    </a:p>
                  </a:txBody>
                  <a:tcPr/>
                </a:tc>
                <a:extLst>
                  <a:ext uri="{0D108BD9-81ED-4DB2-BD59-A6C34878D82A}">
                    <a16:rowId xmlns="" xmlns:a16="http://schemas.microsoft.com/office/drawing/2014/main" val="10002"/>
                  </a:ext>
                </a:extLst>
              </a:tr>
              <a:tr h="0">
                <a:tc>
                  <a:txBody>
                    <a:bodyPr/>
                    <a:lstStyle/>
                    <a:p>
                      <a:r>
                        <a:rPr lang="en-US" sz="1100" dirty="0"/>
                        <a:t>S2-2106334</a:t>
                      </a:r>
                    </a:p>
                  </a:txBody>
                  <a:tcPr/>
                </a:tc>
                <a:tc>
                  <a:txBody>
                    <a:bodyPr/>
                    <a:lstStyle/>
                    <a:p>
                      <a:r>
                        <a:rPr lang="en-US" sz="1100" dirty="0" err="1"/>
                        <a:t>Nsmf_MBSSession_Activation</a:t>
                      </a:r>
                      <a:r>
                        <a:rPr lang="en-US" sz="1100" dirty="0"/>
                        <a:t> </a:t>
                      </a:r>
                    </a:p>
                  </a:txBody>
                  <a:tcPr/>
                </a:tc>
                <a:tc>
                  <a:txBody>
                    <a:bodyPr/>
                    <a:lstStyle/>
                    <a:p>
                      <a:r>
                        <a:rPr lang="en-US" sz="1100" dirty="0" err="1"/>
                        <a:t>Namf_Communication_MBSActivation</a:t>
                      </a:r>
                      <a:r>
                        <a:rPr lang="en-US" sz="1100" dirty="0"/>
                        <a:t> </a:t>
                      </a:r>
                    </a:p>
                  </a:txBody>
                  <a:tcPr/>
                </a:tc>
                <a:tc>
                  <a:txBody>
                    <a:bodyPr/>
                    <a:lstStyle/>
                    <a:p>
                      <a:r>
                        <a:rPr lang="en-US" sz="1100" dirty="0" err="1"/>
                        <a:t>Namf_Communication_MBSActivation</a:t>
                      </a:r>
                      <a:r>
                        <a:rPr lang="en-US" sz="1100" dirty="0"/>
                        <a:t> </a:t>
                      </a:r>
                    </a:p>
                  </a:txBody>
                  <a:tcPr/>
                </a:tc>
                <a:extLst>
                  <a:ext uri="{0D108BD9-81ED-4DB2-BD59-A6C34878D82A}">
                    <a16:rowId xmlns="" xmlns:a16="http://schemas.microsoft.com/office/drawing/2014/main" val="10003"/>
                  </a:ext>
                </a:extLst>
              </a:tr>
              <a:tr h="0">
                <a:tc>
                  <a:txBody>
                    <a:bodyPr/>
                    <a:lstStyle/>
                    <a:p>
                      <a:r>
                        <a:rPr lang="en-US" sz="1100" dirty="0"/>
                        <a:t>S2-2106454</a:t>
                      </a:r>
                    </a:p>
                  </a:txBody>
                  <a:tcPr/>
                </a:tc>
                <a:tc>
                  <a:txBody>
                    <a:bodyPr/>
                    <a:lstStyle/>
                    <a:p>
                      <a:endParaRPr lang="en-US" sz="1100" dirty="0"/>
                    </a:p>
                  </a:txBody>
                  <a:tcPr/>
                </a:tc>
                <a:tc>
                  <a:txBody>
                    <a:bodyPr/>
                    <a:lstStyle/>
                    <a:p>
                      <a:r>
                        <a:rPr lang="en-US" sz="1100" dirty="0" err="1"/>
                        <a:t>Namf_MT</a:t>
                      </a:r>
                      <a:r>
                        <a:rPr lang="en-US" sz="1100" dirty="0" err="1">
                          <a:solidFill>
                            <a:srgbClr val="FF0000"/>
                          </a:solidFill>
                        </a:rPr>
                        <a:t>Multicast</a:t>
                      </a:r>
                      <a:r>
                        <a:rPr lang="en-US" sz="1100" dirty="0" err="1"/>
                        <a:t>_EnableReachability</a:t>
                      </a:r>
                      <a:r>
                        <a:rPr lang="en-US" sz="1100" dirty="0"/>
                        <a:t> </a:t>
                      </a:r>
                    </a:p>
                  </a:txBody>
                  <a:tcPr/>
                </a:tc>
                <a:tc>
                  <a:txBody>
                    <a:bodyPr/>
                    <a:lstStyle/>
                    <a:p>
                      <a:endParaRPr lang="en-US" sz="1100" dirty="0"/>
                    </a:p>
                  </a:txBody>
                  <a:tcPr/>
                </a:tc>
                <a:extLst>
                  <a:ext uri="{0D108BD9-81ED-4DB2-BD59-A6C34878D82A}">
                    <a16:rowId xmlns="" xmlns:a16="http://schemas.microsoft.com/office/drawing/2014/main" val="10004"/>
                  </a:ext>
                </a:extLst>
              </a:tr>
              <a:tr h="0">
                <a:tc>
                  <a:txBody>
                    <a:bodyPr/>
                    <a:lstStyle/>
                    <a:p>
                      <a:r>
                        <a:rPr lang="en-US" altLang="zh-CN" sz="1100" dirty="0"/>
                        <a:t>S2-2105638</a:t>
                      </a:r>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 xmlns:a16="http://schemas.microsoft.com/office/drawing/2014/main" val="2790971283"/>
                  </a:ext>
                </a:extLst>
              </a:tr>
            </a:tbl>
          </a:graphicData>
        </a:graphic>
      </p:graphicFrame>
      <p:sp>
        <p:nvSpPr>
          <p:cNvPr id="3" name="矩形 2">
            <a:extLst>
              <a:ext uri="{FF2B5EF4-FFF2-40B4-BE49-F238E27FC236}">
                <a16:creationId xmlns="" xmlns:a16="http://schemas.microsoft.com/office/drawing/2014/main" id="{6EE38BE6-9373-4441-9F8E-F9A5BA1990FF}"/>
              </a:ext>
            </a:extLst>
          </p:cNvPr>
          <p:cNvSpPr/>
          <p:nvPr/>
        </p:nvSpPr>
        <p:spPr>
          <a:xfrm>
            <a:off x="5169705" y="2288230"/>
            <a:ext cx="1909089" cy="50403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9923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838200" y="365125"/>
            <a:ext cx="10515600" cy="1325563"/>
          </a:xfrm>
        </p:spPr>
        <p:txBody>
          <a:bodyPr/>
          <a:lstStyle/>
          <a:p>
            <a:r>
              <a:rPr lang="en-US" altLang="zh-CN" b="1" dirty="0"/>
              <a:t>Topic #1: </a:t>
            </a:r>
            <a:r>
              <a:rPr lang="en-US" altLang="zh-CN" dirty="0"/>
              <a:t>Shared tunnel management</a:t>
            </a:r>
            <a:br>
              <a:rPr lang="en-US" altLang="zh-CN" dirty="0"/>
            </a:br>
            <a:r>
              <a:rPr lang="en-US" altLang="zh-CN" sz="2800" dirty="0"/>
              <a:t>(merge proposal?)</a:t>
            </a:r>
            <a:endParaRPr lang="zh-CN" altLang="en-US" sz="2800" dirty="0"/>
          </a:p>
        </p:txBody>
      </p:sp>
      <p:graphicFrame>
        <p:nvGraphicFramePr>
          <p:cNvPr id="8" name="表格 7"/>
          <p:cNvGraphicFramePr>
            <a:graphicFrameLocks noGrp="1"/>
          </p:cNvGraphicFramePr>
          <p:nvPr>
            <p:extLst>
              <p:ext uri="{D42A27DB-BD31-4B8C-83A1-F6EECF244321}">
                <p14:modId xmlns:p14="http://schemas.microsoft.com/office/powerpoint/2010/main" val="3349908510"/>
              </p:ext>
            </p:extLst>
          </p:nvPr>
        </p:nvGraphicFramePr>
        <p:xfrm>
          <a:off x="974724" y="1890549"/>
          <a:ext cx="9026526" cy="2852544"/>
        </p:xfrm>
        <a:graphic>
          <a:graphicData uri="http://schemas.openxmlformats.org/drawingml/2006/table">
            <a:tbl>
              <a:tblPr firstRow="1" firstCol="1" bandRow="1">
                <a:tableStyleId>{5940675A-B579-460E-94D1-54222C63F5DA}</a:tableStyleId>
              </a:tblPr>
              <a:tblGrid>
                <a:gridCol w="559855">
                  <a:extLst>
                    <a:ext uri="{9D8B030D-6E8A-4147-A177-3AD203B41FA5}">
                      <a16:colId xmlns="" xmlns:a16="http://schemas.microsoft.com/office/drawing/2014/main" val="20000"/>
                    </a:ext>
                  </a:extLst>
                </a:gridCol>
                <a:gridCol w="3735821">
                  <a:extLst>
                    <a:ext uri="{9D8B030D-6E8A-4147-A177-3AD203B41FA5}">
                      <a16:colId xmlns="" xmlns:a16="http://schemas.microsoft.com/office/drawing/2014/main" val="20001"/>
                    </a:ext>
                  </a:extLst>
                </a:gridCol>
                <a:gridCol w="1596000">
                  <a:extLst>
                    <a:ext uri="{9D8B030D-6E8A-4147-A177-3AD203B41FA5}">
                      <a16:colId xmlns="" xmlns:a16="http://schemas.microsoft.com/office/drawing/2014/main" val="20002"/>
                    </a:ext>
                  </a:extLst>
                </a:gridCol>
                <a:gridCol w="1596000">
                  <a:extLst>
                    <a:ext uri="{9D8B030D-6E8A-4147-A177-3AD203B41FA5}">
                      <a16:colId xmlns="" xmlns:a16="http://schemas.microsoft.com/office/drawing/2014/main" val="20003"/>
                    </a:ext>
                  </a:extLst>
                </a:gridCol>
                <a:gridCol w="1538850">
                  <a:extLst>
                    <a:ext uri="{9D8B030D-6E8A-4147-A177-3AD203B41FA5}">
                      <a16:colId xmlns="" xmlns:a16="http://schemas.microsoft.com/office/drawing/2014/main" val="20004"/>
                    </a:ext>
                  </a:extLst>
                </a:gridCol>
              </a:tblGrid>
              <a:tr h="212214">
                <a:tc>
                  <a:txBody>
                    <a:bodyPr/>
                    <a:lstStyle/>
                    <a:p>
                      <a:pPr marL="0" marR="0" algn="ctr">
                        <a:spcBef>
                          <a:spcPts val="0"/>
                        </a:spcBef>
                        <a:spcAft>
                          <a:spcPts val="0"/>
                        </a:spcAft>
                      </a:pPr>
                      <a:r>
                        <a:rPr lang="en-GB" sz="900" b="1" dirty="0">
                          <a:effectLst/>
                        </a:rPr>
                        <a:t>-</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dirty="0">
                          <a:effectLst/>
                        </a:rPr>
                        <a:t>Shared </a:t>
                      </a:r>
                      <a:r>
                        <a:rPr lang="en-US" sz="900" b="1" dirty="0">
                          <a:effectLst/>
                        </a:rPr>
                        <a:t>tunnel management</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GB" sz="900" b="1" dirty="0">
                          <a:effectLst/>
                        </a:rPr>
                        <a:t>-</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212214">
                <a:tc>
                  <a:txBody>
                    <a:bodyPr/>
                    <a:lstStyle/>
                    <a:p>
                      <a:pPr marL="0" marR="0" algn="ctr">
                        <a:spcBef>
                          <a:spcPts val="0"/>
                        </a:spcBef>
                        <a:spcAft>
                          <a:spcPts val="0"/>
                        </a:spcAft>
                      </a:pPr>
                      <a:r>
                        <a:rPr lang="en-GB" sz="900" u="sng" dirty="0">
                          <a:effectLst/>
                          <a:hlinkClick r:id="rId2" action="ppaction://hlinkfile"/>
                        </a:rPr>
                        <a:t>S2-2105632</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accent2">
                        <a:lumMod val="60000"/>
                        <a:lumOff val="40000"/>
                      </a:schemeClr>
                    </a:solidFill>
                  </a:tcPr>
                </a:tc>
                <a:tc>
                  <a:txBody>
                    <a:bodyPr/>
                    <a:lstStyle/>
                    <a:p>
                      <a:pPr marL="0" marR="0" algn="ctr">
                        <a:spcBef>
                          <a:spcPts val="0"/>
                        </a:spcBef>
                        <a:spcAft>
                          <a:spcPts val="0"/>
                        </a:spcAft>
                      </a:pPr>
                      <a:r>
                        <a:rPr lang="en-GB" sz="900" dirty="0">
                          <a:effectLst/>
                        </a:rPr>
                        <a:t>23.247: Update [7.2.1.4] &amp; [7.2.2.4] &amp; [7.2.5.2] &amp; [7.2.5.3] &amp; [7.2.6] Store RAN ID List.</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accent2">
                        <a:lumMod val="60000"/>
                        <a:lumOff val="40000"/>
                      </a:schemeClr>
                    </a:solidFill>
                  </a:tcPr>
                </a:tc>
                <a:tc>
                  <a:txBody>
                    <a:bodyPr/>
                    <a:lstStyle/>
                    <a:p>
                      <a:pPr marL="0" marR="0" algn="ctr">
                        <a:spcBef>
                          <a:spcPts val="0"/>
                        </a:spcBef>
                        <a:spcAft>
                          <a:spcPts val="0"/>
                        </a:spcAft>
                      </a:pPr>
                      <a:r>
                        <a:rPr lang="en-GB" sz="900" dirty="0">
                          <a:effectLst/>
                        </a:rPr>
                        <a:t>Ericsson</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accent2">
                        <a:lumMod val="60000"/>
                        <a:lumOff val="40000"/>
                      </a:schemeClr>
                    </a:solidFill>
                  </a:tcPr>
                </a:tc>
                <a:tc>
                  <a:txBody>
                    <a:bodyPr/>
                    <a:lstStyle/>
                    <a:p>
                      <a:pPr marL="0" marR="0" algn="ctr" defTabSz="914400" rtl="0" eaLnBrk="1" latinLnBrk="0" hangingPunct="1">
                        <a:spcBef>
                          <a:spcPts val="0"/>
                        </a:spcBef>
                        <a:spcAft>
                          <a:spcPts val="0"/>
                        </a:spcAft>
                      </a:pPr>
                      <a:r>
                        <a:rPr lang="en-US" altLang="zh-CN" sz="900" kern="1200" dirty="0" smtClean="0">
                          <a:solidFill>
                            <a:schemeClr val="tx1"/>
                          </a:solidFill>
                          <a:effectLst/>
                          <a:latin typeface="+mn-lt"/>
                          <a:ea typeface="+mn-ea"/>
                          <a:cs typeface="+mn-cs"/>
                        </a:rPr>
                        <a:t>Address the ENs</a:t>
                      </a:r>
                      <a:r>
                        <a:rPr lang="en-US" altLang="zh-CN" sz="900" kern="1200" baseline="0" dirty="0" smtClean="0">
                          <a:solidFill>
                            <a:schemeClr val="tx1"/>
                          </a:solidFill>
                          <a:effectLst/>
                          <a:latin typeface="+mn-lt"/>
                          <a:ea typeface="+mn-ea"/>
                          <a:cs typeface="+mn-cs"/>
                        </a:rPr>
                        <a:t> in 7.2.5.3</a:t>
                      </a:r>
                      <a:endParaRPr lang="zh-CN" sz="900" kern="1200" dirty="0">
                        <a:solidFill>
                          <a:schemeClr val="tx1"/>
                        </a:solidFill>
                        <a:effectLst/>
                        <a:latin typeface="+mn-lt"/>
                        <a:ea typeface="+mn-ea"/>
                        <a:cs typeface="+mn-cs"/>
                      </a:endParaRPr>
                    </a:p>
                  </a:txBody>
                  <a:tcPr marL="9525" marR="9525" marT="9525" marB="9525">
                    <a:solidFill>
                      <a:schemeClr val="accent2">
                        <a:lumMod val="60000"/>
                        <a:lumOff val="4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7.2.1.4, 7.2.2.4, remove EN: 7.2.5.2, 7.2.5.3, 7.2.6</a:t>
                      </a:r>
                      <a:endParaRPr lang="zh-CN" sz="900" kern="1200" dirty="0">
                        <a:solidFill>
                          <a:schemeClr val="tx1"/>
                        </a:solidFill>
                        <a:effectLst/>
                        <a:latin typeface="+mn-lt"/>
                        <a:ea typeface="+mn-ea"/>
                        <a:cs typeface="+mn-cs"/>
                      </a:endParaRPr>
                    </a:p>
                  </a:txBody>
                  <a:tcPr marL="9525" marR="9525" marT="9525" marB="9525">
                    <a:solidFill>
                      <a:schemeClr val="accent2">
                        <a:lumMod val="60000"/>
                        <a:lumOff val="40000"/>
                      </a:schemeClr>
                    </a:solidFill>
                  </a:tcPr>
                </a:tc>
                <a:extLst>
                  <a:ext uri="{0D108BD9-81ED-4DB2-BD59-A6C34878D82A}">
                    <a16:rowId xmlns="" xmlns:a16="http://schemas.microsoft.com/office/drawing/2014/main" val="10001"/>
                  </a:ext>
                </a:extLst>
              </a:tr>
              <a:tr h="212214">
                <a:tc>
                  <a:txBody>
                    <a:bodyPr/>
                    <a:lstStyle/>
                    <a:p>
                      <a:pPr marL="0" marR="0" algn="ctr">
                        <a:spcBef>
                          <a:spcPts val="0"/>
                        </a:spcBef>
                        <a:spcAft>
                          <a:spcPts val="0"/>
                        </a:spcAft>
                      </a:pPr>
                      <a:r>
                        <a:rPr lang="en-GB" sz="900" u="sng" dirty="0">
                          <a:effectLst/>
                          <a:hlinkClick r:id="rId3" action="ppaction://hlinkfile"/>
                        </a:rPr>
                        <a:t>S2-2106338</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accent1">
                        <a:lumMod val="40000"/>
                        <a:lumOff val="60000"/>
                      </a:schemeClr>
                    </a:solidFill>
                  </a:tcPr>
                </a:tc>
                <a:tc>
                  <a:txBody>
                    <a:bodyPr/>
                    <a:lstStyle/>
                    <a:p>
                      <a:pPr marL="0" marR="0" algn="ctr">
                        <a:spcBef>
                          <a:spcPts val="0"/>
                        </a:spcBef>
                        <a:spcAft>
                          <a:spcPts val="0"/>
                        </a:spcAft>
                      </a:pPr>
                      <a:r>
                        <a:rPr lang="en-GB" sz="900" dirty="0">
                          <a:effectLst/>
                        </a:rPr>
                        <a:t>23.247: Modification on release of shared delivery.</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vivo</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kern="1200" dirty="0">
                          <a:solidFill>
                            <a:schemeClr val="tx1"/>
                          </a:solidFill>
                          <a:effectLst/>
                          <a:latin typeface="+mn-lt"/>
                          <a:ea typeface="+mn-ea"/>
                          <a:cs typeface="+mn-cs"/>
                        </a:rPr>
                        <a:t>Merge into S2-2106367</a:t>
                      </a:r>
                      <a:endParaRPr lang="zh-CN" alt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7.2.2.4</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extLst>
                  <a:ext uri="{0D108BD9-81ED-4DB2-BD59-A6C34878D82A}">
                    <a16:rowId xmlns="" xmlns:a16="http://schemas.microsoft.com/office/drawing/2014/main" val="10002"/>
                  </a:ext>
                </a:extLst>
              </a:tr>
              <a:tr h="212214">
                <a:tc>
                  <a:txBody>
                    <a:bodyPr/>
                    <a:lstStyle/>
                    <a:p>
                      <a:pPr marL="0" marR="0" algn="ctr">
                        <a:spcBef>
                          <a:spcPts val="0"/>
                        </a:spcBef>
                        <a:spcAft>
                          <a:spcPts val="0"/>
                        </a:spcAft>
                      </a:pPr>
                      <a:r>
                        <a:rPr lang="en-GB" sz="900" u="sng" dirty="0">
                          <a:effectLst/>
                          <a:hlinkClick r:id="rId4" action="ppaction://hlinkfile"/>
                        </a:rPr>
                        <a:t>S2-2105919</a:t>
                      </a:r>
                      <a:endParaRPr lang="zh-CN" sz="10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23.247: Establishment of shared delivery toward RAN node.</a:t>
                      </a:r>
                      <a:endParaRPr 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CATT</a:t>
                      </a:r>
                      <a:endParaRPr 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kern="1200" dirty="0">
                          <a:solidFill>
                            <a:schemeClr val="tx1"/>
                          </a:solidFill>
                          <a:effectLst/>
                          <a:latin typeface="+mn-lt"/>
                          <a:ea typeface="+mn-ea"/>
                          <a:cs typeface="+mn-cs"/>
                        </a:rPr>
                        <a:t>Address the issue in 7.2.1.4</a:t>
                      </a:r>
                      <a:endParaRPr lang="zh-CN" altLang="zh-CN" sz="900" kern="1200" dirty="0">
                        <a:solidFill>
                          <a:schemeClr val="tx1"/>
                        </a:solidFill>
                        <a:effectLst/>
                        <a:latin typeface="+mn-lt"/>
                        <a:ea typeface="+mn-ea"/>
                        <a:cs typeface="+mn-cs"/>
                      </a:endParaRPr>
                    </a:p>
                    <a:p>
                      <a:pPr marL="0" marR="0" algn="ctr" defTabSz="914400" rtl="0" eaLnBrk="1" latinLnBrk="0" hangingPunct="1">
                        <a:spcBef>
                          <a:spcPts val="0"/>
                        </a:spcBef>
                        <a:spcAft>
                          <a:spcPts val="0"/>
                        </a:spcAft>
                      </a:pPr>
                      <a:endParaRPr 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7.2.1.4</a:t>
                      </a:r>
                      <a:endParaRPr 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extLst>
                  <a:ext uri="{0D108BD9-81ED-4DB2-BD59-A6C34878D82A}">
                    <a16:rowId xmlns="" xmlns:a16="http://schemas.microsoft.com/office/drawing/2014/main" val="10003"/>
                  </a:ext>
                </a:extLst>
              </a:tr>
              <a:tr h="212214">
                <a:tc>
                  <a:txBody>
                    <a:bodyPr/>
                    <a:lstStyle/>
                    <a:p>
                      <a:pPr marL="0" marR="0" algn="ctr"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5" action="ppaction://hlinkfile"/>
                        </a:rPr>
                        <a:t>S2-2105920</a:t>
                      </a:r>
                      <a:endParaRPr lang="zh-CN" sz="900" u="sng"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23.247: Release of shared delivery toward RAN node.</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CATT</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Merge into S2-2106367</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7.2.2.4</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extLst>
                  <a:ext uri="{0D108BD9-81ED-4DB2-BD59-A6C34878D82A}">
                    <a16:rowId xmlns="" xmlns:a16="http://schemas.microsoft.com/office/drawing/2014/main" val="10004"/>
                  </a:ext>
                </a:extLst>
              </a:tr>
              <a:tr h="212214">
                <a:tc>
                  <a:txBody>
                    <a:bodyPr/>
                    <a:lstStyle/>
                    <a:p>
                      <a:pPr marL="0" marR="0" algn="ctr"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6" action="ppaction://hlinkfile"/>
                        </a:rPr>
                        <a:t>S2-2106367</a:t>
                      </a:r>
                      <a:endParaRPr lang="zh-CN" sz="900" u="sng"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23.247: Update the clause 7.2.2.4 on Release of shared delivery toward RAN node.</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ZTE</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Address the issue in 7.2.2.4</a:t>
                      </a:r>
                      <a:endParaRPr lang="zh-CN" altLang="zh-CN" sz="900" kern="1200" dirty="0">
                        <a:solidFill>
                          <a:schemeClr val="tx1"/>
                        </a:solidFill>
                        <a:effectLst/>
                        <a:latin typeface="+mn-lt"/>
                        <a:ea typeface="+mn-ea"/>
                        <a:cs typeface="+mn-cs"/>
                      </a:endParaRPr>
                    </a:p>
                    <a:p>
                      <a:pPr marL="0" marR="0" algn="ctr" defTabSz="914400" rtl="0" eaLnBrk="1" latinLnBrk="0" hangingPunct="1">
                        <a:spcBef>
                          <a:spcPts val="0"/>
                        </a:spcBef>
                        <a:spcAft>
                          <a:spcPts val="0"/>
                        </a:spcAft>
                      </a:pP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7.2.2.4</a:t>
                      </a:r>
                      <a:endParaRPr lang="zh-CN" sz="900" kern="1200" dirty="0">
                        <a:solidFill>
                          <a:schemeClr val="tx1"/>
                        </a:solidFill>
                        <a:effectLst/>
                        <a:latin typeface="+mn-lt"/>
                        <a:ea typeface="+mn-ea"/>
                        <a:cs typeface="+mn-cs"/>
                      </a:endParaRPr>
                    </a:p>
                  </a:txBody>
                  <a:tcPr marL="9525" marR="9525" marT="9525" marB="9525">
                    <a:solidFill>
                      <a:schemeClr val="accent1">
                        <a:lumMod val="40000"/>
                        <a:lumOff val="60000"/>
                      </a:schemeClr>
                    </a:solidFill>
                  </a:tcPr>
                </a:tc>
                <a:extLst>
                  <a:ext uri="{0D108BD9-81ED-4DB2-BD59-A6C34878D82A}">
                    <a16:rowId xmlns="" xmlns:a16="http://schemas.microsoft.com/office/drawing/2014/main" val="10005"/>
                  </a:ext>
                </a:extLst>
              </a:tr>
              <a:tr h="212214">
                <a:tc>
                  <a:txBody>
                    <a:bodyPr/>
                    <a:lstStyle/>
                    <a:p>
                      <a:pPr marL="0" marR="0" algn="ctr"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7" action="ppaction://hlinkfile"/>
                        </a:rPr>
                        <a:t>S2-2106358</a:t>
                      </a:r>
                      <a:endParaRPr lang="zh-CN" sz="900" u="sng"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23.247: Clarification on Establishment of shared delivery toward RAN node.</a:t>
                      </a:r>
                      <a:endParaRPr 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ZTE</a:t>
                      </a:r>
                      <a:endParaRPr 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kern="1200" dirty="0">
                          <a:solidFill>
                            <a:schemeClr val="tx1"/>
                          </a:solidFill>
                          <a:effectLst/>
                          <a:latin typeface="+mn-lt"/>
                          <a:ea typeface="+mn-ea"/>
                          <a:cs typeface="+mn-cs"/>
                        </a:rPr>
                        <a:t>Merge into S2-2105919</a:t>
                      </a:r>
                      <a:endParaRPr lang="zh-CN" alt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7.2.1.4</a:t>
                      </a:r>
                      <a:endParaRPr lang="zh-CN" sz="900" kern="1200" dirty="0">
                        <a:solidFill>
                          <a:schemeClr val="tx1"/>
                        </a:solidFill>
                        <a:effectLst/>
                        <a:latin typeface="+mn-lt"/>
                        <a:ea typeface="+mn-ea"/>
                        <a:cs typeface="+mn-cs"/>
                      </a:endParaRPr>
                    </a:p>
                  </a:txBody>
                  <a:tcPr marL="9525" marR="9525" marT="9525" marB="9525">
                    <a:solidFill>
                      <a:schemeClr val="accent6">
                        <a:lumMod val="40000"/>
                        <a:lumOff val="60000"/>
                      </a:schemeClr>
                    </a:solidFill>
                  </a:tcPr>
                </a:tc>
                <a:extLst>
                  <a:ext uri="{0D108BD9-81ED-4DB2-BD59-A6C34878D82A}">
                    <a16:rowId xmlns="" xmlns:a16="http://schemas.microsoft.com/office/drawing/2014/main" val="10006"/>
                  </a:ext>
                </a:extLst>
              </a:tr>
              <a:tr h="212214">
                <a:tc>
                  <a:txBody>
                    <a:bodyPr/>
                    <a:lstStyle/>
                    <a:p>
                      <a:pPr marL="0" marR="0" algn="ctr"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8" action="ppaction://hlinkfile"/>
                        </a:rPr>
                        <a:t>S2-2106466</a:t>
                      </a:r>
                      <a:endParaRPr lang="zh-CN" sz="900" u="sng" kern="1200" dirty="0">
                        <a:solidFill>
                          <a:schemeClr val="tx1"/>
                        </a:solidFill>
                        <a:effectLst/>
                        <a:latin typeface="+mn-lt"/>
                        <a:ea typeface="+mn-ea"/>
                        <a:cs typeface="+mn-cs"/>
                      </a:endParaRPr>
                    </a:p>
                  </a:txBody>
                  <a:tcPr marL="9525" marR="9525" marT="9525" marB="9525">
                    <a:solidFill>
                      <a:schemeClr val="accent5">
                        <a:lumMod val="60000"/>
                        <a:lumOff val="4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23.247: Multicast message transfer between MB-SMF and NG-RAN.</a:t>
                      </a:r>
                      <a:endParaRPr lang="zh-CN" sz="900" kern="1200" dirty="0">
                        <a:solidFill>
                          <a:schemeClr val="tx1"/>
                        </a:solidFill>
                        <a:effectLst/>
                        <a:latin typeface="+mn-lt"/>
                        <a:ea typeface="+mn-ea"/>
                        <a:cs typeface="+mn-cs"/>
                      </a:endParaRPr>
                    </a:p>
                  </a:txBody>
                  <a:tcPr marL="9525" marR="9525" marT="9525" marB="9525">
                    <a:solidFill>
                      <a:schemeClr val="accent5">
                        <a:lumMod val="60000"/>
                        <a:lumOff val="4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Nokia, Nokia Shanghai-Bell</a:t>
                      </a:r>
                      <a:endParaRPr lang="zh-CN" sz="900" kern="1200" dirty="0">
                        <a:solidFill>
                          <a:schemeClr val="tx1"/>
                        </a:solidFill>
                        <a:effectLst/>
                        <a:latin typeface="+mn-lt"/>
                        <a:ea typeface="+mn-ea"/>
                        <a:cs typeface="+mn-cs"/>
                      </a:endParaRPr>
                    </a:p>
                  </a:txBody>
                  <a:tcPr marL="9525" marR="9525" marT="9525" marB="9525">
                    <a:solidFill>
                      <a:schemeClr val="accent5">
                        <a:lumMod val="60000"/>
                        <a:lumOff val="40000"/>
                      </a:schemeClr>
                    </a:solidFill>
                  </a:tcPr>
                </a:tc>
                <a:tc>
                  <a:txBody>
                    <a:bodyPr/>
                    <a:lstStyle/>
                    <a:p>
                      <a:pPr marL="0" marR="0" algn="ctr" defTabSz="914400" rtl="0" eaLnBrk="1" latinLnBrk="0" hangingPunct="1">
                        <a:spcBef>
                          <a:spcPts val="0"/>
                        </a:spcBef>
                        <a:spcAft>
                          <a:spcPts val="0"/>
                        </a:spcAft>
                      </a:pPr>
                      <a:r>
                        <a:rPr lang="en-US" altLang="zh-CN" sz="900" kern="1200" dirty="0" smtClean="0">
                          <a:solidFill>
                            <a:schemeClr val="tx1"/>
                          </a:solidFill>
                          <a:effectLst/>
                          <a:latin typeface="+mn-lt"/>
                          <a:ea typeface="+mn-ea"/>
                          <a:cs typeface="+mn-cs"/>
                        </a:rPr>
                        <a:t>Address the ENs</a:t>
                      </a:r>
                      <a:r>
                        <a:rPr lang="en-US" altLang="zh-CN" sz="900" kern="1200" baseline="0" dirty="0" smtClean="0">
                          <a:solidFill>
                            <a:schemeClr val="tx1"/>
                          </a:solidFill>
                          <a:effectLst/>
                          <a:latin typeface="+mn-lt"/>
                          <a:ea typeface="+mn-ea"/>
                          <a:cs typeface="+mn-cs"/>
                        </a:rPr>
                        <a:t> in 7.2.6</a:t>
                      </a:r>
                      <a:endParaRPr lang="zh-CN" altLang="zh-CN" sz="900" kern="1200" dirty="0">
                        <a:solidFill>
                          <a:schemeClr val="tx1"/>
                        </a:solidFill>
                        <a:effectLst/>
                        <a:latin typeface="+mn-lt"/>
                        <a:ea typeface="+mn-ea"/>
                        <a:cs typeface="+mn-cs"/>
                      </a:endParaRPr>
                    </a:p>
                  </a:txBody>
                  <a:tcPr marL="9525" marR="9525" marT="9525" marB="9525">
                    <a:solidFill>
                      <a:schemeClr val="accent5">
                        <a:lumMod val="60000"/>
                        <a:lumOff val="4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7.2.1.4, 7.2.2, 7.2.5, 7.2.6</a:t>
                      </a:r>
                      <a:endParaRPr lang="zh-CN" sz="900" kern="1200" dirty="0">
                        <a:solidFill>
                          <a:schemeClr val="tx1"/>
                        </a:solidFill>
                        <a:effectLst/>
                        <a:latin typeface="+mn-lt"/>
                        <a:ea typeface="+mn-ea"/>
                        <a:cs typeface="+mn-cs"/>
                      </a:endParaRPr>
                    </a:p>
                  </a:txBody>
                  <a:tcPr marL="9525" marR="9525" marT="9525" marB="9525">
                    <a:solidFill>
                      <a:schemeClr val="accent5">
                        <a:lumMod val="60000"/>
                        <a:lumOff val="40000"/>
                      </a:schemeClr>
                    </a:solidFill>
                  </a:tcPr>
                </a:tc>
                <a:extLst>
                  <a:ext uri="{0D108BD9-81ED-4DB2-BD59-A6C34878D82A}">
                    <a16:rowId xmlns="" xmlns:a16="http://schemas.microsoft.com/office/drawing/2014/main" val="10007"/>
                  </a:ext>
                </a:extLst>
              </a:tr>
              <a:tr h="212214">
                <a:tc>
                  <a:txBody>
                    <a:bodyPr/>
                    <a:lstStyle/>
                    <a:p>
                      <a:pPr marL="0" marR="0" algn="ctr" defTabSz="914400" rtl="0" eaLnBrk="1" latinLnBrk="0" hangingPunct="1">
                        <a:spcBef>
                          <a:spcPts val="0"/>
                        </a:spcBef>
                        <a:spcAft>
                          <a:spcPts val="0"/>
                        </a:spcAft>
                      </a:pPr>
                      <a:r>
                        <a:rPr lang="en-GB" sz="900" u="sng" kern="1200" dirty="0">
                          <a:solidFill>
                            <a:schemeClr val="tx1"/>
                          </a:solidFill>
                          <a:effectLst/>
                          <a:latin typeface="+mn-lt"/>
                          <a:ea typeface="+mn-ea"/>
                          <a:cs typeface="+mn-cs"/>
                          <a:hlinkClick r:id="rId9" action="ppaction://hlinkfile"/>
                        </a:rPr>
                        <a:t>S2-2105905</a:t>
                      </a:r>
                      <a:endParaRPr lang="zh-CN" sz="900" u="sng" kern="1200" dirty="0">
                        <a:solidFill>
                          <a:schemeClr val="tx1"/>
                        </a:solidFill>
                        <a:effectLst/>
                        <a:latin typeface="+mn-lt"/>
                        <a:ea typeface="+mn-ea"/>
                        <a:cs typeface="+mn-cs"/>
                      </a:endParaRPr>
                    </a:p>
                  </a:txBody>
                  <a:tcPr marL="9525" marR="9525" marT="9525" marB="9525">
                    <a:solidFill>
                      <a:schemeClr val="accent4">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23.247: Update to Clause 7.2.2.4: Release of shared delivery toward RAN node.</a:t>
                      </a:r>
                      <a:endParaRPr lang="zh-CN" sz="900" kern="1200" dirty="0">
                        <a:solidFill>
                          <a:schemeClr val="tx1"/>
                        </a:solidFill>
                        <a:effectLst/>
                        <a:latin typeface="+mn-lt"/>
                        <a:ea typeface="+mn-ea"/>
                        <a:cs typeface="+mn-cs"/>
                      </a:endParaRPr>
                    </a:p>
                  </a:txBody>
                  <a:tcPr marL="9525" marR="9525" marT="9525" marB="9525">
                    <a:solidFill>
                      <a:schemeClr val="accent4">
                        <a:lumMod val="40000"/>
                        <a:lumOff val="60000"/>
                      </a:schemeClr>
                    </a:solidFill>
                  </a:tcPr>
                </a:tc>
                <a:tc>
                  <a:txBody>
                    <a:bodyPr/>
                    <a:lstStyle/>
                    <a:p>
                      <a:pPr marL="0" marR="0" algn="ctr" defTabSz="914400" rtl="0" eaLnBrk="1" latinLnBrk="0" hangingPunct="1">
                        <a:spcBef>
                          <a:spcPts val="0"/>
                        </a:spcBef>
                        <a:spcAft>
                          <a:spcPts val="0"/>
                        </a:spcAft>
                      </a:pPr>
                      <a:r>
                        <a:rPr lang="en-GB" sz="900" kern="1200" dirty="0">
                          <a:solidFill>
                            <a:schemeClr val="tx1"/>
                          </a:solidFill>
                          <a:effectLst/>
                          <a:latin typeface="+mn-lt"/>
                          <a:ea typeface="+mn-ea"/>
                          <a:cs typeface="+mn-cs"/>
                        </a:rPr>
                        <a:t>LG Electronics, LG </a:t>
                      </a:r>
                      <a:r>
                        <a:rPr lang="en-GB" sz="900" kern="1200" dirty="0" err="1">
                          <a:solidFill>
                            <a:schemeClr val="tx1"/>
                          </a:solidFill>
                          <a:effectLst/>
                          <a:latin typeface="+mn-lt"/>
                          <a:ea typeface="+mn-ea"/>
                          <a:cs typeface="+mn-cs"/>
                        </a:rPr>
                        <a:t>Uplus</a:t>
                      </a:r>
                      <a:r>
                        <a:rPr lang="en-GB" sz="900" kern="1200" dirty="0">
                          <a:solidFill>
                            <a:schemeClr val="tx1"/>
                          </a:solidFill>
                          <a:effectLst/>
                          <a:latin typeface="+mn-lt"/>
                          <a:ea typeface="+mn-ea"/>
                          <a:cs typeface="+mn-cs"/>
                        </a:rPr>
                        <a:t>, KT Corp.</a:t>
                      </a:r>
                      <a:endParaRPr lang="zh-CN" sz="900" kern="1200" dirty="0">
                        <a:solidFill>
                          <a:schemeClr val="tx1"/>
                        </a:solidFill>
                        <a:effectLst/>
                        <a:latin typeface="+mn-lt"/>
                        <a:ea typeface="+mn-ea"/>
                        <a:cs typeface="+mn-cs"/>
                      </a:endParaRPr>
                    </a:p>
                  </a:txBody>
                  <a:tcPr marL="9525" marR="9525" marT="9525" marB="9525">
                    <a:solidFill>
                      <a:schemeClr val="accent4">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Separate document</a:t>
                      </a:r>
                      <a:endParaRPr lang="zh-CN" sz="900" kern="1200" dirty="0">
                        <a:solidFill>
                          <a:schemeClr val="tx1"/>
                        </a:solidFill>
                        <a:effectLst/>
                        <a:latin typeface="+mn-lt"/>
                        <a:ea typeface="+mn-ea"/>
                        <a:cs typeface="+mn-cs"/>
                      </a:endParaRPr>
                    </a:p>
                  </a:txBody>
                  <a:tcPr marL="9525" marR="9525" marT="9525" marB="9525">
                    <a:solidFill>
                      <a:schemeClr val="accent4">
                        <a:lumMod val="40000"/>
                        <a:lumOff val="60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7.2.2.4</a:t>
                      </a:r>
                      <a:endParaRPr lang="zh-CN" sz="900" kern="1200" dirty="0">
                        <a:solidFill>
                          <a:schemeClr val="tx1"/>
                        </a:solidFill>
                        <a:effectLst/>
                        <a:latin typeface="+mn-lt"/>
                        <a:ea typeface="+mn-ea"/>
                        <a:cs typeface="+mn-cs"/>
                      </a:endParaRPr>
                    </a:p>
                  </a:txBody>
                  <a:tcPr marL="9525" marR="9525" marT="9525" marB="9525">
                    <a:solidFill>
                      <a:schemeClr val="accent4">
                        <a:lumMod val="40000"/>
                        <a:lumOff val="60000"/>
                      </a:schemeClr>
                    </a:solidFill>
                  </a:tcPr>
                </a:tc>
                <a:extLst>
                  <a:ext uri="{0D108BD9-81ED-4DB2-BD59-A6C34878D82A}">
                    <a16:rowId xmlns="" xmlns:a16="http://schemas.microsoft.com/office/drawing/2014/main" val="10008"/>
                  </a:ext>
                </a:extLst>
              </a:tr>
              <a:tr h="212214">
                <a:tc>
                  <a:txBody>
                    <a:bodyPr/>
                    <a:lstStyle/>
                    <a:p>
                      <a:pPr marL="0" marR="0" algn="ctr" defTabSz="914400" rtl="0" eaLnBrk="1" latinLnBrk="0" hangingPunct="1">
                        <a:spcBef>
                          <a:spcPts val="0"/>
                        </a:spcBef>
                        <a:spcAft>
                          <a:spcPts val="0"/>
                        </a:spcAft>
                      </a:pPr>
                      <a:r>
                        <a:rPr lang="en-GB" altLang="zh-CN" sz="900" u="sng" kern="1200" dirty="0">
                          <a:solidFill>
                            <a:schemeClr val="tx1"/>
                          </a:solidFill>
                          <a:effectLst/>
                          <a:latin typeface="+mn-lt"/>
                          <a:ea typeface="+mn-ea"/>
                          <a:cs typeface="+mn-cs"/>
                          <a:hlinkClick r:id="rId10"/>
                        </a:rPr>
                        <a:t>S2-2106083</a:t>
                      </a:r>
                      <a:endParaRPr lang="zh-CN" sz="900" u="sng" kern="1200" dirty="0">
                        <a:solidFill>
                          <a:schemeClr val="tx1"/>
                        </a:solidFill>
                        <a:effectLst/>
                        <a:latin typeface="+mn-lt"/>
                        <a:ea typeface="+mn-ea"/>
                        <a:cs typeface="+mn-cs"/>
                      </a:endParaRPr>
                    </a:p>
                  </a:txBody>
                  <a:tcPr marL="9525" marR="9525" marT="9525" marB="9525">
                    <a:solidFill>
                      <a:schemeClr val="bg1">
                        <a:lumMod val="75000"/>
                      </a:schemeClr>
                    </a:solidFill>
                  </a:tcPr>
                </a:tc>
                <a:tc>
                  <a:txBody>
                    <a:bodyPr/>
                    <a:lstStyle/>
                    <a:p>
                      <a:pPr marL="0" marR="0" algn="ctr" defTabSz="914400" rtl="0" eaLnBrk="1" latinLnBrk="0" hangingPunct="1">
                        <a:spcBef>
                          <a:spcPts val="0"/>
                        </a:spcBef>
                        <a:spcAft>
                          <a:spcPts val="0"/>
                        </a:spcAft>
                      </a:pPr>
                      <a:r>
                        <a:rPr lang="en-GB" altLang="zh-CN" sz="900" kern="1200" dirty="0">
                          <a:solidFill>
                            <a:schemeClr val="tx1"/>
                          </a:solidFill>
                          <a:effectLst/>
                          <a:latin typeface="+mn-lt"/>
                          <a:ea typeface="+mn-ea"/>
                          <a:cs typeface="+mn-cs"/>
                        </a:rPr>
                        <a:t>23.247: Clarification of Session Join procedure.</a:t>
                      </a:r>
                      <a:endParaRPr lang="zh-CN" sz="900" kern="1200" dirty="0">
                        <a:solidFill>
                          <a:schemeClr val="tx1"/>
                        </a:solidFill>
                        <a:effectLst/>
                        <a:latin typeface="+mn-lt"/>
                        <a:ea typeface="+mn-ea"/>
                        <a:cs typeface="+mn-cs"/>
                      </a:endParaRPr>
                    </a:p>
                  </a:txBody>
                  <a:tcPr marL="9525" marR="9525" marT="9525" marB="9525">
                    <a:solidFill>
                      <a:schemeClr val="bg1">
                        <a:lumMod val="75000"/>
                      </a:schemeClr>
                    </a:solidFill>
                  </a:tcPr>
                </a:tc>
                <a:tc>
                  <a:txBody>
                    <a:bodyPr/>
                    <a:lstStyle/>
                    <a:p>
                      <a:pPr marL="0" marR="0" algn="ctr" defTabSz="914400" rtl="0" eaLnBrk="1" latinLnBrk="0" hangingPunct="1">
                        <a:spcBef>
                          <a:spcPts val="0"/>
                        </a:spcBef>
                        <a:spcAft>
                          <a:spcPts val="0"/>
                        </a:spcAft>
                      </a:pPr>
                      <a:r>
                        <a:rPr lang="en-GB" altLang="zh-CN" sz="900" kern="1200" dirty="0">
                          <a:solidFill>
                            <a:schemeClr val="tx1"/>
                          </a:solidFill>
                          <a:effectLst/>
                          <a:latin typeface="+mn-lt"/>
                          <a:ea typeface="+mn-ea"/>
                          <a:cs typeface="+mn-cs"/>
                        </a:rPr>
                        <a:t>Huawei, </a:t>
                      </a:r>
                      <a:r>
                        <a:rPr lang="en-GB" altLang="zh-CN" sz="900" kern="1200" dirty="0" err="1">
                          <a:solidFill>
                            <a:schemeClr val="tx1"/>
                          </a:solidFill>
                          <a:effectLst/>
                          <a:latin typeface="+mn-lt"/>
                          <a:ea typeface="+mn-ea"/>
                          <a:cs typeface="+mn-cs"/>
                        </a:rPr>
                        <a:t>HiSilicon</a:t>
                      </a:r>
                      <a:r>
                        <a:rPr lang="en-GB" altLang="zh-CN" sz="900" kern="1200" dirty="0">
                          <a:solidFill>
                            <a:schemeClr val="tx1"/>
                          </a:solidFill>
                          <a:effectLst/>
                          <a:latin typeface="+mn-lt"/>
                          <a:ea typeface="+mn-ea"/>
                          <a:cs typeface="+mn-cs"/>
                        </a:rPr>
                        <a:t>, Qualcomm</a:t>
                      </a:r>
                      <a:endParaRPr lang="zh-CN" sz="900" kern="1200" dirty="0">
                        <a:solidFill>
                          <a:schemeClr val="tx1"/>
                        </a:solidFill>
                        <a:effectLst/>
                        <a:latin typeface="+mn-lt"/>
                        <a:ea typeface="+mn-ea"/>
                        <a:cs typeface="+mn-cs"/>
                      </a:endParaRPr>
                    </a:p>
                  </a:txBody>
                  <a:tcPr marL="9525" marR="9525" marT="9525" marB="9525">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kern="1200" dirty="0">
                          <a:solidFill>
                            <a:schemeClr val="tx1"/>
                          </a:solidFill>
                          <a:effectLst/>
                          <a:latin typeface="+mn-lt"/>
                          <a:ea typeface="+mn-ea"/>
                          <a:cs typeface="+mn-cs"/>
                        </a:rPr>
                        <a:t>Take out </a:t>
                      </a:r>
                      <a:r>
                        <a:rPr lang="en-US" altLang="zh-CN" sz="900" kern="1200" dirty="0" smtClean="0">
                          <a:solidFill>
                            <a:schemeClr val="tx1"/>
                          </a:solidFill>
                          <a:effectLst/>
                          <a:latin typeface="+mn-lt"/>
                          <a:ea typeface="+mn-ea"/>
                          <a:cs typeface="+mn-cs"/>
                        </a:rPr>
                        <a:t>the change related to this topic</a:t>
                      </a:r>
                      <a:r>
                        <a:rPr lang="en-US" altLang="zh-CN" sz="900" kern="1200" baseline="0" dirty="0" smtClean="0">
                          <a:solidFill>
                            <a:schemeClr val="tx1"/>
                          </a:solidFill>
                          <a:effectLst/>
                          <a:latin typeface="+mn-lt"/>
                          <a:ea typeface="+mn-ea"/>
                          <a:cs typeface="+mn-cs"/>
                        </a:rPr>
                        <a:t> if any (e.g., </a:t>
                      </a:r>
                      <a:r>
                        <a:rPr lang="en-US" altLang="zh-CN" sz="900" kern="1200" dirty="0" smtClean="0">
                          <a:solidFill>
                            <a:schemeClr val="tx1"/>
                          </a:solidFill>
                          <a:effectLst/>
                          <a:latin typeface="+mn-lt"/>
                          <a:ea typeface="+mn-ea"/>
                          <a:cs typeface="+mn-cs"/>
                        </a:rPr>
                        <a:t>7.2.1.4)</a:t>
                      </a:r>
                      <a:r>
                        <a:rPr lang="en-US" altLang="zh-CN" sz="900" kern="1200" baseline="0" dirty="0" smtClean="0">
                          <a:solidFill>
                            <a:schemeClr val="tx1"/>
                          </a:solidFill>
                          <a:effectLst/>
                          <a:latin typeface="+mn-lt"/>
                          <a:ea typeface="+mn-ea"/>
                          <a:cs typeface="+mn-cs"/>
                        </a:rPr>
                        <a:t>. </a:t>
                      </a:r>
                      <a:endParaRPr lang="zh-CN" altLang="zh-CN" sz="900" kern="1200" dirty="0">
                        <a:solidFill>
                          <a:schemeClr val="tx1"/>
                        </a:solidFill>
                        <a:effectLst/>
                        <a:latin typeface="+mn-lt"/>
                        <a:ea typeface="+mn-ea"/>
                        <a:cs typeface="+mn-cs"/>
                      </a:endParaRPr>
                    </a:p>
                  </a:txBody>
                  <a:tcPr marL="9525" marR="9525" marT="9525" marB="9525">
                    <a:solidFill>
                      <a:schemeClr val="bg1">
                        <a:lumMod val="75000"/>
                      </a:schemeClr>
                    </a:solidFill>
                  </a:tcPr>
                </a:tc>
                <a:tc>
                  <a:txBody>
                    <a:bodyPr/>
                    <a:lstStyle/>
                    <a:p>
                      <a:pPr marL="0" marR="0" algn="ctr" defTabSz="914400" rtl="0" eaLnBrk="1" latinLnBrk="0" hangingPunct="1">
                        <a:spcBef>
                          <a:spcPts val="0"/>
                        </a:spcBef>
                        <a:spcAft>
                          <a:spcPts val="0"/>
                        </a:spcAft>
                      </a:pPr>
                      <a:r>
                        <a:rPr lang="en-US" altLang="zh-CN" sz="900" kern="1200" dirty="0">
                          <a:solidFill>
                            <a:schemeClr val="tx1"/>
                          </a:solidFill>
                          <a:effectLst/>
                          <a:latin typeface="+mn-lt"/>
                          <a:ea typeface="+mn-ea"/>
                          <a:cs typeface="+mn-cs"/>
                        </a:rPr>
                        <a:t>7.2.1, 9.1.4.1</a:t>
                      </a:r>
                      <a:endParaRPr lang="zh-CN" sz="900" kern="1200" dirty="0">
                        <a:solidFill>
                          <a:schemeClr val="tx1"/>
                        </a:solidFill>
                        <a:effectLst/>
                        <a:latin typeface="+mn-lt"/>
                        <a:ea typeface="+mn-ea"/>
                        <a:cs typeface="+mn-cs"/>
                      </a:endParaRPr>
                    </a:p>
                  </a:txBody>
                  <a:tcPr marL="9525" marR="9525" marT="9525" marB="9525">
                    <a:solidFill>
                      <a:schemeClr val="bg1">
                        <a:lumMod val="75000"/>
                      </a:schemeClr>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612271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Topic #2: </a:t>
            </a:r>
            <a:r>
              <a:rPr lang="en-US" altLang="zh-CN" dirty="0"/>
              <a:t>NF services for SMF/AMF/MB-SMF</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590136922"/>
              </p:ext>
            </p:extLst>
          </p:nvPr>
        </p:nvGraphicFramePr>
        <p:xfrm>
          <a:off x="838201" y="1539437"/>
          <a:ext cx="5562599" cy="2193771"/>
        </p:xfrm>
        <a:graphic>
          <a:graphicData uri="http://schemas.openxmlformats.org/drawingml/2006/table">
            <a:tbl>
              <a:tblPr firstRow="1" bandRow="1">
                <a:tableStyleId>{5C22544A-7EE6-4342-B048-85BDC9FD1C3A}</a:tableStyleId>
              </a:tblPr>
              <a:tblGrid>
                <a:gridCol w="980077">
                  <a:extLst>
                    <a:ext uri="{9D8B030D-6E8A-4147-A177-3AD203B41FA5}">
                      <a16:colId xmlns="" xmlns:a16="http://schemas.microsoft.com/office/drawing/2014/main" val="20000"/>
                    </a:ext>
                  </a:extLst>
                </a:gridCol>
                <a:gridCol w="750509">
                  <a:extLst>
                    <a:ext uri="{9D8B030D-6E8A-4147-A177-3AD203B41FA5}">
                      <a16:colId xmlns="" xmlns:a16="http://schemas.microsoft.com/office/drawing/2014/main" val="20001"/>
                    </a:ext>
                  </a:extLst>
                </a:gridCol>
                <a:gridCol w="1318542">
                  <a:extLst>
                    <a:ext uri="{9D8B030D-6E8A-4147-A177-3AD203B41FA5}">
                      <a16:colId xmlns="" xmlns:a16="http://schemas.microsoft.com/office/drawing/2014/main" val="20002"/>
                    </a:ext>
                  </a:extLst>
                </a:gridCol>
                <a:gridCol w="1256736">
                  <a:extLst>
                    <a:ext uri="{9D8B030D-6E8A-4147-A177-3AD203B41FA5}">
                      <a16:colId xmlns="" xmlns:a16="http://schemas.microsoft.com/office/drawing/2014/main" val="20003"/>
                    </a:ext>
                  </a:extLst>
                </a:gridCol>
                <a:gridCol w="1256735">
                  <a:extLst>
                    <a:ext uri="{9D8B030D-6E8A-4147-A177-3AD203B41FA5}">
                      <a16:colId xmlns="" xmlns:a16="http://schemas.microsoft.com/office/drawing/2014/main" val="20004"/>
                    </a:ext>
                  </a:extLst>
                </a:gridCol>
              </a:tblGrid>
              <a:tr h="324507">
                <a:tc>
                  <a:txBody>
                    <a:bodyPr/>
                    <a:lstStyle/>
                    <a:p>
                      <a:pPr algn="ctr"/>
                      <a:r>
                        <a:rPr lang="en-US" altLang="zh-CN" sz="1400" dirty="0"/>
                        <a:t>Tdoc </a:t>
                      </a:r>
                      <a:r>
                        <a:rPr lang="en-US" sz="1400" dirty="0"/>
                        <a:t>#</a:t>
                      </a:r>
                    </a:p>
                  </a:txBody>
                  <a:tcPr/>
                </a:tc>
                <a:tc>
                  <a:txBody>
                    <a:bodyPr/>
                    <a:lstStyle/>
                    <a:p>
                      <a:pPr algn="ctr"/>
                      <a:r>
                        <a:rPr lang="en-US" altLang="zh-CN" sz="1400" dirty="0"/>
                        <a:t>source</a:t>
                      </a:r>
                      <a:endParaRPr lang="en-US" sz="1400" dirty="0"/>
                    </a:p>
                  </a:txBody>
                  <a:tcPr/>
                </a:tc>
                <a:tc>
                  <a:txBody>
                    <a:bodyPr/>
                    <a:lstStyle/>
                    <a:p>
                      <a:pPr algn="ctr"/>
                      <a:r>
                        <a:rPr lang="en-US" sz="1100" dirty="0"/>
                        <a:t>MB-SMF</a:t>
                      </a:r>
                      <a:r>
                        <a:rPr lang="en-US" sz="1100" baseline="0" dirty="0"/>
                        <a:t> to SMF</a:t>
                      </a:r>
                      <a:endParaRPr 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1" i="0" u="none" strike="noStrike" kern="1200" cap="none" spc="0" normalizeH="0" baseline="0" noProof="0" dirty="0">
                          <a:ln>
                            <a:noFill/>
                          </a:ln>
                          <a:solidFill>
                            <a:prstClr val="white"/>
                          </a:solidFill>
                          <a:effectLst/>
                          <a:uLnTx/>
                          <a:uFillTx/>
                          <a:latin typeface="+mn-lt"/>
                          <a:ea typeface="+mn-ea"/>
                          <a:cs typeface="+mn-cs"/>
                        </a:rPr>
                        <a:t>SMF to AMF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1" i="0" u="none" strike="noStrike" kern="1200" cap="none" spc="0" normalizeH="0" baseline="0" noProof="0" dirty="0">
                          <a:ln>
                            <a:noFill/>
                          </a:ln>
                          <a:solidFill>
                            <a:prstClr val="white"/>
                          </a:solidFill>
                          <a:effectLst/>
                          <a:uLnTx/>
                          <a:uFillTx/>
                          <a:latin typeface="+mn-lt"/>
                          <a:ea typeface="+mn-ea"/>
                          <a:cs typeface="+mn-cs"/>
                        </a:rPr>
                        <a:t>MB-SMF to AMF</a:t>
                      </a:r>
                    </a:p>
                  </a:txBody>
                  <a:tcPr/>
                </a:tc>
                <a:extLst>
                  <a:ext uri="{0D108BD9-81ED-4DB2-BD59-A6C34878D82A}">
                    <a16:rowId xmlns="" xmlns:a16="http://schemas.microsoft.com/office/drawing/2014/main" val="10000"/>
                  </a:ext>
                </a:extLst>
              </a:tr>
              <a:tr h="292056">
                <a:tc>
                  <a:txBody>
                    <a:bodyPr/>
                    <a:lstStyle/>
                    <a:p>
                      <a:r>
                        <a:rPr lang="en-US" sz="1200" dirty="0"/>
                        <a:t>S2-2105916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CATT</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SMF (new for MBS)</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(new for MBS)</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AMF</a:t>
                      </a:r>
                      <a:r>
                        <a:rPr lang="en-US" sz="1000" baseline="0" dirty="0"/>
                        <a:t> (new for MBS)</a:t>
                      </a:r>
                      <a:endParaRPr lang="en-US" sz="1000" dirty="0"/>
                    </a:p>
                  </a:txBody>
                  <a:tcPr marL="0" marR="0"/>
                </a:tc>
                <a:extLst>
                  <a:ext uri="{0D108BD9-81ED-4DB2-BD59-A6C34878D82A}">
                    <a16:rowId xmlns="" xmlns:a16="http://schemas.microsoft.com/office/drawing/2014/main" val="10001"/>
                  </a:ext>
                </a:extLst>
              </a:tr>
              <a:tr h="292056">
                <a:tc>
                  <a:txBody>
                    <a:bodyPr/>
                    <a:lstStyle/>
                    <a:p>
                      <a:r>
                        <a:rPr lang="en-US" sz="1200" dirty="0"/>
                        <a:t>S2-2106121</a:t>
                      </a:r>
                    </a:p>
                  </a:txBody>
                  <a:tcPr/>
                </a:tc>
                <a:tc>
                  <a:txBody>
                    <a:bodyPr/>
                    <a:lstStyle/>
                    <a:p>
                      <a:r>
                        <a:rPr lang="en-US" altLang="zh-CN" sz="1200" dirty="0"/>
                        <a:t>Huawei</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mn-cs"/>
                        </a:rPr>
                        <a:t>MB-SMF (Notify)</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(new for MBS)</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(new for MBS)</a:t>
                      </a:r>
                    </a:p>
                  </a:txBody>
                  <a:tcPr marL="0" marR="0"/>
                </a:tc>
                <a:extLst>
                  <a:ext uri="{0D108BD9-81ED-4DB2-BD59-A6C34878D82A}">
                    <a16:rowId xmlns="" xmlns:a16="http://schemas.microsoft.com/office/drawing/2014/main" val="10002"/>
                  </a:ext>
                </a:extLst>
              </a:tr>
              <a:tr h="292056">
                <a:tc>
                  <a:txBody>
                    <a:bodyPr/>
                    <a:lstStyle/>
                    <a:p>
                      <a:r>
                        <a:rPr lang="en-US" sz="1200" dirty="0"/>
                        <a:t>S2-2106334</a:t>
                      </a:r>
                    </a:p>
                  </a:txBody>
                  <a:tcPr/>
                </a:tc>
                <a:tc>
                  <a:txBody>
                    <a:bodyPr/>
                    <a:lstStyle/>
                    <a:p>
                      <a:r>
                        <a:rPr lang="en-US" altLang="zh-CN" sz="1200" dirty="0"/>
                        <a:t>Vivo</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SMF (new for MBS)</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(new for MBS)</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(new for MBS)</a:t>
                      </a:r>
                    </a:p>
                  </a:txBody>
                  <a:tcPr marL="0" marR="0"/>
                </a:tc>
                <a:extLst>
                  <a:ext uri="{0D108BD9-81ED-4DB2-BD59-A6C34878D82A}">
                    <a16:rowId xmlns="" xmlns:a16="http://schemas.microsoft.com/office/drawing/2014/main" val="10003"/>
                  </a:ext>
                </a:extLst>
              </a:tr>
              <a:tr h="292056">
                <a:tc>
                  <a:txBody>
                    <a:bodyPr/>
                    <a:lstStyle/>
                    <a:p>
                      <a:r>
                        <a:rPr lang="en-US" sz="1200" dirty="0"/>
                        <a:t>S2-2106454,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S2-2106466</a:t>
                      </a:r>
                    </a:p>
                  </a:txBody>
                  <a:tcPr/>
                </a:tc>
                <a:tc>
                  <a:txBody>
                    <a:bodyPr/>
                    <a:lstStyle/>
                    <a:p>
                      <a:r>
                        <a:rPr lang="en-US" altLang="zh-CN" sz="1200" dirty="0"/>
                        <a:t>Nokia</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mn-cs"/>
                        </a:rPr>
                        <a:t>MB-SMF (Notify)</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(new for MBS)</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kern="1200" baseline="0" dirty="0" err="1">
                          <a:solidFill>
                            <a:schemeClr val="dk1"/>
                          </a:solidFill>
                          <a:latin typeface="+mn-lt"/>
                          <a:ea typeface="+mn-ea"/>
                          <a:cs typeface="+mn-cs"/>
                        </a:rPr>
                        <a:t>Use</a:t>
                      </a:r>
                      <a:r>
                        <a:rPr lang="de-DE" sz="1000" kern="1200" baseline="0" dirty="0">
                          <a:solidFill>
                            <a:schemeClr val="dk1"/>
                          </a:solidFill>
                          <a:latin typeface="+mn-lt"/>
                          <a:ea typeface="+mn-ea"/>
                          <a:cs typeface="+mn-cs"/>
                        </a:rPr>
                        <a:t> </a:t>
                      </a:r>
                      <a:r>
                        <a:rPr lang="de-DE" sz="1000" kern="1200" baseline="0" dirty="0" err="1">
                          <a:solidFill>
                            <a:schemeClr val="dk1"/>
                          </a:solidFill>
                          <a:latin typeface="+mn-lt"/>
                          <a:ea typeface="+mn-ea"/>
                          <a:cs typeface="+mn-cs"/>
                        </a:rPr>
                        <a:t>existing</a:t>
                      </a:r>
                      <a:r>
                        <a:rPr lang="de-DE" sz="1000" kern="1200" baseline="0" dirty="0">
                          <a:solidFill>
                            <a:schemeClr val="dk1"/>
                          </a:solidFill>
                          <a:latin typeface="+mn-lt"/>
                          <a:ea typeface="+mn-ea"/>
                          <a:cs typeface="+mn-cs"/>
                        </a:rPr>
                        <a:t> Namf_Communication_NonUeN2MessageTransfer </a:t>
                      </a:r>
                      <a:r>
                        <a:rPr lang="de-DE" sz="1000" kern="1200" baseline="0" dirty="0" err="1">
                          <a:solidFill>
                            <a:schemeClr val="dk1"/>
                          </a:solidFill>
                          <a:latin typeface="+mn-lt"/>
                          <a:ea typeface="+mn-ea"/>
                          <a:cs typeface="+mn-cs"/>
                        </a:rPr>
                        <a:t>service</a:t>
                      </a:r>
                      <a:r>
                        <a:rPr lang="de-DE" sz="1000" kern="1200" baseline="0" dirty="0">
                          <a:solidFill>
                            <a:schemeClr val="dk1"/>
                          </a:solidFill>
                          <a:latin typeface="+mn-lt"/>
                          <a:ea typeface="+mn-ea"/>
                          <a:cs typeface="+mn-cs"/>
                        </a:rPr>
                        <a:t> </a:t>
                      </a:r>
                      <a:r>
                        <a:rPr lang="de-DE" sz="1000" kern="1200" baseline="0" dirty="0" err="1">
                          <a:solidFill>
                            <a:schemeClr val="dk1"/>
                          </a:solidFill>
                          <a:latin typeface="+mn-lt"/>
                          <a:ea typeface="+mn-ea"/>
                          <a:cs typeface="+mn-cs"/>
                        </a:rPr>
                        <a:t>operation</a:t>
                      </a:r>
                      <a:endParaRPr lang="en-US" sz="1000" kern="1200" baseline="0" dirty="0">
                        <a:solidFill>
                          <a:schemeClr val="dk1"/>
                        </a:solidFill>
                        <a:latin typeface="+mn-lt"/>
                        <a:ea typeface="+mn-ea"/>
                        <a:cs typeface="+mn-cs"/>
                      </a:endParaRPr>
                    </a:p>
                  </a:txBody>
                  <a:tcPr marL="0" marR="0"/>
                </a:tc>
                <a:extLst>
                  <a:ext uri="{0D108BD9-81ED-4DB2-BD59-A6C34878D82A}">
                    <a16:rowId xmlns="" xmlns:a16="http://schemas.microsoft.com/office/drawing/2014/main" val="10004"/>
                  </a:ext>
                </a:extLst>
              </a:tr>
              <a:tr h="292056">
                <a:tc>
                  <a:txBody>
                    <a:bodyPr/>
                    <a:lstStyle/>
                    <a:p>
                      <a:r>
                        <a:rPr lang="en-US" altLang="zh-CN" sz="1200" dirty="0"/>
                        <a:t>S2-2105638</a:t>
                      </a:r>
                      <a:endParaRPr lang="en-US" sz="1200" dirty="0"/>
                    </a:p>
                  </a:txBody>
                  <a:tcPr/>
                </a:tc>
                <a:tc>
                  <a:txBody>
                    <a:bodyPr/>
                    <a:lstStyle/>
                    <a:p>
                      <a:r>
                        <a:rPr lang="en-US" altLang="zh-CN" sz="1200" dirty="0"/>
                        <a:t>Ericsson</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baseline="0" dirty="0">
                          <a:solidFill>
                            <a:schemeClr val="dk1"/>
                          </a:solidFill>
                          <a:latin typeface="+mn-lt"/>
                          <a:ea typeface="+mn-ea"/>
                          <a:cs typeface="+mn-cs"/>
                        </a:rPr>
                        <a:t>MB-SMF (Notify)</a:t>
                      </a:r>
                      <a:endParaRPr lang="en-US" sz="1000" kern="1200" baseline="0" dirty="0">
                        <a:solidFill>
                          <a:schemeClr val="dk1"/>
                        </a:solidFill>
                        <a:latin typeface="+mn-lt"/>
                        <a:ea typeface="+mn-ea"/>
                        <a:cs typeface="+mn-cs"/>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mn-lt"/>
                          <a:ea typeface="+mn-ea"/>
                          <a:cs typeface="+mn-cs"/>
                        </a:rPr>
                        <a:t>AMF (new for MBS)</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mn-cs"/>
                        </a:rPr>
                        <a:t>MB-SMF (Notify)</a:t>
                      </a:r>
                    </a:p>
                  </a:txBody>
                  <a:tcPr marL="0" marR="0"/>
                </a:tc>
                <a:extLst>
                  <a:ext uri="{0D108BD9-81ED-4DB2-BD59-A6C34878D82A}">
                    <a16:rowId xmlns="" xmlns:a16="http://schemas.microsoft.com/office/drawing/2014/main" val="10005"/>
                  </a:ext>
                </a:extLst>
              </a:tr>
            </a:tbl>
          </a:graphicData>
        </a:graphic>
      </p:graphicFrame>
      <p:sp>
        <p:nvSpPr>
          <p:cNvPr id="5" name="矩形 4"/>
          <p:cNvSpPr/>
          <p:nvPr/>
        </p:nvSpPr>
        <p:spPr>
          <a:xfrm>
            <a:off x="6651421" y="1551643"/>
            <a:ext cx="5202223" cy="1772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t>in CC#2:</a:t>
            </a:r>
          </a:p>
          <a:p>
            <a:pPr marL="171450" indent="-171450">
              <a:buFont typeface="Arial" panose="020B0604020202020204" pitchFamily="34" charset="0"/>
              <a:buChar char="•"/>
            </a:pPr>
            <a:r>
              <a:rPr lang="en-US" altLang="zh-CN" sz="1100" dirty="0"/>
              <a:t>For Activation/Deactivation</a:t>
            </a:r>
          </a:p>
          <a:p>
            <a:pPr marL="628650" lvl="1" indent="-171450">
              <a:buFont typeface="Arial" panose="020B0604020202020204" pitchFamily="34" charset="0"/>
              <a:buChar char="•"/>
            </a:pPr>
            <a:r>
              <a:rPr lang="en-US" altLang="zh-CN" sz="1100" dirty="0"/>
              <a:t>Step 2: MB-SMF notify SMF</a:t>
            </a:r>
          </a:p>
          <a:p>
            <a:pPr marL="628650" lvl="1" indent="-171450">
              <a:buFont typeface="Arial" panose="020B0604020202020204" pitchFamily="34" charset="0"/>
              <a:buChar char="•"/>
            </a:pPr>
            <a:r>
              <a:rPr lang="en-US" altLang="zh-CN" sz="1100" dirty="0"/>
              <a:t>Step 3,4 use AMF service</a:t>
            </a:r>
          </a:p>
          <a:p>
            <a:pPr marL="628650" lvl="1" indent="-171450">
              <a:buFont typeface="Arial" panose="020B0604020202020204" pitchFamily="34" charset="0"/>
              <a:buChar char="•"/>
            </a:pPr>
            <a:r>
              <a:rPr lang="en-US" altLang="zh-CN" sz="1100" dirty="0"/>
              <a:t>Step 11 FFS</a:t>
            </a:r>
          </a:p>
          <a:p>
            <a:pPr marL="171450" indent="-171450">
              <a:buFont typeface="Arial" panose="020B0604020202020204" pitchFamily="34" charset="0"/>
              <a:buChar char="•"/>
            </a:pPr>
            <a:r>
              <a:rPr lang="en-US" altLang="zh-CN" sz="1100" dirty="0"/>
              <a:t>Among MBS session activation, deactivation, update procedures, </a:t>
            </a:r>
            <a:r>
              <a:rPr lang="en-US" sz="1100" dirty="0"/>
              <a:t>for the interactions between MB-SMF and SMF, they are using same service operations</a:t>
            </a:r>
          </a:p>
          <a:p>
            <a:pPr marL="171450" indent="-171450">
              <a:buFont typeface="Arial" panose="020B0604020202020204" pitchFamily="34" charset="0"/>
              <a:buChar char="•"/>
            </a:pPr>
            <a:r>
              <a:rPr lang="en-US" altLang="zh-CN" sz="1100" dirty="0"/>
              <a:t>Among MBS session activation, deactivation, update procedures,</a:t>
            </a:r>
            <a:r>
              <a:rPr lang="en-US" sz="1100" dirty="0"/>
              <a:t> for the interactions between </a:t>
            </a:r>
            <a:r>
              <a:rPr lang="en-US" altLang="zh-CN" sz="1100" dirty="0"/>
              <a:t>MB-SMF and AMF</a:t>
            </a:r>
            <a:r>
              <a:rPr lang="en-US" sz="1100" dirty="0"/>
              <a:t> </a:t>
            </a:r>
            <a:r>
              <a:rPr lang="en-US" altLang="zh-CN" sz="1100" dirty="0"/>
              <a:t>, they are using same service operations</a:t>
            </a:r>
          </a:p>
          <a:p>
            <a:pPr marL="171450" indent="-171450">
              <a:buFont typeface="Arial" panose="020B0604020202020204" pitchFamily="34" charset="0"/>
              <a:buChar char="•"/>
            </a:pPr>
            <a:r>
              <a:rPr lang="en-US" sz="1100" dirty="0"/>
              <a:t>Suggest to use Namf_MT</a:t>
            </a:r>
            <a:r>
              <a:rPr lang="en-US" sz="1100" dirty="0">
                <a:solidFill>
                  <a:srgbClr val="C00000"/>
                </a:solidFill>
              </a:rPr>
              <a:t>Group</a:t>
            </a:r>
            <a:r>
              <a:rPr lang="en-US" sz="1100" dirty="0"/>
              <a:t>_EnableReachability </a:t>
            </a:r>
          </a:p>
        </p:txBody>
      </p:sp>
      <p:graphicFrame>
        <p:nvGraphicFramePr>
          <p:cNvPr id="9" name="表格 8"/>
          <p:cNvGraphicFramePr>
            <a:graphicFrameLocks noGrp="1"/>
          </p:cNvGraphicFramePr>
          <p:nvPr>
            <p:extLst>
              <p:ext uri="{D42A27DB-BD31-4B8C-83A1-F6EECF244321}">
                <p14:modId xmlns:p14="http://schemas.microsoft.com/office/powerpoint/2010/main" val="754417797"/>
              </p:ext>
            </p:extLst>
          </p:nvPr>
        </p:nvGraphicFramePr>
        <p:xfrm>
          <a:off x="893078" y="3912662"/>
          <a:ext cx="11015444" cy="3200400"/>
        </p:xfrm>
        <a:graphic>
          <a:graphicData uri="http://schemas.openxmlformats.org/drawingml/2006/table">
            <a:tbl>
              <a:tblPr firstRow="1" bandRow="1">
                <a:tableStyleId>{5940675A-B579-460E-94D1-54222C63F5DA}</a:tableStyleId>
              </a:tblPr>
              <a:tblGrid>
                <a:gridCol w="5705475">
                  <a:extLst>
                    <a:ext uri="{9D8B030D-6E8A-4147-A177-3AD203B41FA5}">
                      <a16:colId xmlns="" xmlns:a16="http://schemas.microsoft.com/office/drawing/2014/main" val="20000"/>
                    </a:ext>
                  </a:extLst>
                </a:gridCol>
                <a:gridCol w="5309969">
                  <a:extLst>
                    <a:ext uri="{9D8B030D-6E8A-4147-A177-3AD203B41FA5}">
                      <a16:colId xmlns="" xmlns:a16="http://schemas.microsoft.com/office/drawing/2014/main" val="200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t>WF proposal</a:t>
                      </a:r>
                      <a:endParaRPr lang="en-US" altLang="zh-CN" b="1" dirty="0">
                        <a:solidFill>
                          <a:schemeClr val="bg1"/>
                        </a:solidFill>
                      </a:endParaRPr>
                    </a:p>
                  </a:txBody>
                  <a:tcPr>
                    <a:solidFill>
                      <a:schemeClr val="bg1">
                        <a:lumMod val="85000"/>
                      </a:schemeClr>
                    </a:solidFill>
                  </a:tcPr>
                </a:tc>
                <a:tc>
                  <a:txBody>
                    <a:bodyPr/>
                    <a:lstStyle/>
                    <a:p>
                      <a:pPr algn="ctr"/>
                      <a:r>
                        <a:rPr lang="en-US" altLang="zh-CN" b="1" dirty="0"/>
                        <a:t>Companies’</a:t>
                      </a:r>
                      <a:r>
                        <a:rPr lang="en-US" altLang="zh-CN" b="1" baseline="0" dirty="0"/>
                        <a:t> views</a:t>
                      </a:r>
                      <a:endParaRPr lang="zh-CN" altLang="en-US" b="1" dirty="0"/>
                    </a:p>
                  </a:txBody>
                  <a:tcPr>
                    <a:solidFill>
                      <a:schemeClr val="bg1">
                        <a:lumMod val="85000"/>
                      </a:schemeClr>
                    </a:solidFill>
                  </a:tcPr>
                </a:tc>
                <a:extLst>
                  <a:ext uri="{0D108BD9-81ED-4DB2-BD59-A6C34878D82A}">
                    <a16:rowId xmlns="" xmlns:a16="http://schemas.microsoft.com/office/drawing/2014/main" val="10000"/>
                  </a:ext>
                </a:extLst>
              </a:tr>
              <a:tr h="326684">
                <a:tc rowSpan="5">
                  <a:txBody>
                    <a:bodyPr/>
                    <a:lstStyle/>
                    <a:p>
                      <a:pPr marL="285750" indent="-285750">
                        <a:buFont typeface="Arial" panose="020B0604020202020204" pitchFamily="34" charset="0"/>
                        <a:buChar char="•"/>
                      </a:pPr>
                      <a:r>
                        <a:rPr lang="en-US" altLang="zh-CN" sz="1200" dirty="0"/>
                        <a:t>Services for join/session establishment: </a:t>
                      </a:r>
                    </a:p>
                    <a:p>
                      <a:pPr marL="742950" lvl="1" indent="-285750">
                        <a:buFont typeface="Arial" panose="020B0604020202020204" pitchFamily="34" charset="0"/>
                        <a:buChar char="•"/>
                      </a:pPr>
                      <a:r>
                        <a:rPr lang="en-US" altLang="zh-CN" sz="1200" dirty="0"/>
                        <a:t>SMF fetches information from MB-SMF: (</a:t>
                      </a:r>
                      <a:r>
                        <a:rPr lang="en-US" altLang="zh-CN" sz="1200" b="1" dirty="0">
                          <a:solidFill>
                            <a:srgbClr val="00B050"/>
                          </a:solidFill>
                        </a:rPr>
                        <a:t>MB-SMF</a:t>
                      </a:r>
                      <a:r>
                        <a:rPr lang="en-US" altLang="zh-CN" sz="1200" b="1" baseline="0" dirty="0">
                          <a:solidFill>
                            <a:srgbClr val="00B050"/>
                          </a:solidFill>
                        </a:rPr>
                        <a:t> service?</a:t>
                      </a:r>
                      <a:r>
                        <a:rPr lang="en-US" altLang="zh-CN" sz="120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Establishes tunnel between MB-UPF and PSA (if needed): (</a:t>
                      </a:r>
                      <a:r>
                        <a:rPr lang="en-US" altLang="zh-CN" sz="1200" b="1" kern="1200" dirty="0">
                          <a:solidFill>
                            <a:srgbClr val="00B050"/>
                          </a:solidFill>
                          <a:latin typeface="+mn-lt"/>
                          <a:ea typeface="+mn-ea"/>
                          <a:cs typeface="+mn-cs"/>
                        </a:rPr>
                        <a:t>MB-SMF service?</a:t>
                      </a:r>
                      <a:r>
                        <a:rPr lang="en-US" altLang="zh-CN" sz="1200" dirty="0"/>
                        <a:t>)</a:t>
                      </a:r>
                    </a:p>
                    <a:p>
                      <a:pPr marL="742950" lvl="1" indent="-285750">
                        <a:buFont typeface="Arial" panose="020B0604020202020204" pitchFamily="34" charset="0"/>
                        <a:buChar char="•"/>
                      </a:pPr>
                      <a:r>
                        <a:rPr lang="en-US" altLang="zh-CN" sz="1200" dirty="0"/>
                        <a:t>Establishes tunnel between MB-UPF and NG-RAN: (</a:t>
                      </a:r>
                      <a:r>
                        <a:rPr lang="en-US" altLang="zh-CN" sz="1200" b="1" kern="1200" dirty="0">
                          <a:solidFill>
                            <a:srgbClr val="00B050"/>
                          </a:solidFill>
                          <a:latin typeface="+mn-lt"/>
                          <a:ea typeface="+mn-ea"/>
                          <a:cs typeface="+mn-cs"/>
                        </a:rPr>
                        <a:t>MB-SMF service?</a:t>
                      </a:r>
                      <a:r>
                        <a:rPr lang="en-US" altLang="zh-CN" sz="1200" dirty="0"/>
                        <a:t>)</a:t>
                      </a:r>
                    </a:p>
                    <a:p>
                      <a:pPr marL="285750" indent="-285750">
                        <a:buFont typeface="Arial" panose="020B0604020202020204" pitchFamily="34" charset="0"/>
                        <a:buChar char="•"/>
                      </a:pPr>
                      <a:r>
                        <a:rPr lang="en-US" altLang="zh-CN" sz="1200" dirty="0"/>
                        <a:t>Services for activation/deactivation: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Interaction between MB-SMF and SMF: (</a:t>
                      </a:r>
                      <a:r>
                        <a:rPr lang="en-US" altLang="zh-CN" sz="1200" b="1" kern="1200" dirty="0">
                          <a:solidFill>
                            <a:srgbClr val="00B050"/>
                          </a:solidFill>
                          <a:latin typeface="+mn-lt"/>
                          <a:ea typeface="+mn-ea"/>
                          <a:cs typeface="+mn-cs"/>
                        </a:rPr>
                        <a:t>MB-SMF service?</a:t>
                      </a:r>
                      <a:r>
                        <a:rPr lang="en-US" altLang="zh-CN" sz="1200" dirty="0"/>
                        <a:t>)</a:t>
                      </a:r>
                    </a:p>
                    <a:p>
                      <a:pPr marL="742950" lvl="1" indent="-285750">
                        <a:buFont typeface="Arial" panose="020B0604020202020204" pitchFamily="34" charset="0"/>
                        <a:buChar char="•"/>
                      </a:pPr>
                      <a:r>
                        <a:rPr lang="en-US" altLang="zh-CN" sz="1200" dirty="0"/>
                        <a:t>Interaction between SMF and AMF: (</a:t>
                      </a:r>
                      <a:r>
                        <a:rPr lang="en-US" altLang="zh-CN" sz="1200" b="1" kern="1200" dirty="0">
                          <a:solidFill>
                            <a:srgbClr val="00B050"/>
                          </a:solidFill>
                          <a:latin typeface="+mn-lt"/>
                          <a:ea typeface="+mn-ea"/>
                          <a:cs typeface="+mn-cs"/>
                        </a:rPr>
                        <a:t>AMF service?</a:t>
                      </a:r>
                      <a:r>
                        <a:rPr lang="en-US" altLang="zh-CN" sz="120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Interaction between MB-SMF and AMF: (</a:t>
                      </a:r>
                      <a:r>
                        <a:rPr lang="en-US" altLang="zh-CN" sz="1200" b="1" dirty="0">
                          <a:solidFill>
                            <a:schemeClr val="accent2"/>
                          </a:solidFill>
                        </a:rPr>
                        <a:t>AMF</a:t>
                      </a:r>
                      <a:r>
                        <a:rPr lang="en-US" altLang="zh-CN" sz="1200" b="1" baseline="0" dirty="0">
                          <a:solidFill>
                            <a:schemeClr val="accent2"/>
                          </a:solidFill>
                        </a:rPr>
                        <a:t> service/</a:t>
                      </a:r>
                      <a:r>
                        <a:rPr lang="en-US" altLang="zh-CN" sz="1200" b="1" dirty="0">
                          <a:solidFill>
                            <a:schemeClr val="accent2"/>
                          </a:solidFill>
                        </a:rPr>
                        <a:t>MB-SMF</a:t>
                      </a:r>
                      <a:r>
                        <a:rPr lang="en-US" altLang="zh-CN" sz="1200" b="1" baseline="0" dirty="0">
                          <a:solidFill>
                            <a:schemeClr val="accent2"/>
                          </a:solidFill>
                        </a:rPr>
                        <a:t> service?</a:t>
                      </a:r>
                      <a:r>
                        <a:rPr lang="en-US" altLang="zh-CN" sz="1200" dirty="0"/>
                        <a:t>)</a:t>
                      </a:r>
                    </a:p>
                    <a:p>
                      <a:pPr marL="285750" indent="-285750">
                        <a:buFont typeface="Arial" panose="020B0604020202020204" pitchFamily="34" charset="0"/>
                        <a:buChar char="•"/>
                      </a:pPr>
                      <a:r>
                        <a:rPr lang="en-US" altLang="zh-CN" sz="1200" dirty="0"/>
                        <a:t>Services for session update: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Interaction between MB-SMF and SMF: (</a:t>
                      </a:r>
                      <a:r>
                        <a:rPr lang="en-US" altLang="zh-CN" sz="1200" b="1" kern="1200" dirty="0">
                          <a:solidFill>
                            <a:srgbClr val="00B050"/>
                          </a:solidFill>
                          <a:latin typeface="+mn-lt"/>
                          <a:ea typeface="+mn-ea"/>
                          <a:cs typeface="+mn-cs"/>
                        </a:rPr>
                        <a:t>MB-SMF service?</a:t>
                      </a:r>
                      <a:r>
                        <a:rPr lang="en-US" altLang="zh-CN" sz="1200" dirty="0"/>
                        <a: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Interaction between MB-SMF and AMF: (</a:t>
                      </a:r>
                      <a:r>
                        <a:rPr lang="en-US" altLang="zh-CN" sz="1200" b="1" kern="1200" dirty="0">
                          <a:solidFill>
                            <a:schemeClr val="accent2"/>
                          </a:solidFill>
                          <a:latin typeface="+mn-lt"/>
                          <a:ea typeface="+mn-ea"/>
                          <a:cs typeface="+mn-cs"/>
                        </a:rPr>
                        <a:t>AMF service/MB-SMF service?</a:t>
                      </a:r>
                      <a:r>
                        <a:rPr lang="en-US" altLang="zh-CN" sz="1200" dirty="0"/>
                        <a:t>)</a:t>
                      </a:r>
                    </a:p>
                    <a:p>
                      <a:r>
                        <a:rPr lang="en-US" altLang="zh-CN" sz="1200" dirty="0"/>
                        <a:t>(Other services e.g., leave/release can use the “counter”-service)</a:t>
                      </a:r>
                      <a:endParaRPr lang="en-US" altLang="zh-CN" sz="1200" dirty="0">
                        <a:solidFill>
                          <a:schemeClr val="tx1"/>
                        </a:solidFill>
                      </a:endParaRPr>
                    </a:p>
                  </a:txBody>
                  <a:tcPr>
                    <a:solidFill>
                      <a:schemeClr val="bg1">
                        <a:lumMod val="95000"/>
                      </a:schemeClr>
                    </a:solidFill>
                  </a:tcPr>
                </a:tc>
                <a:tc>
                  <a:txBody>
                    <a:bodyPr/>
                    <a:lstStyle/>
                    <a:p>
                      <a:r>
                        <a:rPr lang="en-US" altLang="zh-CN" sz="1200" dirty="0"/>
                        <a:t>Huawei: support the minutes</a:t>
                      </a:r>
                      <a:r>
                        <a:rPr lang="en-US" altLang="zh-CN" sz="1200" baseline="0" dirty="0"/>
                        <a:t> of CC#2, interaction between MB-SMF and AMF better to use AMF service.</a:t>
                      </a:r>
                      <a:endParaRPr lang="zh-CN" altLang="en-US" sz="1200" dirty="0"/>
                    </a:p>
                  </a:txBody>
                  <a:tcPr/>
                </a:tc>
                <a:extLst>
                  <a:ext uri="{0D108BD9-81ED-4DB2-BD59-A6C34878D82A}">
                    <a16:rowId xmlns="" xmlns:a16="http://schemas.microsoft.com/office/drawing/2014/main" val="10001"/>
                  </a:ext>
                </a:extLst>
              </a:tr>
              <a:tr h="849378">
                <a:tc vMerge="1">
                  <a:txBody>
                    <a:bodyPr/>
                    <a:lstStyle/>
                    <a:p>
                      <a:endParaRPr lang="en-US" altLang="zh-CN" sz="1200" dirty="0">
                        <a:solidFill>
                          <a:schemeClr val="tx1"/>
                        </a:solidFill>
                      </a:endParaRPr>
                    </a:p>
                  </a:txBody>
                  <a:tcPr/>
                </a:tc>
                <a:tc>
                  <a:txBody>
                    <a:bodyPr/>
                    <a:lstStyle/>
                    <a:p>
                      <a:r>
                        <a:rPr lang="en-US" altLang="zh-CN" sz="1200" kern="1200" baseline="0" dirty="0">
                          <a:solidFill>
                            <a:schemeClr val="tx1"/>
                          </a:solidFill>
                          <a:latin typeface="+mn-lt"/>
                          <a:ea typeface="+mn-ea"/>
                          <a:cs typeface="+mn-cs"/>
                        </a:rPr>
                        <a:t>[Ericsson0817: Our view is that the same </a:t>
                      </a:r>
                      <a:r>
                        <a:rPr lang="en-US" altLang="zh-CN" sz="1200" kern="1200" baseline="0" dirty="0" err="1">
                          <a:solidFill>
                            <a:schemeClr val="tx1"/>
                          </a:solidFill>
                          <a:latin typeface="+mn-lt"/>
                          <a:ea typeface="+mn-ea"/>
                          <a:cs typeface="+mn-cs"/>
                        </a:rPr>
                        <a:t>Nmbsmf</a:t>
                      </a:r>
                      <a:r>
                        <a:rPr lang="en-US" altLang="zh-CN" sz="1200" kern="1200" baseline="0" dirty="0">
                          <a:solidFill>
                            <a:schemeClr val="tx1"/>
                          </a:solidFill>
                          <a:latin typeface="+mn-lt"/>
                          <a:ea typeface="+mn-ea"/>
                          <a:cs typeface="+mn-cs"/>
                        </a:rPr>
                        <a:t> service should be used for MB-SMF interaction with AMF or with SMF as the operation is applied to the MBS Session context.</a:t>
                      </a:r>
                    </a:p>
                    <a:p>
                      <a:endParaRPr lang="en-US" altLang="zh-CN" sz="1200" kern="1200" baseline="0" dirty="0">
                        <a:solidFill>
                          <a:schemeClr val="tx1"/>
                        </a:solidFill>
                        <a:latin typeface="+mn-lt"/>
                        <a:ea typeface="+mn-ea"/>
                        <a:cs typeface="+mn-cs"/>
                      </a:endParaRPr>
                    </a:p>
                    <a:p>
                      <a:r>
                        <a:rPr lang="en-US" altLang="zh-CN" sz="1200" kern="1200" baseline="0" dirty="0">
                          <a:solidFill>
                            <a:schemeClr val="tx1"/>
                          </a:solidFill>
                          <a:latin typeface="+mn-lt"/>
                          <a:ea typeface="+mn-ea"/>
                          <a:cs typeface="+mn-cs"/>
                        </a:rPr>
                        <a:t>What does “counter-service” mean?]</a:t>
                      </a:r>
                    </a:p>
                  </a:txBody>
                  <a:tcPr/>
                </a:tc>
                <a:extLst>
                  <a:ext uri="{0D108BD9-81ED-4DB2-BD59-A6C34878D82A}">
                    <a16:rowId xmlns="" xmlns:a16="http://schemas.microsoft.com/office/drawing/2014/main" val="10002"/>
                  </a:ext>
                </a:extLst>
              </a:tr>
              <a:tr h="261347">
                <a:tc vMerge="1">
                  <a:txBody>
                    <a:bodyPr/>
                    <a:lstStyle/>
                    <a:p>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CATT</a:t>
                      </a:r>
                      <a:r>
                        <a:rPr kumimoji="0" lang="zh-CN" altLang="en-US" sz="1200" b="0" i="0" u="none" strike="noStrike" kern="1200" cap="none" spc="0" normalizeH="0" baseline="0" noProof="0" dirty="0">
                          <a:ln>
                            <a:noFill/>
                          </a:ln>
                          <a:solidFill>
                            <a:prstClr val="black"/>
                          </a:solidFill>
                          <a:effectLst/>
                          <a:uLnTx/>
                          <a:uFillTx/>
                          <a:latin typeface="+mn-lt"/>
                          <a:ea typeface="+mn-ea"/>
                          <a:cs typeface="+mn-cs"/>
                        </a:rPr>
                        <a:t>：</a:t>
                      </a:r>
                      <a:r>
                        <a:rPr kumimoji="0" lang="en-US" altLang="zh-CN" sz="1200" b="0" i="0" u="none" strike="noStrike" kern="1200" cap="none" spc="0" normalizeH="0" baseline="0" noProof="0" dirty="0" err="1">
                          <a:ln>
                            <a:noFill/>
                          </a:ln>
                          <a:solidFill>
                            <a:prstClr val="black"/>
                          </a:solidFill>
                          <a:effectLst/>
                          <a:uLnTx/>
                          <a:uFillTx/>
                          <a:latin typeface="+mn-lt"/>
                          <a:ea typeface="+mn-ea"/>
                          <a:cs typeface="+mn-cs"/>
                        </a:rPr>
                        <a:t>Namf_MTGroup_EnableReachability</a:t>
                      </a:r>
                      <a:r>
                        <a:rPr kumimoji="0" lang="en-US" altLang="zh-CN" sz="1200" b="0" i="0" u="none" strike="noStrike" kern="1200" cap="none" spc="0" normalizeH="0" baseline="0" noProof="0" dirty="0">
                          <a:ln>
                            <a:noFill/>
                          </a:ln>
                          <a:solidFill>
                            <a:prstClr val="black"/>
                          </a:solidFill>
                          <a:effectLst/>
                          <a:uLnTx/>
                          <a:uFillTx/>
                          <a:latin typeface="+mn-lt"/>
                          <a:ea typeface="+mn-ea"/>
                          <a:cs typeface="+mn-cs"/>
                        </a:rPr>
                        <a:t> is not appropriate for MBS session deactivation, as well as session update when the UEs are in CM-Connected mode.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mn-cs"/>
                        </a:rPr>
                        <a:t>For MB-SMF to AMF, prefer to use Namf_MBS_N2MessageTransfer or similar. </a:t>
                      </a:r>
                      <a:endParaRPr kumimoji="0" lang="zh-CN" altLang="en-US" sz="18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3"/>
                  </a:ext>
                </a:extLst>
              </a:tr>
              <a:tr h="261347">
                <a:tc vMerge="1">
                  <a:txBody>
                    <a:bodyPr/>
                    <a:lstStyle/>
                    <a:p>
                      <a:endParaRPr lang="en-US" altLang="zh-CN" sz="1200" dirty="0">
                        <a:solidFill>
                          <a:schemeClr val="tx1"/>
                        </a:solidFill>
                      </a:endParaRPr>
                    </a:p>
                  </a:txBody>
                  <a:tcPr/>
                </a:tc>
                <a:tc>
                  <a:txBody>
                    <a:bodyPr/>
                    <a:lstStyle/>
                    <a:p>
                      <a:endParaRPr lang="zh-CN" altLang="en-US" dirty="0"/>
                    </a:p>
                  </a:txBody>
                  <a:tcPr/>
                </a:tc>
                <a:extLst>
                  <a:ext uri="{0D108BD9-81ED-4DB2-BD59-A6C34878D82A}">
                    <a16:rowId xmlns="" xmlns:a16="http://schemas.microsoft.com/office/drawing/2014/main" val="10004"/>
                  </a:ext>
                </a:extLst>
              </a:tr>
              <a:tr h="0">
                <a:tc vMerge="1">
                  <a:txBody>
                    <a:bodyPr/>
                    <a:lstStyle/>
                    <a:p>
                      <a:endParaRPr lang="en-US" altLang="zh-CN" sz="1200" dirty="0">
                        <a:solidFill>
                          <a:schemeClr val="tx1"/>
                        </a:solidFill>
                      </a:endParaRPr>
                    </a:p>
                  </a:txBody>
                  <a:tcPr/>
                </a:tc>
                <a:tc>
                  <a:txBody>
                    <a:bodyPr/>
                    <a:lstStyle/>
                    <a:p>
                      <a:endParaRPr lang="zh-CN" alt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81919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442079" y="2105812"/>
            <a:ext cx="5091191" cy="2894813"/>
            <a:chOff x="499229" y="419887"/>
            <a:chExt cx="5091191" cy="2894813"/>
          </a:xfrm>
        </p:grpSpPr>
        <p:sp>
          <p:nvSpPr>
            <p:cNvPr id="4" name="矩形 3"/>
            <p:cNvSpPr/>
            <p:nvPr/>
          </p:nvSpPr>
          <p:spPr>
            <a:xfrm>
              <a:off x="4710168" y="419887"/>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MB-SMF</a:t>
              </a:r>
              <a:endParaRPr lang="zh-CN" altLang="en-US" sz="1200" b="1" dirty="0"/>
            </a:p>
          </p:txBody>
        </p:sp>
        <p:sp>
          <p:nvSpPr>
            <p:cNvPr id="5" name="矩形 4"/>
            <p:cNvSpPr/>
            <p:nvPr/>
          </p:nvSpPr>
          <p:spPr>
            <a:xfrm>
              <a:off x="2604698" y="419887"/>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AMF</a:t>
              </a:r>
              <a:endParaRPr lang="zh-CN" altLang="en-US" sz="1200" b="1" dirty="0"/>
            </a:p>
          </p:txBody>
        </p:sp>
        <p:sp>
          <p:nvSpPr>
            <p:cNvPr id="8" name="矩形 7"/>
            <p:cNvSpPr/>
            <p:nvPr/>
          </p:nvSpPr>
          <p:spPr>
            <a:xfrm>
              <a:off x="499229" y="419887"/>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RAN</a:t>
              </a:r>
              <a:endParaRPr lang="zh-CN" altLang="en-US" sz="1200" b="1" dirty="0"/>
            </a:p>
          </p:txBody>
        </p:sp>
        <p:grpSp>
          <p:nvGrpSpPr>
            <p:cNvPr id="33" name="组合 32"/>
            <p:cNvGrpSpPr/>
            <p:nvPr/>
          </p:nvGrpSpPr>
          <p:grpSpPr>
            <a:xfrm>
              <a:off x="939355" y="818379"/>
              <a:ext cx="4210939" cy="2496321"/>
              <a:chOff x="939355" y="818379"/>
              <a:chExt cx="4210939" cy="3258321"/>
            </a:xfrm>
          </p:grpSpPr>
          <p:cxnSp>
            <p:nvCxnSpPr>
              <p:cNvPr id="12" name="直接连接符 11"/>
              <p:cNvCxnSpPr>
                <a:stCxn id="8" idx="2"/>
              </p:cNvCxnSpPr>
              <p:nvPr/>
            </p:nvCxnSpPr>
            <p:spPr>
              <a:xfrm flipH="1">
                <a:off x="939355"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3044824"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5150293"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 name="直接箭头连接符 15"/>
            <p:cNvCxnSpPr/>
            <p:nvPr/>
          </p:nvCxnSpPr>
          <p:spPr>
            <a:xfrm flipH="1">
              <a:off x="3044823" y="1449047"/>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3122141" y="840600"/>
              <a:ext cx="2002380" cy="646331"/>
            </a:xfrm>
            <a:prstGeom prst="rect">
              <a:avLst/>
            </a:prstGeom>
            <a:noFill/>
          </p:spPr>
          <p:txBody>
            <a:bodyPr wrap="square" rtlCol="0">
              <a:spAutoFit/>
            </a:bodyPr>
            <a:lstStyle/>
            <a:p>
              <a:r>
                <a:rPr lang="en-US" altLang="zh-CN" sz="1200" dirty="0"/>
                <a:t>1. </a:t>
              </a:r>
              <a:r>
                <a:rPr lang="en-GB" altLang="zh-CN" sz="1200" b="1" dirty="0" err="1"/>
                <a:t>Nmbsmf_MBSSession</a:t>
              </a:r>
              <a:r>
                <a:rPr lang="en-GB" altLang="zh-CN" sz="1200" b="1" dirty="0"/>
                <a:t>_</a:t>
              </a:r>
              <a:r>
                <a:rPr lang="en-US" altLang="zh-CN" sz="1200" b="1" dirty="0"/>
                <a:t>ContextStatus</a:t>
              </a:r>
              <a:r>
                <a:rPr lang="en-GB" altLang="zh-CN" sz="1200" b="1" dirty="0"/>
                <a:t>Notify</a:t>
              </a:r>
              <a:r>
                <a:rPr lang="en-US" altLang="zh-CN" sz="1200" b="1" dirty="0"/>
                <a:t> Notify</a:t>
              </a:r>
              <a:endParaRPr lang="zh-CN" altLang="en-US" sz="1200" b="1" dirty="0"/>
            </a:p>
          </p:txBody>
        </p:sp>
        <p:cxnSp>
          <p:nvCxnSpPr>
            <p:cNvPr id="20" name="直接箭头连接符 19"/>
            <p:cNvCxnSpPr/>
            <p:nvPr/>
          </p:nvCxnSpPr>
          <p:spPr>
            <a:xfrm flipH="1">
              <a:off x="939355" y="1621374"/>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1026526" y="1324999"/>
              <a:ext cx="1752451" cy="276999"/>
            </a:xfrm>
            <a:prstGeom prst="rect">
              <a:avLst/>
            </a:prstGeom>
            <a:noFill/>
          </p:spPr>
          <p:txBody>
            <a:bodyPr wrap="square" rtlCol="0">
              <a:spAutoFit/>
            </a:bodyPr>
            <a:lstStyle/>
            <a:p>
              <a:r>
                <a:rPr lang="en-US" altLang="zh-CN" sz="1200" dirty="0"/>
                <a:t>2. NGAP request ()</a:t>
              </a:r>
              <a:endParaRPr lang="zh-CN" altLang="en-US" sz="1200" dirty="0"/>
            </a:p>
          </p:txBody>
        </p:sp>
        <p:cxnSp>
          <p:nvCxnSpPr>
            <p:cNvPr id="22" name="直接箭头连接符 21"/>
            <p:cNvCxnSpPr/>
            <p:nvPr/>
          </p:nvCxnSpPr>
          <p:spPr>
            <a:xfrm>
              <a:off x="939355" y="1999545"/>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1026526" y="1726031"/>
              <a:ext cx="1752451" cy="276999"/>
            </a:xfrm>
            <a:prstGeom prst="rect">
              <a:avLst/>
            </a:prstGeom>
            <a:noFill/>
          </p:spPr>
          <p:txBody>
            <a:bodyPr wrap="square" rtlCol="0">
              <a:spAutoFit/>
            </a:bodyPr>
            <a:lstStyle/>
            <a:p>
              <a:r>
                <a:rPr lang="en-US" altLang="zh-CN" sz="1200" dirty="0"/>
                <a:t>3. NGAP response ()</a:t>
              </a:r>
              <a:endParaRPr lang="zh-CN" altLang="en-US" sz="1200" dirty="0"/>
            </a:p>
          </p:txBody>
        </p:sp>
        <p:cxnSp>
          <p:nvCxnSpPr>
            <p:cNvPr id="26" name="直接箭头连接符 25"/>
            <p:cNvCxnSpPr/>
            <p:nvPr/>
          </p:nvCxnSpPr>
          <p:spPr>
            <a:xfrm>
              <a:off x="3044824" y="2289927"/>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3122141" y="1643596"/>
              <a:ext cx="1976607" cy="646331"/>
            </a:xfrm>
            <a:prstGeom prst="rect">
              <a:avLst/>
            </a:prstGeom>
            <a:noFill/>
          </p:spPr>
          <p:txBody>
            <a:bodyPr wrap="square" rtlCol="0">
              <a:spAutoFit/>
            </a:bodyPr>
            <a:lstStyle/>
            <a:p>
              <a:r>
                <a:rPr lang="en-US" altLang="zh-CN" sz="1200" dirty="0"/>
                <a:t>4. </a:t>
              </a:r>
              <a:r>
                <a:rPr lang="en-GB" altLang="zh-CN" sz="1200" b="1" dirty="0" err="1"/>
                <a:t>Nmbsmf_MBSSession_ContextUpdate</a:t>
              </a:r>
              <a:r>
                <a:rPr lang="en-GB" altLang="zh-CN" sz="1200" b="1" dirty="0"/>
                <a:t> Request</a:t>
              </a:r>
              <a:endParaRPr lang="zh-CN" altLang="en-US" sz="1200" b="1" dirty="0"/>
            </a:p>
          </p:txBody>
        </p:sp>
        <p:cxnSp>
          <p:nvCxnSpPr>
            <p:cNvPr id="29" name="直接箭头连接符 28"/>
            <p:cNvCxnSpPr/>
            <p:nvPr/>
          </p:nvCxnSpPr>
          <p:spPr>
            <a:xfrm flipH="1">
              <a:off x="3044822" y="2991948"/>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3126434" y="2345617"/>
              <a:ext cx="1913781" cy="646331"/>
            </a:xfrm>
            <a:prstGeom prst="rect">
              <a:avLst/>
            </a:prstGeom>
            <a:noFill/>
          </p:spPr>
          <p:txBody>
            <a:bodyPr wrap="square" rtlCol="0">
              <a:spAutoFit/>
            </a:bodyPr>
            <a:lstStyle/>
            <a:p>
              <a:r>
                <a:rPr lang="en-US" altLang="zh-CN" sz="1200" dirty="0"/>
                <a:t>5. </a:t>
              </a:r>
              <a:r>
                <a:rPr lang="en-GB" altLang="zh-CN" sz="1200" b="1" dirty="0" err="1"/>
                <a:t>Nmbsmf_MBSSession_ContextUpdate</a:t>
              </a:r>
              <a:r>
                <a:rPr lang="en-GB" altLang="zh-CN" sz="1200" b="1" dirty="0"/>
                <a:t> Response</a:t>
              </a:r>
              <a:endParaRPr lang="zh-CN" altLang="en-US" sz="1200" b="1" dirty="0"/>
            </a:p>
          </p:txBody>
        </p:sp>
      </p:grpSp>
      <p:grpSp>
        <p:nvGrpSpPr>
          <p:cNvPr id="57" name="组合 56"/>
          <p:cNvGrpSpPr/>
          <p:nvPr/>
        </p:nvGrpSpPr>
        <p:grpSpPr>
          <a:xfrm>
            <a:off x="6519029" y="2103048"/>
            <a:ext cx="5425320" cy="2762084"/>
            <a:chOff x="6576179" y="417123"/>
            <a:chExt cx="5425320" cy="2762084"/>
          </a:xfrm>
        </p:grpSpPr>
        <p:sp>
          <p:nvSpPr>
            <p:cNvPr id="36" name="矩形 35"/>
            <p:cNvSpPr/>
            <p:nvPr/>
          </p:nvSpPr>
          <p:spPr>
            <a:xfrm>
              <a:off x="10787118" y="417123"/>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MB-SMF</a:t>
              </a:r>
              <a:endParaRPr lang="zh-CN" altLang="en-US" sz="1200" b="1" dirty="0"/>
            </a:p>
          </p:txBody>
        </p:sp>
        <p:sp>
          <p:nvSpPr>
            <p:cNvPr id="37" name="矩形 36"/>
            <p:cNvSpPr/>
            <p:nvPr/>
          </p:nvSpPr>
          <p:spPr>
            <a:xfrm>
              <a:off x="8681648" y="417123"/>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AMF</a:t>
              </a:r>
              <a:endParaRPr lang="zh-CN" altLang="en-US" sz="1200" b="1" dirty="0"/>
            </a:p>
          </p:txBody>
        </p:sp>
        <p:sp>
          <p:nvSpPr>
            <p:cNvPr id="38" name="矩形 37"/>
            <p:cNvSpPr/>
            <p:nvPr/>
          </p:nvSpPr>
          <p:spPr>
            <a:xfrm>
              <a:off x="6576179" y="417123"/>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RAN</a:t>
              </a:r>
              <a:endParaRPr lang="zh-CN" altLang="en-US" sz="1200" b="1" dirty="0"/>
            </a:p>
          </p:txBody>
        </p:sp>
        <p:grpSp>
          <p:nvGrpSpPr>
            <p:cNvPr id="39" name="组合 38"/>
            <p:cNvGrpSpPr/>
            <p:nvPr/>
          </p:nvGrpSpPr>
          <p:grpSpPr>
            <a:xfrm>
              <a:off x="7016305" y="815616"/>
              <a:ext cx="4210939" cy="1746610"/>
              <a:chOff x="939355" y="818379"/>
              <a:chExt cx="4210939" cy="3258321"/>
            </a:xfrm>
          </p:grpSpPr>
          <p:cxnSp>
            <p:nvCxnSpPr>
              <p:cNvPr id="50" name="直接连接符 49"/>
              <p:cNvCxnSpPr>
                <a:stCxn id="38" idx="2"/>
              </p:cNvCxnSpPr>
              <p:nvPr/>
            </p:nvCxnSpPr>
            <p:spPr>
              <a:xfrm flipH="1">
                <a:off x="939355"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3044824"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5150293"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 name="直接箭头连接符 39"/>
            <p:cNvCxnSpPr/>
            <p:nvPr/>
          </p:nvCxnSpPr>
          <p:spPr>
            <a:xfrm flipH="1">
              <a:off x="9121772" y="1114835"/>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9199091" y="837836"/>
              <a:ext cx="2640484" cy="276999"/>
            </a:xfrm>
            <a:prstGeom prst="rect">
              <a:avLst/>
            </a:prstGeom>
            <a:noFill/>
          </p:spPr>
          <p:txBody>
            <a:bodyPr wrap="square" rtlCol="0">
              <a:spAutoFit/>
            </a:bodyPr>
            <a:lstStyle/>
            <a:p>
              <a:r>
                <a:rPr lang="en-US" altLang="zh-CN" sz="1200" dirty="0"/>
                <a:t>1. </a:t>
              </a:r>
              <a:r>
                <a:rPr lang="en-GB" altLang="zh-CN" sz="1200" b="1" dirty="0" err="1"/>
                <a:t>Namf_MBSSession_Update</a:t>
              </a:r>
              <a:r>
                <a:rPr lang="en-GB" altLang="zh-CN" sz="1200" b="1" dirty="0"/>
                <a:t> Request</a:t>
              </a:r>
              <a:endParaRPr lang="zh-CN" altLang="en-US" sz="1200" b="1" dirty="0"/>
            </a:p>
          </p:txBody>
        </p:sp>
        <p:cxnSp>
          <p:nvCxnSpPr>
            <p:cNvPr id="42" name="直接箭头连接符 41"/>
            <p:cNvCxnSpPr/>
            <p:nvPr/>
          </p:nvCxnSpPr>
          <p:spPr>
            <a:xfrm flipH="1">
              <a:off x="7006451" y="1248946"/>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7093622" y="952571"/>
              <a:ext cx="1752451" cy="276999"/>
            </a:xfrm>
            <a:prstGeom prst="rect">
              <a:avLst/>
            </a:prstGeom>
            <a:noFill/>
          </p:spPr>
          <p:txBody>
            <a:bodyPr wrap="square" rtlCol="0">
              <a:spAutoFit/>
            </a:bodyPr>
            <a:lstStyle/>
            <a:p>
              <a:r>
                <a:rPr lang="en-US" altLang="zh-CN" sz="1200" dirty="0"/>
                <a:t>2. NGAP request ()</a:t>
              </a:r>
              <a:endParaRPr lang="zh-CN" altLang="en-US" sz="1200" dirty="0"/>
            </a:p>
          </p:txBody>
        </p:sp>
        <p:cxnSp>
          <p:nvCxnSpPr>
            <p:cNvPr id="44" name="直接箭头连接符 43"/>
            <p:cNvCxnSpPr/>
            <p:nvPr/>
          </p:nvCxnSpPr>
          <p:spPr>
            <a:xfrm>
              <a:off x="7006451" y="1627117"/>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7093622" y="1353603"/>
              <a:ext cx="1752451" cy="276999"/>
            </a:xfrm>
            <a:prstGeom prst="rect">
              <a:avLst/>
            </a:prstGeom>
            <a:noFill/>
          </p:spPr>
          <p:txBody>
            <a:bodyPr wrap="square" rtlCol="0">
              <a:spAutoFit/>
            </a:bodyPr>
            <a:lstStyle/>
            <a:p>
              <a:r>
                <a:rPr lang="en-US" altLang="zh-CN" sz="1200" dirty="0"/>
                <a:t>3. NGAP response ()</a:t>
              </a:r>
              <a:endParaRPr lang="zh-CN" altLang="en-US" sz="1200" dirty="0"/>
            </a:p>
          </p:txBody>
        </p:sp>
        <p:cxnSp>
          <p:nvCxnSpPr>
            <p:cNvPr id="46" name="直接箭头连接符 45"/>
            <p:cNvCxnSpPr/>
            <p:nvPr/>
          </p:nvCxnSpPr>
          <p:spPr>
            <a:xfrm>
              <a:off x="9136117" y="1928519"/>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文本框 46"/>
            <p:cNvSpPr txBox="1"/>
            <p:nvPr/>
          </p:nvSpPr>
          <p:spPr>
            <a:xfrm>
              <a:off x="9199090" y="1640832"/>
              <a:ext cx="2802409" cy="276999"/>
            </a:xfrm>
            <a:prstGeom prst="rect">
              <a:avLst/>
            </a:prstGeom>
            <a:noFill/>
          </p:spPr>
          <p:txBody>
            <a:bodyPr wrap="square" rtlCol="0">
              <a:spAutoFit/>
            </a:bodyPr>
            <a:lstStyle/>
            <a:p>
              <a:r>
                <a:rPr lang="en-US" altLang="zh-CN" sz="1200" dirty="0"/>
                <a:t>4. </a:t>
              </a:r>
              <a:r>
                <a:rPr lang="en-GB" altLang="zh-CN" sz="1200" b="1" dirty="0" err="1"/>
                <a:t>Namf_MBSSession_Update</a:t>
              </a:r>
              <a:r>
                <a:rPr lang="en-GB" altLang="zh-CN" sz="1200" b="1" dirty="0"/>
                <a:t> Response</a:t>
              </a:r>
              <a:endParaRPr lang="zh-CN" altLang="en-US" sz="1200" b="1" dirty="0"/>
            </a:p>
          </p:txBody>
        </p:sp>
        <p:sp>
          <p:nvSpPr>
            <p:cNvPr id="53" name="左箭头 52"/>
            <p:cNvSpPr/>
            <p:nvPr/>
          </p:nvSpPr>
          <p:spPr>
            <a:xfrm rot="6118024">
              <a:off x="9565260" y="2283543"/>
              <a:ext cx="694286" cy="3093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9319068" y="2809875"/>
              <a:ext cx="1468050" cy="369332"/>
            </a:xfrm>
            <a:prstGeom prst="rect">
              <a:avLst/>
            </a:prstGeom>
            <a:noFill/>
          </p:spPr>
          <p:txBody>
            <a:bodyPr wrap="square" rtlCol="0">
              <a:spAutoFit/>
            </a:bodyPr>
            <a:lstStyle/>
            <a:p>
              <a:r>
                <a:rPr lang="en-US" altLang="zh-CN" dirty="0"/>
                <a:t>Per tunnel?</a:t>
              </a:r>
              <a:endParaRPr lang="zh-CN" altLang="en-US" dirty="0"/>
            </a:p>
          </p:txBody>
        </p:sp>
      </p:grpSp>
      <p:sp>
        <p:nvSpPr>
          <p:cNvPr id="55" name="左箭头 54"/>
          <p:cNvSpPr/>
          <p:nvPr/>
        </p:nvSpPr>
        <p:spPr>
          <a:xfrm rot="6118024">
            <a:off x="1912663" y="4089182"/>
            <a:ext cx="694286" cy="3093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文本框 55"/>
          <p:cNvSpPr txBox="1"/>
          <p:nvPr/>
        </p:nvSpPr>
        <p:spPr>
          <a:xfrm>
            <a:off x="1666471" y="4615514"/>
            <a:ext cx="1468050" cy="369332"/>
          </a:xfrm>
          <a:prstGeom prst="rect">
            <a:avLst/>
          </a:prstGeom>
          <a:noFill/>
        </p:spPr>
        <p:txBody>
          <a:bodyPr wrap="square" rtlCol="0">
            <a:spAutoFit/>
          </a:bodyPr>
          <a:lstStyle/>
          <a:p>
            <a:r>
              <a:rPr lang="en-US" altLang="zh-CN" dirty="0"/>
              <a:t>Per node?</a:t>
            </a:r>
            <a:endParaRPr lang="zh-CN" altLang="en-US" dirty="0"/>
          </a:p>
        </p:txBody>
      </p:sp>
      <p:sp>
        <p:nvSpPr>
          <p:cNvPr id="58" name="标题 1"/>
          <p:cNvSpPr>
            <a:spLocks noGrp="1"/>
          </p:cNvSpPr>
          <p:nvPr>
            <p:ph type="title"/>
          </p:nvPr>
        </p:nvSpPr>
        <p:spPr>
          <a:xfrm>
            <a:off x="838200" y="365125"/>
            <a:ext cx="10515600" cy="1325563"/>
          </a:xfrm>
        </p:spPr>
        <p:txBody>
          <a:bodyPr/>
          <a:lstStyle/>
          <a:p>
            <a:r>
              <a:rPr lang="en-US" altLang="zh-CN" b="1" dirty="0"/>
              <a:t>Topic #2: </a:t>
            </a:r>
            <a:r>
              <a:rPr lang="en-US" altLang="zh-CN" dirty="0"/>
              <a:t>NF services for SMF/AMF/MB-SMF</a:t>
            </a:r>
            <a:endParaRPr lang="zh-CN" altLang="en-US" dirty="0"/>
          </a:p>
        </p:txBody>
      </p:sp>
      <p:grpSp>
        <p:nvGrpSpPr>
          <p:cNvPr id="48" name="组合 47">
            <a:extLst>
              <a:ext uri="{FF2B5EF4-FFF2-40B4-BE49-F238E27FC236}">
                <a16:creationId xmlns="" xmlns:a16="http://schemas.microsoft.com/office/drawing/2014/main" id="{99FAB66D-E18D-435C-B4E7-608FFA7DA410}"/>
              </a:ext>
            </a:extLst>
          </p:cNvPr>
          <p:cNvGrpSpPr/>
          <p:nvPr/>
        </p:nvGrpSpPr>
        <p:grpSpPr>
          <a:xfrm>
            <a:off x="6269985" y="4596759"/>
            <a:ext cx="5263396" cy="1969080"/>
            <a:chOff x="6576179" y="417123"/>
            <a:chExt cx="5263396" cy="2145103"/>
          </a:xfrm>
        </p:grpSpPr>
        <p:sp>
          <p:nvSpPr>
            <p:cNvPr id="49" name="矩形 48">
              <a:extLst>
                <a:ext uri="{FF2B5EF4-FFF2-40B4-BE49-F238E27FC236}">
                  <a16:creationId xmlns="" xmlns:a16="http://schemas.microsoft.com/office/drawing/2014/main" id="{E5A67BCA-F153-4248-8E6A-CF8842F49D19}"/>
                </a:ext>
              </a:extLst>
            </p:cNvPr>
            <p:cNvSpPr/>
            <p:nvPr/>
          </p:nvSpPr>
          <p:spPr>
            <a:xfrm>
              <a:off x="10787118" y="417123"/>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MB-SMF</a:t>
              </a:r>
              <a:endParaRPr lang="zh-CN" altLang="en-US" sz="1200" b="1" dirty="0"/>
            </a:p>
          </p:txBody>
        </p:sp>
        <p:sp>
          <p:nvSpPr>
            <p:cNvPr id="59" name="矩形 58">
              <a:extLst>
                <a:ext uri="{FF2B5EF4-FFF2-40B4-BE49-F238E27FC236}">
                  <a16:creationId xmlns="" xmlns:a16="http://schemas.microsoft.com/office/drawing/2014/main" id="{13E22973-EC0D-46C6-9552-DEDE54353047}"/>
                </a:ext>
              </a:extLst>
            </p:cNvPr>
            <p:cNvSpPr/>
            <p:nvPr/>
          </p:nvSpPr>
          <p:spPr>
            <a:xfrm>
              <a:off x="8681648" y="417123"/>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AMF</a:t>
              </a:r>
              <a:endParaRPr lang="zh-CN" altLang="en-US" sz="1200" b="1" dirty="0"/>
            </a:p>
          </p:txBody>
        </p:sp>
        <p:sp>
          <p:nvSpPr>
            <p:cNvPr id="60" name="矩形 59">
              <a:extLst>
                <a:ext uri="{FF2B5EF4-FFF2-40B4-BE49-F238E27FC236}">
                  <a16:creationId xmlns="" xmlns:a16="http://schemas.microsoft.com/office/drawing/2014/main" id="{5CAD8E36-FB9F-4039-A651-3411965DDD10}"/>
                </a:ext>
              </a:extLst>
            </p:cNvPr>
            <p:cNvSpPr/>
            <p:nvPr/>
          </p:nvSpPr>
          <p:spPr>
            <a:xfrm>
              <a:off x="6576179" y="417123"/>
              <a:ext cx="880252" cy="3984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200" b="1" dirty="0"/>
                <a:t>RAN</a:t>
              </a:r>
              <a:endParaRPr lang="zh-CN" altLang="en-US" sz="1200" b="1" dirty="0"/>
            </a:p>
          </p:txBody>
        </p:sp>
        <p:grpSp>
          <p:nvGrpSpPr>
            <p:cNvPr id="61" name="组合 60">
              <a:extLst>
                <a:ext uri="{FF2B5EF4-FFF2-40B4-BE49-F238E27FC236}">
                  <a16:creationId xmlns="" xmlns:a16="http://schemas.microsoft.com/office/drawing/2014/main" id="{A1A07FF4-689C-4F3A-9D51-DB28F70F0127}"/>
                </a:ext>
              </a:extLst>
            </p:cNvPr>
            <p:cNvGrpSpPr/>
            <p:nvPr/>
          </p:nvGrpSpPr>
          <p:grpSpPr>
            <a:xfrm>
              <a:off x="7016305" y="815616"/>
              <a:ext cx="4210939" cy="1746610"/>
              <a:chOff x="939355" y="818379"/>
              <a:chExt cx="4210939" cy="3258321"/>
            </a:xfrm>
          </p:grpSpPr>
          <p:cxnSp>
            <p:nvCxnSpPr>
              <p:cNvPr id="72" name="直接连接符 71">
                <a:extLst>
                  <a:ext uri="{FF2B5EF4-FFF2-40B4-BE49-F238E27FC236}">
                    <a16:creationId xmlns="" xmlns:a16="http://schemas.microsoft.com/office/drawing/2014/main" id="{80FB9DF4-B101-4586-98AE-13BB56699088}"/>
                  </a:ext>
                </a:extLst>
              </p:cNvPr>
              <p:cNvCxnSpPr>
                <a:stCxn id="60" idx="2"/>
              </p:cNvCxnSpPr>
              <p:nvPr/>
            </p:nvCxnSpPr>
            <p:spPr>
              <a:xfrm flipH="1">
                <a:off x="939355"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接连接符 72">
                <a:extLst>
                  <a:ext uri="{FF2B5EF4-FFF2-40B4-BE49-F238E27FC236}">
                    <a16:creationId xmlns="" xmlns:a16="http://schemas.microsoft.com/office/drawing/2014/main" id="{8CB4B4DB-C0BA-498B-9CB9-C57C3B58D602}"/>
                  </a:ext>
                </a:extLst>
              </p:cNvPr>
              <p:cNvCxnSpPr/>
              <p:nvPr/>
            </p:nvCxnSpPr>
            <p:spPr>
              <a:xfrm flipH="1">
                <a:off x="3044824"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接连接符 73">
                <a:extLst>
                  <a:ext uri="{FF2B5EF4-FFF2-40B4-BE49-F238E27FC236}">
                    <a16:creationId xmlns="" xmlns:a16="http://schemas.microsoft.com/office/drawing/2014/main" id="{DD9903E4-69B9-4151-A087-F07EE2BBBDA3}"/>
                  </a:ext>
                </a:extLst>
              </p:cNvPr>
              <p:cNvCxnSpPr/>
              <p:nvPr/>
            </p:nvCxnSpPr>
            <p:spPr>
              <a:xfrm flipH="1">
                <a:off x="5150293" y="818379"/>
                <a:ext cx="1" cy="3258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2" name="直接箭头连接符 61">
              <a:extLst>
                <a:ext uri="{FF2B5EF4-FFF2-40B4-BE49-F238E27FC236}">
                  <a16:creationId xmlns="" xmlns:a16="http://schemas.microsoft.com/office/drawing/2014/main" id="{C2BF1B12-F148-46B6-B692-EAF948004653}"/>
                </a:ext>
              </a:extLst>
            </p:cNvPr>
            <p:cNvCxnSpPr/>
            <p:nvPr/>
          </p:nvCxnSpPr>
          <p:spPr>
            <a:xfrm flipH="1">
              <a:off x="9121772" y="1114835"/>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文本框 62">
              <a:extLst>
                <a:ext uri="{FF2B5EF4-FFF2-40B4-BE49-F238E27FC236}">
                  <a16:creationId xmlns="" xmlns:a16="http://schemas.microsoft.com/office/drawing/2014/main" id="{27140BC1-47AC-4B55-BAB2-BAED91370C99}"/>
                </a:ext>
              </a:extLst>
            </p:cNvPr>
            <p:cNvSpPr txBox="1"/>
            <p:nvPr/>
          </p:nvSpPr>
          <p:spPr>
            <a:xfrm>
              <a:off x="9199091" y="837836"/>
              <a:ext cx="2640484" cy="276999"/>
            </a:xfrm>
            <a:prstGeom prst="rect">
              <a:avLst/>
            </a:prstGeom>
            <a:noFill/>
          </p:spPr>
          <p:txBody>
            <a:bodyPr wrap="square" rtlCol="0">
              <a:spAutoFit/>
            </a:bodyPr>
            <a:lstStyle/>
            <a:p>
              <a:r>
                <a:rPr lang="en-US" altLang="zh-CN" sz="1200" dirty="0"/>
                <a:t>1. </a:t>
              </a:r>
              <a:r>
                <a:rPr lang="en-GB" altLang="zh-CN" sz="1200" b="1" dirty="0" err="1"/>
                <a:t>Namf</a:t>
              </a:r>
              <a:r>
                <a:rPr lang="en-GB" altLang="zh-CN" sz="1200" b="1" dirty="0"/>
                <a:t>_</a:t>
              </a:r>
              <a:r>
                <a:rPr lang="en-US" altLang="zh-CN" sz="1200" b="1" dirty="0"/>
                <a:t>NonUEN2MessageTransfer</a:t>
              </a:r>
              <a:endParaRPr lang="zh-CN" altLang="en-US" sz="1200" b="1" dirty="0"/>
            </a:p>
          </p:txBody>
        </p:sp>
        <p:cxnSp>
          <p:nvCxnSpPr>
            <p:cNvPr id="64" name="直接箭头连接符 63">
              <a:extLst>
                <a:ext uri="{FF2B5EF4-FFF2-40B4-BE49-F238E27FC236}">
                  <a16:creationId xmlns="" xmlns:a16="http://schemas.microsoft.com/office/drawing/2014/main" id="{BAF1CB93-CAFE-4C67-8E46-D7AC3F39626F}"/>
                </a:ext>
              </a:extLst>
            </p:cNvPr>
            <p:cNvCxnSpPr/>
            <p:nvPr/>
          </p:nvCxnSpPr>
          <p:spPr>
            <a:xfrm flipH="1">
              <a:off x="7006451" y="1248946"/>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文本框 64">
              <a:extLst>
                <a:ext uri="{FF2B5EF4-FFF2-40B4-BE49-F238E27FC236}">
                  <a16:creationId xmlns="" xmlns:a16="http://schemas.microsoft.com/office/drawing/2014/main" id="{0D43190D-8BFE-4E7E-B228-AE88CF26FEF6}"/>
                </a:ext>
              </a:extLst>
            </p:cNvPr>
            <p:cNvSpPr txBox="1"/>
            <p:nvPr/>
          </p:nvSpPr>
          <p:spPr>
            <a:xfrm>
              <a:off x="7093622" y="952571"/>
              <a:ext cx="1752451" cy="276999"/>
            </a:xfrm>
            <a:prstGeom prst="rect">
              <a:avLst/>
            </a:prstGeom>
            <a:noFill/>
          </p:spPr>
          <p:txBody>
            <a:bodyPr wrap="square" rtlCol="0">
              <a:spAutoFit/>
            </a:bodyPr>
            <a:lstStyle/>
            <a:p>
              <a:r>
                <a:rPr lang="en-US" altLang="zh-CN" sz="1200" dirty="0"/>
                <a:t>2. NGAP request ()</a:t>
              </a:r>
              <a:endParaRPr lang="zh-CN" altLang="en-US" sz="1200" dirty="0"/>
            </a:p>
          </p:txBody>
        </p:sp>
        <p:cxnSp>
          <p:nvCxnSpPr>
            <p:cNvPr id="66" name="直接箭头连接符 65">
              <a:extLst>
                <a:ext uri="{FF2B5EF4-FFF2-40B4-BE49-F238E27FC236}">
                  <a16:creationId xmlns="" xmlns:a16="http://schemas.microsoft.com/office/drawing/2014/main" id="{41D26E1C-6BAB-4A63-A097-30886DDFE4B8}"/>
                </a:ext>
              </a:extLst>
            </p:cNvPr>
            <p:cNvCxnSpPr/>
            <p:nvPr/>
          </p:nvCxnSpPr>
          <p:spPr>
            <a:xfrm>
              <a:off x="7006451" y="1627117"/>
              <a:ext cx="21054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文本框 66">
              <a:extLst>
                <a:ext uri="{FF2B5EF4-FFF2-40B4-BE49-F238E27FC236}">
                  <a16:creationId xmlns="" xmlns:a16="http://schemas.microsoft.com/office/drawing/2014/main" id="{983424C4-2F68-4E59-9A26-9D9C488522EC}"/>
                </a:ext>
              </a:extLst>
            </p:cNvPr>
            <p:cNvSpPr txBox="1"/>
            <p:nvPr/>
          </p:nvSpPr>
          <p:spPr>
            <a:xfrm>
              <a:off x="7093622" y="1353603"/>
              <a:ext cx="1752451" cy="276999"/>
            </a:xfrm>
            <a:prstGeom prst="rect">
              <a:avLst/>
            </a:prstGeom>
            <a:noFill/>
          </p:spPr>
          <p:txBody>
            <a:bodyPr wrap="square" rtlCol="0">
              <a:spAutoFit/>
            </a:bodyPr>
            <a:lstStyle/>
            <a:p>
              <a:r>
                <a:rPr lang="en-US" altLang="zh-CN" sz="1200" dirty="0"/>
                <a:t>3. NGAP response ()</a:t>
              </a:r>
              <a:endParaRPr lang="zh-CN" altLang="en-US" sz="1200" dirty="0"/>
            </a:p>
          </p:txBody>
        </p:sp>
      </p:grpSp>
      <p:cxnSp>
        <p:nvCxnSpPr>
          <p:cNvPr id="75" name="直接箭头连接符 74">
            <a:extLst>
              <a:ext uri="{FF2B5EF4-FFF2-40B4-BE49-F238E27FC236}">
                <a16:creationId xmlns="" xmlns:a16="http://schemas.microsoft.com/office/drawing/2014/main" id="{0894F2E9-24C3-4764-ADE6-E1B1B30E226F}"/>
              </a:ext>
            </a:extLst>
          </p:cNvPr>
          <p:cNvCxnSpPr>
            <a:cxnSpLocks/>
          </p:cNvCxnSpPr>
          <p:nvPr/>
        </p:nvCxnSpPr>
        <p:spPr>
          <a:xfrm>
            <a:off x="8805726" y="5326045"/>
            <a:ext cx="21153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 xmlns:a16="http://schemas.microsoft.com/office/drawing/2014/main" id="{2FE24A48-E93D-4798-AB0D-2069982AB146}"/>
              </a:ext>
            </a:extLst>
          </p:cNvPr>
          <p:cNvSpPr txBox="1"/>
          <p:nvPr/>
        </p:nvSpPr>
        <p:spPr>
          <a:xfrm>
            <a:off x="741171" y="5003854"/>
            <a:ext cx="3911847" cy="923330"/>
          </a:xfrm>
          <a:prstGeom prst="rect">
            <a:avLst/>
          </a:prstGeom>
          <a:solidFill>
            <a:srgbClr val="FFC000"/>
          </a:solidFill>
        </p:spPr>
        <p:txBody>
          <a:bodyPr wrap="square" rtlCol="0">
            <a:spAutoFit/>
          </a:bodyPr>
          <a:lstStyle/>
          <a:p>
            <a:pPr marL="342900" indent="-342900">
              <a:buAutoNum type="arabicPeriod"/>
            </a:pPr>
            <a:r>
              <a:rPr lang="en-US" altLang="zh-CN" dirty="0"/>
              <a:t>MB-SMF notify;</a:t>
            </a:r>
          </a:p>
          <a:p>
            <a:pPr marL="342900" indent="-342900">
              <a:buAutoNum type="arabicPeriod"/>
            </a:pPr>
            <a:r>
              <a:rPr lang="en-US" altLang="zh-CN" dirty="0"/>
              <a:t>AMF nonUEN2 Message;</a:t>
            </a:r>
          </a:p>
          <a:p>
            <a:pPr marL="342900" indent="-342900">
              <a:buAutoNum type="arabicPeriod"/>
            </a:pPr>
            <a:r>
              <a:rPr lang="en-US" altLang="zh-CN" dirty="0"/>
              <a:t>AMF N2 message for MBS;</a:t>
            </a:r>
            <a:endParaRPr lang="zh-CN" altLang="en-US" dirty="0"/>
          </a:p>
        </p:txBody>
      </p:sp>
    </p:spTree>
    <p:extLst>
      <p:ext uri="{BB962C8B-B14F-4D97-AF65-F5344CB8AC3E}">
        <p14:creationId xmlns:p14="http://schemas.microsoft.com/office/powerpoint/2010/main" val="230376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标题 1"/>
          <p:cNvSpPr>
            <a:spLocks noGrp="1"/>
          </p:cNvSpPr>
          <p:nvPr>
            <p:ph type="title"/>
          </p:nvPr>
        </p:nvSpPr>
        <p:spPr>
          <a:xfrm>
            <a:off x="838200" y="365125"/>
            <a:ext cx="10515600" cy="1325563"/>
          </a:xfrm>
        </p:spPr>
        <p:txBody>
          <a:bodyPr/>
          <a:lstStyle/>
          <a:p>
            <a:r>
              <a:rPr lang="en-US" altLang="zh-CN" b="1" dirty="0"/>
              <a:t>Topic #2: </a:t>
            </a:r>
            <a:r>
              <a:rPr lang="en-US" altLang="zh-CN" dirty="0"/>
              <a:t>NF services for SMF/AMF/MB-SMF</a:t>
            </a:r>
            <a:endParaRPr lang="zh-CN" altLang="en-US" dirty="0"/>
          </a:p>
        </p:txBody>
      </p:sp>
      <p:pic>
        <p:nvPicPr>
          <p:cNvPr id="2" name="图片 1"/>
          <p:cNvPicPr>
            <a:picLocks noChangeAspect="1"/>
          </p:cNvPicPr>
          <p:nvPr/>
        </p:nvPicPr>
        <p:blipFill>
          <a:blip r:embed="rId2"/>
          <a:stretch>
            <a:fillRect/>
          </a:stretch>
        </p:blipFill>
        <p:spPr>
          <a:xfrm>
            <a:off x="182036" y="1696850"/>
            <a:ext cx="5709067" cy="1768821"/>
          </a:xfrm>
          <a:prstGeom prst="rect">
            <a:avLst/>
          </a:prstGeom>
        </p:spPr>
      </p:pic>
      <p:sp>
        <p:nvSpPr>
          <p:cNvPr id="3" name="文本框 2"/>
          <p:cNvSpPr txBox="1"/>
          <p:nvPr/>
        </p:nvSpPr>
        <p:spPr>
          <a:xfrm>
            <a:off x="522813" y="3465671"/>
            <a:ext cx="4358640" cy="646331"/>
          </a:xfrm>
          <a:prstGeom prst="rect">
            <a:avLst/>
          </a:prstGeom>
          <a:noFill/>
        </p:spPr>
        <p:txBody>
          <a:bodyPr wrap="square" rtlCol="0">
            <a:spAutoFit/>
          </a:bodyPr>
          <a:lstStyle/>
          <a:p>
            <a:r>
              <a:rPr lang="en-US" altLang="zh-CN" b="1" dirty="0"/>
              <a:t>Alt#1:</a:t>
            </a:r>
            <a:r>
              <a:rPr lang="en-US" altLang="zh-CN" dirty="0"/>
              <a:t> TMGI management and MBS session management are different services.</a:t>
            </a:r>
            <a:endParaRPr lang="zh-CN" altLang="en-US" dirty="0"/>
          </a:p>
        </p:txBody>
      </p:sp>
      <p:pic>
        <p:nvPicPr>
          <p:cNvPr id="6" name="图片 5"/>
          <p:cNvPicPr>
            <a:picLocks noChangeAspect="1"/>
          </p:cNvPicPr>
          <p:nvPr/>
        </p:nvPicPr>
        <p:blipFill>
          <a:blip r:embed="rId3"/>
          <a:stretch>
            <a:fillRect/>
          </a:stretch>
        </p:blipFill>
        <p:spPr>
          <a:xfrm>
            <a:off x="5991592" y="1690688"/>
            <a:ext cx="6176962" cy="1410155"/>
          </a:xfrm>
          <a:prstGeom prst="rect">
            <a:avLst/>
          </a:prstGeom>
        </p:spPr>
      </p:pic>
      <p:sp>
        <p:nvSpPr>
          <p:cNvPr id="48" name="文本框 47"/>
          <p:cNvSpPr txBox="1"/>
          <p:nvPr/>
        </p:nvSpPr>
        <p:spPr>
          <a:xfrm>
            <a:off x="6900753" y="3465671"/>
            <a:ext cx="4358640" cy="646331"/>
          </a:xfrm>
          <a:prstGeom prst="rect">
            <a:avLst/>
          </a:prstGeom>
          <a:noFill/>
        </p:spPr>
        <p:txBody>
          <a:bodyPr wrap="square" rtlCol="0">
            <a:spAutoFit/>
          </a:bodyPr>
          <a:lstStyle/>
          <a:p>
            <a:r>
              <a:rPr lang="en-US" altLang="zh-CN" b="1" dirty="0"/>
              <a:t>Alt#2:</a:t>
            </a:r>
            <a:r>
              <a:rPr lang="en-US" altLang="zh-CN" dirty="0"/>
              <a:t> TMGI management and MBS session management are the same service.</a:t>
            </a:r>
            <a:endParaRPr lang="zh-CN" altLang="en-US" dirty="0"/>
          </a:p>
        </p:txBody>
      </p:sp>
      <p:sp>
        <p:nvSpPr>
          <p:cNvPr id="7" name="矩形 6"/>
          <p:cNvSpPr/>
          <p:nvPr/>
        </p:nvSpPr>
        <p:spPr>
          <a:xfrm>
            <a:off x="257175" y="2286000"/>
            <a:ext cx="2800350" cy="419100"/>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6096000" y="2162160"/>
            <a:ext cx="3581400" cy="419100"/>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8380250" y="4112002"/>
            <a:ext cx="1297150" cy="369332"/>
          </a:xfrm>
          <a:prstGeom prst="rect">
            <a:avLst/>
          </a:prstGeom>
        </p:spPr>
        <p:txBody>
          <a:bodyPr wrap="none">
            <a:spAutoFit/>
          </a:bodyPr>
          <a:lstStyle/>
          <a:p>
            <a:pPr algn="ctr"/>
            <a:r>
              <a:rPr lang="en-GB" altLang="zh-CN" u="sng" dirty="0">
                <a:hlinkClick r:id="rId4" action="ppaction://hlinkfile"/>
              </a:rPr>
              <a:t>S2-2106445</a:t>
            </a:r>
            <a:endParaRPr lang="zh-CN" altLang="zh-CN" sz="2000" dirty="0">
              <a:latin typeface="Arial" panose="020B0604020202020204" pitchFamily="34" charset="0"/>
              <a:ea typeface="等线" panose="02010600030101010101" pitchFamily="2" charset="-122"/>
              <a:cs typeface="Times New Roman" panose="02020603050405020304" pitchFamily="18" charset="0"/>
            </a:endParaRPr>
          </a:p>
        </p:txBody>
      </p:sp>
      <p:sp>
        <p:nvSpPr>
          <p:cNvPr id="11" name="矩形 10"/>
          <p:cNvSpPr/>
          <p:nvPr/>
        </p:nvSpPr>
        <p:spPr>
          <a:xfrm>
            <a:off x="2408950" y="4104589"/>
            <a:ext cx="1297150" cy="369332"/>
          </a:xfrm>
          <a:prstGeom prst="rect">
            <a:avLst/>
          </a:prstGeom>
        </p:spPr>
        <p:txBody>
          <a:bodyPr wrap="none">
            <a:spAutoFit/>
          </a:bodyPr>
          <a:lstStyle/>
          <a:p>
            <a:pPr algn="ctr"/>
            <a:r>
              <a:rPr lang="en-GB" altLang="zh-CN" u="sng" dirty="0">
                <a:hlinkClick r:id="rId5" action="ppaction://hlinkfile"/>
              </a:rPr>
              <a:t>S2-2105817</a:t>
            </a:r>
            <a:endParaRPr lang="zh-CN" altLang="zh-CN" sz="2000" dirty="0">
              <a:latin typeface="Arial" panose="020B0604020202020204" pitchFamily="34"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0956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1157" y="0"/>
            <a:ext cx="10515600" cy="1325563"/>
          </a:xfrm>
        </p:spPr>
        <p:txBody>
          <a:bodyPr/>
          <a:lstStyle/>
          <a:p>
            <a:r>
              <a:rPr lang="en-US" altLang="zh-CN" b="1" dirty="0"/>
              <a:t>Topic #2: </a:t>
            </a:r>
            <a:r>
              <a:rPr lang="en-US" altLang="zh-CN" dirty="0"/>
              <a:t>NF services for SMF/AMF/MB-SMF </a:t>
            </a:r>
            <a:r>
              <a:rPr lang="en-US" altLang="zh-CN" sz="2800" dirty="0"/>
              <a:t>(merge proposal?)</a:t>
            </a:r>
            <a:endParaRPr lang="zh-CN" altLang="en-US" sz="2800" dirty="0"/>
          </a:p>
        </p:txBody>
      </p:sp>
      <p:graphicFrame>
        <p:nvGraphicFramePr>
          <p:cNvPr id="3" name="表格 2"/>
          <p:cNvGraphicFramePr>
            <a:graphicFrameLocks noGrp="1"/>
          </p:cNvGraphicFramePr>
          <p:nvPr>
            <p:extLst>
              <p:ext uri="{D42A27DB-BD31-4B8C-83A1-F6EECF244321}">
                <p14:modId xmlns:p14="http://schemas.microsoft.com/office/powerpoint/2010/main" val="3708730723"/>
              </p:ext>
            </p:extLst>
          </p:nvPr>
        </p:nvGraphicFramePr>
        <p:xfrm>
          <a:off x="605982" y="1279526"/>
          <a:ext cx="10747818" cy="3723626"/>
        </p:xfrm>
        <a:graphic>
          <a:graphicData uri="http://schemas.openxmlformats.org/drawingml/2006/table">
            <a:tbl>
              <a:tblPr firstRow="1" firstCol="1" bandRow="1">
                <a:tableStyleId>{5940675A-B579-460E-94D1-54222C63F5DA}</a:tableStyleId>
              </a:tblPr>
              <a:tblGrid>
                <a:gridCol w="819603">
                  <a:extLst>
                    <a:ext uri="{9D8B030D-6E8A-4147-A177-3AD203B41FA5}">
                      <a16:colId xmlns="" xmlns:a16="http://schemas.microsoft.com/office/drawing/2014/main" val="20000"/>
                    </a:ext>
                  </a:extLst>
                </a:gridCol>
                <a:gridCol w="3859330">
                  <a:extLst>
                    <a:ext uri="{9D8B030D-6E8A-4147-A177-3AD203B41FA5}">
                      <a16:colId xmlns="" xmlns:a16="http://schemas.microsoft.com/office/drawing/2014/main" val="20001"/>
                    </a:ext>
                  </a:extLst>
                </a:gridCol>
                <a:gridCol w="1636342">
                  <a:extLst>
                    <a:ext uri="{9D8B030D-6E8A-4147-A177-3AD203B41FA5}">
                      <a16:colId xmlns="" xmlns:a16="http://schemas.microsoft.com/office/drawing/2014/main" val="20002"/>
                    </a:ext>
                  </a:extLst>
                </a:gridCol>
                <a:gridCol w="2326339">
                  <a:extLst>
                    <a:ext uri="{9D8B030D-6E8A-4147-A177-3AD203B41FA5}">
                      <a16:colId xmlns="" xmlns:a16="http://schemas.microsoft.com/office/drawing/2014/main" val="20003"/>
                    </a:ext>
                  </a:extLst>
                </a:gridCol>
                <a:gridCol w="2106204">
                  <a:extLst>
                    <a:ext uri="{9D8B030D-6E8A-4147-A177-3AD203B41FA5}">
                      <a16:colId xmlns="" xmlns:a16="http://schemas.microsoft.com/office/drawing/2014/main" val="20004"/>
                    </a:ext>
                  </a:extLst>
                </a:gridCol>
              </a:tblGrid>
              <a:tr h="0">
                <a:tc>
                  <a:txBody>
                    <a:bodyPr/>
                    <a:lstStyle/>
                    <a:p>
                      <a:pPr marL="0" marR="0" algn="ctr">
                        <a:spcBef>
                          <a:spcPts val="0"/>
                        </a:spcBef>
                        <a:spcAft>
                          <a:spcPts val="0"/>
                        </a:spcAft>
                      </a:pPr>
                      <a:r>
                        <a:rPr lang="en-GB" sz="1000" b="1" dirty="0">
                          <a:effectLst/>
                        </a:rPr>
                        <a:t>-</a:t>
                      </a:r>
                      <a:endParaRPr lang="zh-CN" sz="1050" b="1"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lumMod val="85000"/>
                      </a:schemeClr>
                    </a:solidFill>
                  </a:tcPr>
                </a:tc>
                <a:tc>
                  <a:txBody>
                    <a:bodyPr/>
                    <a:lstStyle/>
                    <a:p>
                      <a:pPr marL="0" marR="0" algn="ctr">
                        <a:spcBef>
                          <a:spcPts val="0"/>
                        </a:spcBef>
                        <a:spcAft>
                          <a:spcPts val="0"/>
                        </a:spcAft>
                      </a:pPr>
                      <a:r>
                        <a:rPr lang="en-GB" sz="1000" b="1" dirty="0">
                          <a:effectLst/>
                        </a:rPr>
                        <a:t>NF services</a:t>
                      </a:r>
                      <a:endParaRPr lang="zh-CN" sz="1050" b="1"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lumMod val="85000"/>
                      </a:schemeClr>
                    </a:solidFill>
                  </a:tcPr>
                </a:tc>
                <a:tc>
                  <a:txBody>
                    <a:bodyPr/>
                    <a:lstStyle/>
                    <a:p>
                      <a:pPr marL="0" marR="0" algn="ctr">
                        <a:spcBef>
                          <a:spcPts val="0"/>
                        </a:spcBef>
                        <a:spcAft>
                          <a:spcPts val="0"/>
                        </a:spcAft>
                      </a:pPr>
                      <a:r>
                        <a:rPr lang="en-GB" sz="1000" b="1" dirty="0">
                          <a:effectLst/>
                        </a:rPr>
                        <a:t>-</a:t>
                      </a:r>
                      <a:endParaRPr lang="zh-CN" sz="1050" b="1"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Merging proposal</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tc>
                  <a:txBody>
                    <a:bodyPr/>
                    <a:lstStyle/>
                    <a:p>
                      <a:pPr marL="0" marR="0" algn="ctr">
                        <a:spcBef>
                          <a:spcPts val="0"/>
                        </a:spcBef>
                        <a:spcAft>
                          <a:spcPts val="0"/>
                        </a:spcAft>
                      </a:pPr>
                      <a:r>
                        <a:rPr lang="en-US" altLang="zh-CN" sz="1000" b="1" dirty="0">
                          <a:effectLst/>
                          <a:latin typeface="Arial" panose="020B0604020202020204" pitchFamily="34" charset="0"/>
                          <a:ea typeface="等线" panose="02010600030101010101" pitchFamily="2" charset="-122"/>
                          <a:cs typeface="Times New Roman" panose="02020603050405020304" pitchFamily="18" charset="0"/>
                        </a:rPr>
                        <a:t>Affected</a:t>
                      </a:r>
                      <a:r>
                        <a:rPr lang="en-US" altLang="zh-CN" sz="1000" b="1" baseline="0" dirty="0">
                          <a:effectLst/>
                          <a:latin typeface="Arial" panose="020B0604020202020204" pitchFamily="34" charset="0"/>
                          <a:ea typeface="等线" panose="02010600030101010101" pitchFamily="2" charset="-122"/>
                          <a:cs typeface="Times New Roman" panose="02020603050405020304" pitchFamily="18" charset="0"/>
                        </a:rPr>
                        <a:t> clauses</a:t>
                      </a:r>
                      <a:endParaRPr lang="zh-CN" sz="1000" b="1"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lumMod val="85000"/>
                      </a:schemeClr>
                    </a:solidFill>
                  </a:tcPr>
                </a:tc>
                <a:extLst>
                  <a:ext uri="{0D108BD9-81ED-4DB2-BD59-A6C34878D82A}">
                    <a16:rowId xmlns="" xmlns:a16="http://schemas.microsoft.com/office/drawing/2014/main" val="10000"/>
                  </a:ext>
                </a:extLst>
              </a:tr>
              <a:tr h="42024">
                <a:tc>
                  <a:txBody>
                    <a:bodyPr/>
                    <a:lstStyle/>
                    <a:p>
                      <a:pPr marL="0" marR="0" algn="ctr">
                        <a:spcBef>
                          <a:spcPts val="0"/>
                        </a:spcBef>
                        <a:spcAft>
                          <a:spcPts val="0"/>
                        </a:spcAft>
                      </a:pPr>
                      <a:r>
                        <a:rPr lang="en-GB" sz="1000" u="sng" dirty="0">
                          <a:effectLst/>
                          <a:hlinkClick r:id="rId2" action="ppaction://hlinkfile"/>
                        </a:rPr>
                        <a:t>S2-2105638</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23.247: Update [9.1] MB-SMF services and Resolving </a:t>
                      </a:r>
                      <a:r>
                        <a:rPr lang="en-GB" sz="1000" dirty="0" err="1">
                          <a:effectLst/>
                        </a:rPr>
                        <a:t>ENs.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Merged into S2-2106427</a:t>
                      </a:r>
                      <a:endParaRPr lang="en-US" alt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9.1</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extLst>
                  <a:ext uri="{0D108BD9-81ED-4DB2-BD59-A6C34878D82A}">
                    <a16:rowId xmlns="" xmlns:a16="http://schemas.microsoft.com/office/drawing/2014/main" val="10001"/>
                  </a:ext>
                </a:extLst>
              </a:tr>
              <a:tr h="47307">
                <a:tc>
                  <a:txBody>
                    <a:bodyPr/>
                    <a:lstStyle/>
                    <a:p>
                      <a:pPr marL="0" marR="0" algn="ctr">
                        <a:spcBef>
                          <a:spcPts val="0"/>
                        </a:spcBef>
                        <a:spcAft>
                          <a:spcPts val="0"/>
                        </a:spcAft>
                      </a:pPr>
                      <a:r>
                        <a:rPr lang="en-GB" sz="1000" u="sng" dirty="0">
                          <a:effectLst/>
                          <a:hlinkClick r:id="rId3" action="ppaction://hlinkfile"/>
                        </a:rPr>
                        <a:t>S2-2105641</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4">
                        <a:lumMod val="60000"/>
                        <a:lumOff val="40000"/>
                      </a:schemeClr>
                    </a:solidFill>
                  </a:tcPr>
                </a:tc>
                <a:tc>
                  <a:txBody>
                    <a:bodyPr/>
                    <a:lstStyle/>
                    <a:p>
                      <a:pPr marL="0" marR="0" algn="ctr">
                        <a:spcBef>
                          <a:spcPts val="0"/>
                        </a:spcBef>
                        <a:spcAft>
                          <a:spcPts val="0"/>
                        </a:spcAft>
                      </a:pPr>
                      <a:r>
                        <a:rPr lang="en-GB" sz="1000" dirty="0">
                          <a:effectLst/>
                        </a:rPr>
                        <a:t>23.247: Add in [9.3] new AMF service for broadcast communication.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4">
                        <a:lumMod val="60000"/>
                        <a:lumOff val="40000"/>
                      </a:schemeClr>
                    </a:solidFill>
                  </a:tcPr>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4">
                        <a:lumMod val="60000"/>
                        <a:lumOff val="40000"/>
                      </a:schemeClr>
                    </a:solidFill>
                  </a:tcPr>
                </a:tc>
                <a:tc>
                  <a:txBody>
                    <a:bodyPr/>
                    <a:lstStyle/>
                    <a:p>
                      <a:pPr marL="0" marR="0" algn="ctr" defTabSz="914400" rtl="0" eaLnBrk="1" latinLnBrk="0" hangingPunct="1">
                        <a:spcBef>
                          <a:spcPts val="0"/>
                        </a:spcBef>
                        <a:spcAft>
                          <a:spcPts val="0"/>
                        </a:spcAft>
                      </a:pPr>
                      <a:r>
                        <a:rPr lang="en-US" altLang="zh-CN" sz="1000" kern="1200" dirty="0" smtClean="0">
                          <a:solidFill>
                            <a:schemeClr val="tx1"/>
                          </a:solidFill>
                          <a:effectLst/>
                          <a:latin typeface="+mn-lt"/>
                          <a:ea typeface="+mn-ea"/>
                          <a:cs typeface="+mn-cs"/>
                        </a:rPr>
                        <a:t>Baseline</a:t>
                      </a:r>
                      <a:r>
                        <a:rPr lang="en-US" altLang="zh-CN" sz="1000" kern="1200" baseline="0" dirty="0" smtClean="0">
                          <a:solidFill>
                            <a:schemeClr val="tx1"/>
                          </a:solidFill>
                          <a:effectLst/>
                          <a:latin typeface="+mn-lt"/>
                          <a:ea typeface="+mn-ea"/>
                          <a:cs typeface="+mn-cs"/>
                        </a:rPr>
                        <a:t> for AMF service for broadcast</a:t>
                      </a:r>
                      <a:endParaRPr lang="zh-CN" sz="1000" kern="1200" dirty="0">
                        <a:solidFill>
                          <a:schemeClr val="tx1"/>
                        </a:solidFill>
                        <a:effectLst/>
                        <a:latin typeface="+mn-lt"/>
                        <a:ea typeface="+mn-ea"/>
                        <a:cs typeface="+mn-cs"/>
                      </a:endParaRPr>
                    </a:p>
                  </a:txBody>
                  <a:tcPr marL="5864" marR="5864" marT="5864" marB="5864">
                    <a:solidFill>
                      <a:schemeClr val="accent4">
                        <a:lumMod val="60000"/>
                        <a:lumOff val="4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9.x (AMF)</a:t>
                      </a:r>
                      <a:endParaRPr lang="zh-CN" sz="1000" kern="1200" dirty="0">
                        <a:solidFill>
                          <a:schemeClr val="tx1"/>
                        </a:solidFill>
                        <a:effectLst/>
                        <a:latin typeface="+mn-lt"/>
                        <a:ea typeface="+mn-ea"/>
                        <a:cs typeface="+mn-cs"/>
                      </a:endParaRPr>
                    </a:p>
                  </a:txBody>
                  <a:tcPr marL="5864" marR="5864" marT="5864" marB="5864">
                    <a:solidFill>
                      <a:schemeClr val="accent4">
                        <a:lumMod val="60000"/>
                        <a:lumOff val="40000"/>
                      </a:schemeClr>
                    </a:solidFill>
                  </a:tcPr>
                </a:tc>
                <a:extLst>
                  <a:ext uri="{0D108BD9-81ED-4DB2-BD59-A6C34878D82A}">
                    <a16:rowId xmlns="" xmlns:a16="http://schemas.microsoft.com/office/drawing/2014/main" val="10004"/>
                  </a:ext>
                </a:extLst>
              </a:tr>
              <a:tr h="81044">
                <a:tc>
                  <a:txBody>
                    <a:bodyPr/>
                    <a:lstStyle/>
                    <a:p>
                      <a:pPr marL="0" marR="0" algn="ctr">
                        <a:spcBef>
                          <a:spcPts val="0"/>
                        </a:spcBef>
                        <a:spcAft>
                          <a:spcPts val="0"/>
                        </a:spcAft>
                      </a:pPr>
                      <a:r>
                        <a:rPr lang="en-GB" sz="1000" u="sng" dirty="0">
                          <a:effectLst/>
                          <a:hlinkClick r:id="rId4" action="ppaction://hlinkfile"/>
                        </a:rPr>
                        <a:t>S2-2105642</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solidFill>
                  </a:tcPr>
                </a:tc>
                <a:tc>
                  <a:txBody>
                    <a:bodyPr/>
                    <a:lstStyle/>
                    <a:p>
                      <a:pPr marL="0" marR="0" algn="ctr">
                        <a:spcBef>
                          <a:spcPts val="0"/>
                        </a:spcBef>
                        <a:spcAft>
                          <a:spcPts val="0"/>
                        </a:spcAft>
                      </a:pPr>
                      <a:r>
                        <a:rPr lang="en-GB" sz="1000" dirty="0">
                          <a:effectLst/>
                        </a:rPr>
                        <a:t>23.247: Update [7.3] with the new AMF service for broadcast MBS Session.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solidFill>
                  </a:tcPr>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solidFill>
                  </a:tcPr>
                </a:tc>
                <a:tc>
                  <a:txBody>
                    <a:bodyPr/>
                    <a:lstStyle/>
                    <a:p>
                      <a:pPr marL="0" marR="0" algn="ctr" defTabSz="914400" rtl="0" eaLnBrk="1" latinLnBrk="0" hangingPunct="1">
                        <a:spcBef>
                          <a:spcPts val="0"/>
                        </a:spcBef>
                        <a:spcAft>
                          <a:spcPts val="0"/>
                        </a:spcAft>
                      </a:pPr>
                      <a:r>
                        <a:rPr lang="en-US" altLang="zh-CN" sz="1000" kern="1200" dirty="0" smtClean="0">
                          <a:solidFill>
                            <a:schemeClr val="tx1"/>
                          </a:solidFill>
                          <a:effectLst/>
                          <a:latin typeface="+mn-lt"/>
                          <a:ea typeface="+mn-ea"/>
                          <a:cs typeface="+mn-cs"/>
                        </a:rPr>
                        <a:t>See the merging proposal of broadcast.</a:t>
                      </a:r>
                      <a:endParaRPr lang="zh-CN" sz="1000" kern="1200" dirty="0">
                        <a:solidFill>
                          <a:schemeClr val="tx1"/>
                        </a:solidFill>
                        <a:effectLst/>
                        <a:latin typeface="+mn-lt"/>
                        <a:ea typeface="+mn-ea"/>
                        <a:cs typeface="+mn-cs"/>
                      </a:endParaRPr>
                    </a:p>
                  </a:txBody>
                  <a:tcPr marL="5864" marR="5864" marT="5864" marB="5864">
                    <a:solidFill>
                      <a:schemeClr val="bg1"/>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7.3.1-3</a:t>
                      </a:r>
                      <a:endParaRPr lang="zh-CN" sz="1000" kern="1200" dirty="0">
                        <a:solidFill>
                          <a:schemeClr val="tx1"/>
                        </a:solidFill>
                        <a:effectLst/>
                        <a:latin typeface="+mn-lt"/>
                        <a:ea typeface="+mn-ea"/>
                        <a:cs typeface="+mn-cs"/>
                      </a:endParaRPr>
                    </a:p>
                  </a:txBody>
                  <a:tcPr marL="5864" marR="5864" marT="5864" marB="5864">
                    <a:solidFill>
                      <a:schemeClr val="bg1"/>
                    </a:solidFill>
                  </a:tcPr>
                </a:tc>
                <a:extLst>
                  <a:ext uri="{0D108BD9-81ED-4DB2-BD59-A6C34878D82A}">
                    <a16:rowId xmlns="" xmlns:a16="http://schemas.microsoft.com/office/drawing/2014/main" val="10005"/>
                  </a:ext>
                </a:extLst>
              </a:tr>
              <a:tr h="42024">
                <a:tc>
                  <a:txBody>
                    <a:bodyPr/>
                    <a:lstStyle/>
                    <a:p>
                      <a:pPr marL="0" marR="0" algn="ctr">
                        <a:spcBef>
                          <a:spcPts val="0"/>
                        </a:spcBef>
                        <a:spcAft>
                          <a:spcPts val="0"/>
                        </a:spcAft>
                      </a:pPr>
                      <a:r>
                        <a:rPr lang="en-GB" sz="1000" u="sng" dirty="0">
                          <a:effectLst/>
                          <a:hlinkClick r:id="rId5" action="ppaction://hlinkfile"/>
                        </a:rPr>
                        <a:t>S2-2105817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FFFF00"/>
                    </a:solidFill>
                  </a:tcPr>
                </a:tc>
                <a:tc>
                  <a:txBody>
                    <a:bodyPr/>
                    <a:lstStyle/>
                    <a:p>
                      <a:pPr marL="0" marR="0" algn="ctr">
                        <a:spcBef>
                          <a:spcPts val="0"/>
                        </a:spcBef>
                        <a:spcAft>
                          <a:spcPts val="0"/>
                        </a:spcAft>
                      </a:pPr>
                      <a:r>
                        <a:rPr lang="en-GB" sz="1000" dirty="0">
                          <a:effectLst/>
                        </a:rPr>
                        <a:t>23.247: Add in [9.x] new NEF service for MBS.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FFFF00"/>
                    </a:solidFill>
                  </a:tcPr>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Merged into S2-2106445</a:t>
                      </a:r>
                      <a:endParaRPr lang="zh-CN" altLang="zh-CN" sz="1000" kern="1200" dirty="0">
                        <a:solidFill>
                          <a:schemeClr val="tx1"/>
                        </a:solidFill>
                        <a:effectLst/>
                        <a:latin typeface="+mn-lt"/>
                        <a:ea typeface="+mn-ea"/>
                        <a:cs typeface="+mn-cs"/>
                      </a:endParaRPr>
                    </a:p>
                  </a:txBody>
                  <a:tcPr marL="5864" marR="5864" marT="5864" marB="5864">
                    <a:solidFill>
                      <a:srgbClr val="FFFF00"/>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9.x (NEF)</a:t>
                      </a:r>
                      <a:endParaRPr lang="zh-CN" sz="1000" kern="1200" dirty="0">
                        <a:solidFill>
                          <a:schemeClr val="tx1"/>
                        </a:solidFill>
                        <a:effectLst/>
                        <a:latin typeface="+mn-lt"/>
                        <a:ea typeface="+mn-ea"/>
                        <a:cs typeface="+mn-cs"/>
                      </a:endParaRPr>
                    </a:p>
                  </a:txBody>
                  <a:tcPr marL="5864" marR="5864" marT="5864" marB="5864">
                    <a:solidFill>
                      <a:srgbClr val="FFFF00"/>
                    </a:solidFill>
                  </a:tcPr>
                </a:tc>
                <a:extLst>
                  <a:ext uri="{0D108BD9-81ED-4DB2-BD59-A6C34878D82A}">
                    <a16:rowId xmlns="" xmlns:a16="http://schemas.microsoft.com/office/drawing/2014/main" val="10006"/>
                  </a:ext>
                </a:extLst>
              </a:tr>
              <a:tr h="42024">
                <a:tc>
                  <a:txBody>
                    <a:bodyPr/>
                    <a:lstStyle/>
                    <a:p>
                      <a:pPr marL="0" marR="0" algn="ctr">
                        <a:spcBef>
                          <a:spcPts val="0"/>
                        </a:spcBef>
                        <a:spcAft>
                          <a:spcPts val="0"/>
                        </a:spcAft>
                      </a:pPr>
                      <a:r>
                        <a:rPr lang="en-GB" sz="1000" u="sng" dirty="0">
                          <a:effectLst/>
                          <a:hlinkClick r:id="rId6" action="ppaction://hlinkfile"/>
                        </a:rPr>
                        <a:t>S2-2105819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00B050"/>
                    </a:solidFill>
                  </a:tcPr>
                </a:tc>
                <a:tc>
                  <a:txBody>
                    <a:bodyPr/>
                    <a:lstStyle/>
                    <a:p>
                      <a:pPr marL="0" marR="0" algn="ctr">
                        <a:spcBef>
                          <a:spcPts val="0"/>
                        </a:spcBef>
                        <a:spcAft>
                          <a:spcPts val="0"/>
                        </a:spcAft>
                      </a:pPr>
                      <a:r>
                        <a:rPr lang="en-GB" sz="1000" dirty="0">
                          <a:effectLst/>
                        </a:rPr>
                        <a:t>23.501 CR3092 (Rel-17, 'B'): Add NF services for 5G MBS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00B050"/>
                    </a:solidFill>
                  </a:tcPr>
                </a:tc>
                <a:tc>
                  <a:txBody>
                    <a:bodyPr/>
                    <a:lstStyle/>
                    <a:p>
                      <a:pPr marL="0" marR="0" algn="ctr">
                        <a:spcBef>
                          <a:spcPts val="0"/>
                        </a:spcBef>
                        <a:spcAft>
                          <a:spcPts val="0"/>
                        </a:spcAft>
                      </a:pPr>
                      <a:r>
                        <a:rPr lang="en-GB" sz="1000" dirty="0">
                          <a:effectLst/>
                        </a:rPr>
                        <a:t>Ericsson</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Baseline</a:t>
                      </a:r>
                      <a:r>
                        <a:rPr lang="en-US" altLang="zh-CN" sz="1000" kern="1200" baseline="0" dirty="0" smtClean="0">
                          <a:solidFill>
                            <a:schemeClr val="tx1"/>
                          </a:solidFill>
                          <a:effectLst/>
                          <a:latin typeface="+mn-lt"/>
                          <a:ea typeface="+mn-ea"/>
                          <a:cs typeface="+mn-cs"/>
                        </a:rPr>
                        <a:t> for the changes on 501.</a:t>
                      </a:r>
                      <a:endParaRPr lang="zh-CN" altLang="zh-CN" sz="1000" kern="1200" dirty="0">
                        <a:solidFill>
                          <a:schemeClr val="tx1"/>
                        </a:solidFill>
                        <a:effectLst/>
                        <a:latin typeface="+mn-lt"/>
                        <a:ea typeface="+mn-ea"/>
                        <a:cs typeface="+mn-cs"/>
                      </a:endParaRPr>
                    </a:p>
                  </a:txBody>
                  <a:tcPr marL="5864" marR="5864" marT="5864" marB="5864">
                    <a:solidFill>
                      <a:srgbClr val="00B050"/>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23.501</a:t>
                      </a:r>
                      <a:endParaRPr lang="zh-CN" sz="1000" kern="1200" dirty="0">
                        <a:solidFill>
                          <a:schemeClr val="tx1"/>
                        </a:solidFill>
                        <a:effectLst/>
                        <a:latin typeface="+mn-lt"/>
                        <a:ea typeface="+mn-ea"/>
                        <a:cs typeface="+mn-cs"/>
                      </a:endParaRPr>
                    </a:p>
                  </a:txBody>
                  <a:tcPr marL="5864" marR="5864" marT="5864" marB="5864">
                    <a:solidFill>
                      <a:srgbClr val="00B050"/>
                    </a:solidFill>
                  </a:tcPr>
                </a:tc>
                <a:extLst>
                  <a:ext uri="{0D108BD9-81ED-4DB2-BD59-A6C34878D82A}">
                    <a16:rowId xmlns="" xmlns:a16="http://schemas.microsoft.com/office/drawing/2014/main" val="10007"/>
                  </a:ext>
                </a:extLst>
              </a:tr>
              <a:tr h="81044">
                <a:tc>
                  <a:txBody>
                    <a:bodyPr/>
                    <a:lstStyle/>
                    <a:p>
                      <a:pPr marL="0" marR="0" algn="ctr">
                        <a:spcBef>
                          <a:spcPts val="0"/>
                        </a:spcBef>
                        <a:spcAft>
                          <a:spcPts val="0"/>
                        </a:spcAft>
                      </a:pPr>
                      <a:r>
                        <a:rPr lang="en-GB" sz="1000" u="sng" dirty="0">
                          <a:effectLst/>
                          <a:hlinkClick r:id="rId7" action="ppaction://hlinkfile"/>
                        </a:rPr>
                        <a:t>S2-2105907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23.247: Clause 9.1.4: adding MBS service area to </a:t>
                      </a:r>
                      <a:r>
                        <a:rPr lang="en-GB" sz="1000" dirty="0" err="1">
                          <a:effectLst/>
                        </a:rPr>
                        <a:t>Nmbsmf_Information</a:t>
                      </a:r>
                      <a:r>
                        <a:rPr lang="en-GB" sz="1000" dirty="0">
                          <a:effectLst/>
                        </a:rPr>
                        <a:t> service.</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LG Electronics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Merged into S2-2106427.</a:t>
                      </a:r>
                      <a:endParaRPr lang="en-US" alt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9.1.4</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extLst>
                  <a:ext uri="{0D108BD9-81ED-4DB2-BD59-A6C34878D82A}">
                    <a16:rowId xmlns="" xmlns:a16="http://schemas.microsoft.com/office/drawing/2014/main" val="10008"/>
                  </a:ext>
                </a:extLst>
              </a:tr>
              <a:tr h="42024">
                <a:tc>
                  <a:txBody>
                    <a:bodyPr/>
                    <a:lstStyle/>
                    <a:p>
                      <a:pPr marL="0" marR="0" algn="ctr">
                        <a:spcBef>
                          <a:spcPts val="0"/>
                        </a:spcBef>
                        <a:spcAft>
                          <a:spcPts val="0"/>
                        </a:spcAft>
                      </a:pPr>
                      <a:r>
                        <a:rPr lang="en-GB" sz="1000" u="sng" dirty="0">
                          <a:solidFill>
                            <a:schemeClr val="tx1"/>
                          </a:solidFill>
                          <a:effectLst/>
                          <a:hlinkClick r:id="rId8" action="ppaction://hlinkfile">
                            <a:extLst>
                              <a:ext uri="{A12FA001-AC4F-418D-AE19-62706E023703}">
                                <ahyp:hlinkClr xmlns="" xmlns:ahyp="http://schemas.microsoft.com/office/drawing/2018/hyperlinkcolor" val="tx"/>
                              </a:ext>
                            </a:extLst>
                          </a:hlinkClick>
                        </a:rPr>
                        <a:t>S2-2106454</a:t>
                      </a:r>
                      <a:endParaRPr lang="zh-CN" sz="1050" dirty="0">
                        <a:solidFill>
                          <a:schemeClr val="tx1"/>
                        </a:solidFill>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2">
                        <a:lumMod val="40000"/>
                        <a:lumOff val="60000"/>
                      </a:schemeClr>
                    </a:solidFill>
                  </a:tcPr>
                </a:tc>
                <a:tc>
                  <a:txBody>
                    <a:bodyPr/>
                    <a:lstStyle/>
                    <a:p>
                      <a:pPr marL="0" marR="0" algn="ctr">
                        <a:spcBef>
                          <a:spcPts val="0"/>
                        </a:spcBef>
                        <a:spcAft>
                          <a:spcPts val="0"/>
                        </a:spcAft>
                      </a:pPr>
                      <a:r>
                        <a:rPr lang="en-GB" sz="1000" dirty="0">
                          <a:solidFill>
                            <a:schemeClr val="tx1"/>
                          </a:solidFill>
                          <a:effectLst/>
                        </a:rPr>
                        <a:t>23.247: AMF multicast service notification service.</a:t>
                      </a:r>
                      <a:endParaRPr lang="zh-CN" sz="1050" dirty="0">
                        <a:solidFill>
                          <a:schemeClr val="tx1"/>
                        </a:solidFill>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2">
                        <a:lumMod val="40000"/>
                        <a:lumOff val="60000"/>
                      </a:schemeClr>
                    </a:solidFill>
                  </a:tcPr>
                </a:tc>
                <a:tc>
                  <a:txBody>
                    <a:bodyPr/>
                    <a:lstStyle/>
                    <a:p>
                      <a:pPr marL="0" marR="0" algn="ctr">
                        <a:spcBef>
                          <a:spcPts val="0"/>
                        </a:spcBef>
                        <a:spcAft>
                          <a:spcPts val="0"/>
                        </a:spcAft>
                      </a:pPr>
                      <a:r>
                        <a:rPr lang="en-GB" sz="1000" dirty="0">
                          <a:solidFill>
                            <a:schemeClr val="tx1"/>
                          </a:solidFill>
                          <a:effectLst/>
                        </a:rPr>
                        <a:t>Nokia, Nokia Shanghai-Bell</a:t>
                      </a:r>
                      <a:endParaRPr lang="zh-CN" sz="1050" dirty="0">
                        <a:solidFill>
                          <a:schemeClr val="tx1"/>
                        </a:solidFill>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2">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Baseline for AMF </a:t>
                      </a:r>
                      <a:r>
                        <a:rPr lang="en-US" altLang="zh-CN" sz="1000" kern="1200" dirty="0" err="1">
                          <a:solidFill>
                            <a:schemeClr val="tx1"/>
                          </a:solidFill>
                          <a:effectLst/>
                          <a:latin typeface="+mn-lt"/>
                          <a:ea typeface="+mn-ea"/>
                          <a:cs typeface="+mn-cs"/>
                        </a:rPr>
                        <a:t>MTGroup</a:t>
                      </a:r>
                      <a:r>
                        <a:rPr lang="en-US" altLang="zh-CN" sz="1000" kern="1200" dirty="0">
                          <a:solidFill>
                            <a:schemeClr val="tx1"/>
                          </a:solidFill>
                          <a:effectLst/>
                          <a:latin typeface="+mn-lt"/>
                          <a:ea typeface="+mn-ea"/>
                          <a:cs typeface="+mn-cs"/>
                        </a:rPr>
                        <a:t> service</a:t>
                      </a:r>
                      <a:endParaRPr lang="zh-CN" sz="1000" kern="1200" dirty="0">
                        <a:solidFill>
                          <a:schemeClr val="tx1"/>
                        </a:solidFill>
                        <a:effectLst/>
                        <a:latin typeface="+mn-lt"/>
                        <a:ea typeface="+mn-ea"/>
                        <a:cs typeface="+mn-cs"/>
                      </a:endParaRPr>
                    </a:p>
                  </a:txBody>
                  <a:tcPr marL="5864" marR="5864" marT="5864" marB="5864">
                    <a:solidFill>
                      <a:schemeClr val="accent2">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9.X</a:t>
                      </a:r>
                      <a:endParaRPr lang="zh-CN" sz="1000" kern="1200" dirty="0">
                        <a:solidFill>
                          <a:schemeClr val="tx1"/>
                        </a:solidFill>
                        <a:effectLst/>
                        <a:latin typeface="+mn-lt"/>
                        <a:ea typeface="+mn-ea"/>
                        <a:cs typeface="+mn-cs"/>
                      </a:endParaRPr>
                    </a:p>
                  </a:txBody>
                  <a:tcPr marL="5864" marR="5864" marT="5864" marB="5864">
                    <a:solidFill>
                      <a:schemeClr val="accent2">
                        <a:lumMod val="40000"/>
                        <a:lumOff val="60000"/>
                      </a:schemeClr>
                    </a:solidFill>
                  </a:tcPr>
                </a:tc>
                <a:extLst>
                  <a:ext uri="{0D108BD9-81ED-4DB2-BD59-A6C34878D82A}">
                    <a16:rowId xmlns="" xmlns:a16="http://schemas.microsoft.com/office/drawing/2014/main" val="10009"/>
                  </a:ext>
                </a:extLst>
              </a:tr>
              <a:tr h="81044">
                <a:tc>
                  <a:txBody>
                    <a:bodyPr/>
                    <a:lstStyle/>
                    <a:p>
                      <a:pPr marL="0" marR="0" algn="ctr">
                        <a:spcBef>
                          <a:spcPts val="0"/>
                        </a:spcBef>
                        <a:spcAft>
                          <a:spcPts val="0"/>
                        </a:spcAft>
                      </a:pPr>
                      <a:r>
                        <a:rPr lang="en-GB" sz="1000" u="sng" dirty="0">
                          <a:effectLst/>
                          <a:hlinkClick r:id="rId9" action="ppaction://hlinkfile"/>
                        </a:rPr>
                        <a:t>S2-2106427</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23.247: MB-SMF Service Operation names.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Nokia, Nokia Shanghai-Bell, Huawei</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Based</a:t>
                      </a:r>
                      <a:r>
                        <a:rPr lang="en-US" altLang="zh-CN" sz="1000" kern="1200" baseline="0" dirty="0" smtClean="0">
                          <a:solidFill>
                            <a:schemeClr val="tx1"/>
                          </a:solidFill>
                          <a:effectLst/>
                          <a:latin typeface="+mn-lt"/>
                          <a:ea typeface="+mn-ea"/>
                          <a:cs typeface="+mn-cs"/>
                        </a:rPr>
                        <a:t> line for MB-SMF service for multicast. </a:t>
                      </a:r>
                      <a:endParaRPr lang="zh-CN" alt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9.1</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extLst>
                  <a:ext uri="{0D108BD9-81ED-4DB2-BD59-A6C34878D82A}">
                    <a16:rowId xmlns="" xmlns:a16="http://schemas.microsoft.com/office/drawing/2014/main" val="10010"/>
                  </a:ext>
                </a:extLst>
              </a:tr>
              <a:tr h="42024">
                <a:tc>
                  <a:txBody>
                    <a:bodyPr/>
                    <a:lstStyle/>
                    <a:p>
                      <a:pPr marL="0" marR="0" algn="ctr">
                        <a:spcBef>
                          <a:spcPts val="0"/>
                        </a:spcBef>
                        <a:spcAft>
                          <a:spcPts val="0"/>
                        </a:spcAft>
                      </a:pPr>
                      <a:r>
                        <a:rPr lang="en-GB" sz="1000" u="sng" dirty="0">
                          <a:effectLst/>
                          <a:hlinkClick r:id="rId10" action="ppaction://hlinkfile"/>
                        </a:rPr>
                        <a:t>S2-2106445</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FFFF00"/>
                    </a:solidFill>
                  </a:tcPr>
                </a:tc>
                <a:tc>
                  <a:txBody>
                    <a:bodyPr/>
                    <a:lstStyle/>
                    <a:p>
                      <a:pPr marL="0" marR="0" algn="ctr">
                        <a:spcBef>
                          <a:spcPts val="0"/>
                        </a:spcBef>
                        <a:spcAft>
                          <a:spcPts val="0"/>
                        </a:spcAft>
                      </a:pPr>
                      <a:r>
                        <a:rPr lang="en-GB" sz="1000" dirty="0">
                          <a:effectLst/>
                        </a:rPr>
                        <a:t>23.247: NEF MBS services.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FFFF00"/>
                    </a:solidFill>
                  </a:tcPr>
                </a:tc>
                <a:tc>
                  <a:txBody>
                    <a:bodyPr/>
                    <a:lstStyle/>
                    <a:p>
                      <a:pPr marL="0" marR="0" algn="ctr">
                        <a:spcBef>
                          <a:spcPts val="0"/>
                        </a:spcBef>
                        <a:spcAft>
                          <a:spcPts val="0"/>
                        </a:spcAft>
                      </a:pPr>
                      <a:r>
                        <a:rPr lang="en-GB" sz="1000" dirty="0">
                          <a:effectLst/>
                        </a:rPr>
                        <a:t>Nokia, Nokia Shanghai-Bell</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Base</a:t>
                      </a:r>
                      <a:r>
                        <a:rPr lang="en-US" altLang="zh-CN" sz="1000" kern="1200" baseline="0" dirty="0" smtClean="0">
                          <a:solidFill>
                            <a:schemeClr val="tx1"/>
                          </a:solidFill>
                          <a:effectLst/>
                          <a:latin typeface="+mn-lt"/>
                          <a:ea typeface="+mn-ea"/>
                          <a:cs typeface="+mn-cs"/>
                        </a:rPr>
                        <a:t>line for NEF services</a:t>
                      </a:r>
                      <a:endParaRPr lang="zh-CN" altLang="zh-CN" sz="1000" kern="1200" dirty="0">
                        <a:solidFill>
                          <a:schemeClr val="tx1"/>
                        </a:solidFill>
                        <a:effectLst/>
                        <a:latin typeface="+mn-lt"/>
                        <a:ea typeface="+mn-ea"/>
                        <a:cs typeface="+mn-cs"/>
                      </a:endParaRPr>
                    </a:p>
                  </a:txBody>
                  <a:tcPr marL="5864" marR="5864" marT="5864" marB="5864">
                    <a:solidFill>
                      <a:srgbClr val="FFFF00"/>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9.X</a:t>
                      </a:r>
                      <a:endParaRPr lang="zh-CN" sz="1000" kern="1200" dirty="0">
                        <a:solidFill>
                          <a:schemeClr val="tx1"/>
                        </a:solidFill>
                        <a:effectLst/>
                        <a:latin typeface="+mn-lt"/>
                        <a:ea typeface="+mn-ea"/>
                        <a:cs typeface="+mn-cs"/>
                      </a:endParaRPr>
                    </a:p>
                  </a:txBody>
                  <a:tcPr marL="5864" marR="5864" marT="5864" marB="5864">
                    <a:solidFill>
                      <a:srgbClr val="FFFF00"/>
                    </a:solidFill>
                  </a:tcPr>
                </a:tc>
                <a:extLst>
                  <a:ext uri="{0D108BD9-81ED-4DB2-BD59-A6C34878D82A}">
                    <a16:rowId xmlns="" xmlns:a16="http://schemas.microsoft.com/office/drawing/2014/main" val="10011"/>
                  </a:ext>
                </a:extLst>
              </a:tr>
              <a:tr h="42024">
                <a:tc>
                  <a:txBody>
                    <a:bodyPr/>
                    <a:lstStyle/>
                    <a:p>
                      <a:pPr marL="0" marR="0" algn="ctr">
                        <a:spcBef>
                          <a:spcPts val="0"/>
                        </a:spcBef>
                        <a:spcAft>
                          <a:spcPts val="0"/>
                        </a:spcAft>
                      </a:pPr>
                      <a:r>
                        <a:rPr lang="en-GB" sz="1000" u="sng" dirty="0">
                          <a:effectLst/>
                          <a:hlinkClick r:id="rId11" action="ppaction://hlinkfile"/>
                        </a:rPr>
                        <a:t>S2-2105922</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23.247: MB-SMF Services.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CATT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Merged into S2-2106427</a:t>
                      </a:r>
                      <a:endParaRPr lang="en-US" alt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9.1</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extLst>
                  <a:ext uri="{0D108BD9-81ED-4DB2-BD59-A6C34878D82A}">
                    <a16:rowId xmlns="" xmlns:a16="http://schemas.microsoft.com/office/drawing/2014/main" val="10012"/>
                  </a:ext>
                </a:extLst>
              </a:tr>
              <a:tr h="42024">
                <a:tc>
                  <a:txBody>
                    <a:bodyPr/>
                    <a:lstStyle/>
                    <a:p>
                      <a:pPr marL="0" marR="0" algn="ctr">
                        <a:spcBef>
                          <a:spcPts val="0"/>
                        </a:spcBef>
                        <a:spcAft>
                          <a:spcPts val="0"/>
                        </a:spcAft>
                      </a:pPr>
                      <a:r>
                        <a:rPr lang="en-GB" sz="1000" u="sng" dirty="0">
                          <a:effectLst/>
                          <a:hlinkClick r:id="rId12" action="ppaction://hlinkfile"/>
                        </a:rPr>
                        <a:t>S2-2105923</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1">
                        <a:lumMod val="60000"/>
                        <a:lumOff val="40000"/>
                      </a:schemeClr>
                    </a:solidFill>
                  </a:tcPr>
                </a:tc>
                <a:tc>
                  <a:txBody>
                    <a:bodyPr/>
                    <a:lstStyle/>
                    <a:p>
                      <a:pPr marL="0" marR="0" algn="ctr">
                        <a:spcBef>
                          <a:spcPts val="0"/>
                        </a:spcBef>
                        <a:spcAft>
                          <a:spcPts val="0"/>
                        </a:spcAft>
                      </a:pPr>
                      <a:r>
                        <a:rPr lang="en-GB" sz="1000" dirty="0">
                          <a:effectLst/>
                        </a:rPr>
                        <a:t>23.247: MBSF Services.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1">
                        <a:lumMod val="60000"/>
                        <a:lumOff val="40000"/>
                      </a:schemeClr>
                    </a:solidFill>
                  </a:tcPr>
                </a:tc>
                <a:tc>
                  <a:txBody>
                    <a:bodyPr/>
                    <a:lstStyle/>
                    <a:p>
                      <a:pPr marL="0" marR="0" algn="ctr">
                        <a:spcBef>
                          <a:spcPts val="0"/>
                        </a:spcBef>
                        <a:spcAft>
                          <a:spcPts val="0"/>
                        </a:spcAft>
                      </a:pPr>
                      <a:r>
                        <a:rPr lang="en-GB" sz="1000" dirty="0">
                          <a:effectLst/>
                        </a:rPr>
                        <a:t>CATT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1">
                        <a:lumMod val="60000"/>
                        <a:lumOff val="40000"/>
                      </a:schemeClr>
                    </a:solidFill>
                  </a:tcPr>
                </a:tc>
                <a:tc>
                  <a:txBody>
                    <a:bodyPr/>
                    <a:lstStyle/>
                    <a:p>
                      <a:pPr marL="0" marR="0" algn="ctr" defTabSz="914400" rtl="0" eaLnBrk="1" latinLnBrk="0" hangingPunct="1">
                        <a:spcBef>
                          <a:spcPts val="0"/>
                        </a:spcBef>
                        <a:spcAft>
                          <a:spcPts val="0"/>
                        </a:spcAft>
                      </a:pPr>
                      <a:r>
                        <a:rPr lang="en-US" altLang="zh-CN" sz="1000" kern="1200" dirty="0" smtClean="0">
                          <a:solidFill>
                            <a:schemeClr val="tx1"/>
                          </a:solidFill>
                          <a:effectLst/>
                          <a:latin typeface="+mn-lt"/>
                          <a:ea typeface="+mn-ea"/>
                          <a:cs typeface="+mn-cs"/>
                        </a:rPr>
                        <a:t>Refer to</a:t>
                      </a:r>
                      <a:r>
                        <a:rPr lang="en-US" altLang="zh-CN" sz="1000" kern="1200" baseline="0" dirty="0" smtClean="0">
                          <a:solidFill>
                            <a:schemeClr val="tx1"/>
                          </a:solidFill>
                          <a:effectLst/>
                          <a:latin typeface="+mn-lt"/>
                          <a:ea typeface="+mn-ea"/>
                          <a:cs typeface="+mn-cs"/>
                        </a:rPr>
                        <a:t> SA4 spec</a:t>
                      </a:r>
                      <a:endParaRPr lang="zh-CN" sz="1000" kern="1200" dirty="0">
                        <a:solidFill>
                          <a:schemeClr val="tx1"/>
                        </a:solidFill>
                        <a:effectLst/>
                        <a:latin typeface="+mn-lt"/>
                        <a:ea typeface="+mn-ea"/>
                        <a:cs typeface="+mn-cs"/>
                      </a:endParaRPr>
                    </a:p>
                  </a:txBody>
                  <a:tcPr marL="5864" marR="5864" marT="5864" marB="5864">
                    <a:solidFill>
                      <a:schemeClr val="accent1">
                        <a:lumMod val="60000"/>
                        <a:lumOff val="4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9.X (MBSF)</a:t>
                      </a:r>
                      <a:endParaRPr lang="zh-CN" sz="1000" kern="1200" dirty="0">
                        <a:solidFill>
                          <a:schemeClr val="tx1"/>
                        </a:solidFill>
                        <a:effectLst/>
                        <a:latin typeface="+mn-lt"/>
                        <a:ea typeface="+mn-ea"/>
                        <a:cs typeface="+mn-cs"/>
                      </a:endParaRPr>
                    </a:p>
                  </a:txBody>
                  <a:tcPr marL="5864" marR="5864" marT="5864" marB="5864">
                    <a:solidFill>
                      <a:schemeClr val="accent1">
                        <a:lumMod val="60000"/>
                        <a:lumOff val="40000"/>
                      </a:schemeClr>
                    </a:solidFill>
                  </a:tcPr>
                </a:tc>
                <a:extLst>
                  <a:ext uri="{0D108BD9-81ED-4DB2-BD59-A6C34878D82A}">
                    <a16:rowId xmlns="" xmlns:a16="http://schemas.microsoft.com/office/drawing/2014/main" val="10013"/>
                  </a:ext>
                </a:extLst>
              </a:tr>
              <a:tr h="42024">
                <a:tc>
                  <a:txBody>
                    <a:bodyPr/>
                    <a:lstStyle/>
                    <a:p>
                      <a:pPr marL="0" marR="0" algn="ctr">
                        <a:spcBef>
                          <a:spcPts val="0"/>
                        </a:spcBef>
                        <a:spcAft>
                          <a:spcPts val="0"/>
                        </a:spcAft>
                      </a:pPr>
                      <a:r>
                        <a:rPr lang="en-GB" sz="1000" u="sng" dirty="0">
                          <a:effectLst/>
                          <a:hlinkClick r:id="rId13" action="ppaction://hlinkfile"/>
                        </a:rPr>
                        <a:t>S2-2105924</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lumMod val="75000"/>
                      </a:schemeClr>
                    </a:solidFill>
                  </a:tcPr>
                </a:tc>
                <a:tc>
                  <a:txBody>
                    <a:bodyPr/>
                    <a:lstStyle/>
                    <a:p>
                      <a:pPr marL="0" marR="0" algn="ctr">
                        <a:spcBef>
                          <a:spcPts val="0"/>
                        </a:spcBef>
                        <a:spcAft>
                          <a:spcPts val="0"/>
                        </a:spcAft>
                      </a:pPr>
                      <a:r>
                        <a:rPr lang="en-GB" sz="1000" dirty="0">
                          <a:effectLst/>
                        </a:rPr>
                        <a:t>23.247: SMF Services.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lumMod val="75000"/>
                      </a:schemeClr>
                    </a:solidFill>
                  </a:tcPr>
                </a:tc>
                <a:tc>
                  <a:txBody>
                    <a:bodyPr/>
                    <a:lstStyle/>
                    <a:p>
                      <a:pPr marL="0" marR="0" algn="ctr">
                        <a:spcBef>
                          <a:spcPts val="0"/>
                        </a:spcBef>
                        <a:spcAft>
                          <a:spcPts val="0"/>
                        </a:spcAft>
                      </a:pPr>
                      <a:r>
                        <a:rPr lang="en-GB" sz="1000" dirty="0">
                          <a:effectLst/>
                        </a:rPr>
                        <a:t>CATT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Merged</a:t>
                      </a:r>
                      <a:r>
                        <a:rPr lang="en-US" altLang="zh-CN" sz="1000" kern="1200" baseline="0" dirty="0" smtClean="0">
                          <a:solidFill>
                            <a:schemeClr val="tx1"/>
                          </a:solidFill>
                          <a:effectLst/>
                          <a:latin typeface="+mn-lt"/>
                          <a:ea typeface="+mn-ea"/>
                          <a:cs typeface="+mn-cs"/>
                        </a:rPr>
                        <a:t> or noted?</a:t>
                      </a:r>
                      <a:endParaRPr lang="zh-CN" altLang="zh-CN" sz="1000" kern="1200" dirty="0">
                        <a:solidFill>
                          <a:schemeClr val="tx1"/>
                        </a:solidFill>
                        <a:effectLst/>
                        <a:latin typeface="+mn-lt"/>
                        <a:ea typeface="+mn-ea"/>
                        <a:cs typeface="+mn-cs"/>
                      </a:endParaRPr>
                    </a:p>
                  </a:txBody>
                  <a:tcPr marL="5864" marR="5864" marT="5864" marB="5864">
                    <a:solidFill>
                      <a:schemeClr val="bg1">
                        <a:lumMod val="75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9.X (SMF)</a:t>
                      </a:r>
                      <a:endParaRPr lang="zh-CN" sz="1000" kern="1200" dirty="0">
                        <a:solidFill>
                          <a:schemeClr val="tx1"/>
                        </a:solidFill>
                        <a:effectLst/>
                        <a:latin typeface="+mn-lt"/>
                        <a:ea typeface="+mn-ea"/>
                        <a:cs typeface="+mn-cs"/>
                      </a:endParaRPr>
                    </a:p>
                  </a:txBody>
                  <a:tcPr marL="5864" marR="5864" marT="5864" marB="5864">
                    <a:solidFill>
                      <a:schemeClr val="bg1">
                        <a:lumMod val="75000"/>
                      </a:schemeClr>
                    </a:solidFill>
                  </a:tcPr>
                </a:tc>
                <a:extLst>
                  <a:ext uri="{0D108BD9-81ED-4DB2-BD59-A6C34878D82A}">
                    <a16:rowId xmlns="" xmlns:a16="http://schemas.microsoft.com/office/drawing/2014/main" val="10014"/>
                  </a:ext>
                </a:extLst>
              </a:tr>
              <a:tr h="81044">
                <a:tc>
                  <a:txBody>
                    <a:bodyPr/>
                    <a:lstStyle/>
                    <a:p>
                      <a:pPr marL="0" marR="0" algn="ctr">
                        <a:spcBef>
                          <a:spcPts val="0"/>
                        </a:spcBef>
                        <a:spcAft>
                          <a:spcPts val="0"/>
                        </a:spcAft>
                      </a:pPr>
                      <a:r>
                        <a:rPr lang="en-GB" sz="1000" u="sng" dirty="0">
                          <a:effectLst/>
                          <a:hlinkClick r:id="rId14" action="ppaction://hlinkfile"/>
                        </a:rPr>
                        <a:t>S2-2105925</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2"/>
                    </a:solidFill>
                  </a:tcPr>
                </a:tc>
                <a:tc>
                  <a:txBody>
                    <a:bodyPr/>
                    <a:lstStyle/>
                    <a:p>
                      <a:pPr marL="0" marR="0" algn="ctr">
                        <a:spcBef>
                          <a:spcPts val="0"/>
                        </a:spcBef>
                        <a:spcAft>
                          <a:spcPts val="0"/>
                        </a:spcAft>
                      </a:pPr>
                      <a:r>
                        <a:rPr lang="en-GB" sz="1000" dirty="0">
                          <a:effectLst/>
                        </a:rPr>
                        <a:t>23.247: AMF services.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2"/>
                    </a:solidFill>
                  </a:tcPr>
                </a:tc>
                <a:tc>
                  <a:txBody>
                    <a:bodyPr/>
                    <a:lstStyle/>
                    <a:p>
                      <a:pPr marL="0" marR="0" algn="ctr">
                        <a:spcBef>
                          <a:spcPts val="0"/>
                        </a:spcBef>
                        <a:spcAft>
                          <a:spcPts val="0"/>
                        </a:spcAft>
                      </a:pPr>
                      <a:r>
                        <a:rPr lang="en-GB" sz="1000" dirty="0">
                          <a:effectLst/>
                        </a:rPr>
                        <a:t>CATT</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2"/>
                    </a:solidFill>
                  </a:tcPr>
                </a:tc>
                <a:tc>
                  <a:txBody>
                    <a:bodyPr/>
                    <a:lstStyle/>
                    <a:p>
                      <a:pPr marL="0" marR="0" algn="ctr" defTabSz="914400" rtl="0" eaLnBrk="1" latinLnBrk="0" hangingPunct="1">
                        <a:spcBef>
                          <a:spcPts val="0"/>
                        </a:spcBef>
                        <a:spcAft>
                          <a:spcPts val="0"/>
                        </a:spcAft>
                      </a:pPr>
                      <a:r>
                        <a:rPr lang="en-US" altLang="zh-CN" sz="1000" kern="1200" dirty="0" smtClean="0">
                          <a:solidFill>
                            <a:schemeClr val="tx1"/>
                          </a:solidFill>
                          <a:effectLst/>
                          <a:latin typeface="+mn-lt"/>
                          <a:ea typeface="+mn-ea"/>
                          <a:cs typeface="+mn-cs"/>
                        </a:rPr>
                        <a:t>Baseline for AMF service invoked</a:t>
                      </a:r>
                      <a:r>
                        <a:rPr lang="en-US" altLang="zh-CN" sz="1000" kern="1200" baseline="0" dirty="0" smtClean="0">
                          <a:solidFill>
                            <a:schemeClr val="tx1"/>
                          </a:solidFill>
                          <a:effectLst/>
                          <a:latin typeface="+mn-lt"/>
                          <a:ea typeface="+mn-ea"/>
                          <a:cs typeface="+mn-cs"/>
                        </a:rPr>
                        <a:t> by MB-SMF</a:t>
                      </a:r>
                      <a:endParaRPr lang="zh-CN" altLang="zh-CN" sz="1000" kern="1200" dirty="0">
                        <a:solidFill>
                          <a:schemeClr val="tx1"/>
                        </a:solidFill>
                        <a:effectLst/>
                        <a:latin typeface="+mn-lt"/>
                        <a:ea typeface="+mn-ea"/>
                        <a:cs typeface="+mn-cs"/>
                      </a:endParaRPr>
                    </a:p>
                  </a:txBody>
                  <a:tcPr marL="5864" marR="5864" marT="5864" marB="5864">
                    <a:solidFill>
                      <a:schemeClr val="accent2"/>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9.X</a:t>
                      </a:r>
                      <a:endParaRPr lang="zh-CN" sz="1000" kern="1200" dirty="0">
                        <a:solidFill>
                          <a:schemeClr val="tx1"/>
                        </a:solidFill>
                        <a:effectLst/>
                        <a:latin typeface="+mn-lt"/>
                        <a:ea typeface="+mn-ea"/>
                        <a:cs typeface="+mn-cs"/>
                      </a:endParaRPr>
                    </a:p>
                  </a:txBody>
                  <a:tcPr marL="5864" marR="5864" marT="5864" marB="5864">
                    <a:solidFill>
                      <a:schemeClr val="accent2"/>
                    </a:solidFill>
                  </a:tcPr>
                </a:tc>
                <a:extLst>
                  <a:ext uri="{0D108BD9-81ED-4DB2-BD59-A6C34878D82A}">
                    <a16:rowId xmlns="" xmlns:a16="http://schemas.microsoft.com/office/drawing/2014/main" val="10015"/>
                  </a:ext>
                </a:extLst>
              </a:tr>
              <a:tr h="42024">
                <a:tc>
                  <a:txBody>
                    <a:bodyPr/>
                    <a:lstStyle/>
                    <a:p>
                      <a:pPr marL="0" marR="0" algn="ctr">
                        <a:spcBef>
                          <a:spcPts val="0"/>
                        </a:spcBef>
                        <a:spcAft>
                          <a:spcPts val="0"/>
                        </a:spcAft>
                      </a:pPr>
                      <a:r>
                        <a:rPr lang="en-GB" sz="1000" u="sng" dirty="0">
                          <a:effectLst/>
                          <a:hlinkClick r:id="rId15" action="ppaction://hlinkfile"/>
                        </a:rPr>
                        <a:t>S2-2106449</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23.247: </a:t>
                      </a:r>
                      <a:r>
                        <a:rPr lang="en-GB" sz="1000" dirty="0" err="1">
                          <a:effectLst/>
                        </a:rPr>
                        <a:t>Nmbsmf_TMGI</a:t>
                      </a:r>
                      <a:r>
                        <a:rPr lang="en-GB" sz="1000" dirty="0">
                          <a:effectLst/>
                        </a:rPr>
                        <a:t> and </a:t>
                      </a:r>
                      <a:r>
                        <a:rPr lang="en-GB" sz="1000" dirty="0" err="1">
                          <a:effectLst/>
                        </a:rPr>
                        <a:t>Nmbsmf_MBSSession</a:t>
                      </a:r>
                      <a:r>
                        <a:rPr lang="en-GB" sz="1000" dirty="0">
                          <a:effectLst/>
                        </a:rPr>
                        <a:t> service updates.</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algn="ctr">
                        <a:spcBef>
                          <a:spcPts val="0"/>
                        </a:spcBef>
                        <a:spcAft>
                          <a:spcPts val="0"/>
                        </a:spcAft>
                      </a:pPr>
                      <a:r>
                        <a:rPr lang="en-GB" sz="1000" dirty="0">
                          <a:effectLst/>
                        </a:rPr>
                        <a:t>Nokia, Nokia Shanghai-Bell</a:t>
                      </a:r>
                      <a:endParaRPr lang="zh-CN" sz="1050" dirty="0">
                        <a:effectLst/>
                        <a:latin typeface="Arial" panose="020B0604020202020204" pitchFamily="34" charset="0"/>
                        <a:ea typeface="等线" panose="02010600030101010101" pitchFamily="2" charset="-122"/>
                        <a:cs typeface="Times New Roman" panose="02020603050405020304" pitchFamily="18" charset="0"/>
                      </a:endParaRPr>
                    </a:p>
                  </a:txBody>
                  <a:tcPr marL="5864" marR="5864" marT="5864" marB="5864">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Merged into S2-2106427</a:t>
                      </a:r>
                      <a:endParaRPr lang="en-US" alt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9.1</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extLst>
                  <a:ext uri="{0D108BD9-81ED-4DB2-BD59-A6C34878D82A}">
                    <a16:rowId xmlns="" xmlns:a16="http://schemas.microsoft.com/office/drawing/2014/main" val="10016"/>
                  </a:ext>
                </a:extLst>
              </a:tr>
              <a:tr h="42024">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16" action="ppaction://hlinkfile"/>
                        </a:rPr>
                        <a:t>S2-2106463</a:t>
                      </a:r>
                      <a:endParaRPr lang="zh-CN" sz="1000" u="sng"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Updates to </a:t>
                      </a:r>
                      <a:r>
                        <a:rPr lang="en-GB" sz="1000" kern="1200" dirty="0" err="1">
                          <a:solidFill>
                            <a:schemeClr val="tx1"/>
                          </a:solidFill>
                          <a:effectLst/>
                          <a:latin typeface="+mn-lt"/>
                          <a:ea typeface="+mn-ea"/>
                          <a:cs typeface="+mn-cs"/>
                        </a:rPr>
                        <a:t>Nmbsmf_Information</a:t>
                      </a:r>
                      <a:r>
                        <a:rPr lang="en-GB" sz="1000" kern="1200" dirty="0">
                          <a:solidFill>
                            <a:schemeClr val="tx1"/>
                          </a:solidFill>
                          <a:effectLst/>
                          <a:latin typeface="+mn-lt"/>
                          <a:ea typeface="+mn-ea"/>
                          <a:cs typeface="+mn-cs"/>
                        </a:rPr>
                        <a:t> service.</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Nokia, Nokia Shanghai-Bell</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smtClean="0">
                          <a:solidFill>
                            <a:schemeClr val="tx1"/>
                          </a:solidFill>
                          <a:effectLst/>
                          <a:latin typeface="+mn-lt"/>
                          <a:ea typeface="+mn-ea"/>
                          <a:cs typeface="+mn-cs"/>
                        </a:rPr>
                        <a:t>Merged into S2-2106427</a:t>
                      </a:r>
                      <a:endParaRPr lang="en-US" alt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9.1.4</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extLst>
                  <a:ext uri="{0D108BD9-81ED-4DB2-BD59-A6C34878D82A}">
                    <a16:rowId xmlns="" xmlns:a16="http://schemas.microsoft.com/office/drawing/2014/main" val="10017"/>
                  </a:ext>
                </a:extLst>
              </a:tr>
              <a:tr h="42024">
                <a:tc>
                  <a:txBody>
                    <a:bodyPr/>
                    <a:lstStyle/>
                    <a:p>
                      <a:pPr marL="0" marR="0" algn="ctr" defTabSz="914400" rtl="0" eaLnBrk="1" latinLnBrk="0" hangingPunct="1">
                        <a:spcBef>
                          <a:spcPts val="0"/>
                        </a:spcBef>
                        <a:spcAft>
                          <a:spcPts val="0"/>
                        </a:spcAft>
                      </a:pPr>
                      <a:r>
                        <a:rPr lang="en-GB" sz="1000" u="sng" kern="1200" dirty="0">
                          <a:solidFill>
                            <a:schemeClr val="tx1"/>
                          </a:solidFill>
                          <a:effectLst/>
                          <a:latin typeface="+mn-lt"/>
                          <a:ea typeface="+mn-ea"/>
                          <a:cs typeface="+mn-cs"/>
                          <a:hlinkClick r:id="rId17" action="ppaction://hlinkfile"/>
                        </a:rPr>
                        <a:t>S2-2106465</a:t>
                      </a:r>
                      <a:endParaRPr lang="zh-CN" sz="1000" u="sng"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23.247: Updates to </a:t>
                      </a:r>
                      <a:r>
                        <a:rPr lang="en-GB" sz="1000" kern="1200" dirty="0" err="1">
                          <a:solidFill>
                            <a:schemeClr val="tx1"/>
                          </a:solidFill>
                          <a:effectLst/>
                          <a:latin typeface="+mn-lt"/>
                          <a:ea typeface="+mn-ea"/>
                          <a:cs typeface="+mn-cs"/>
                        </a:rPr>
                        <a:t>Nmbsmf_Reception</a:t>
                      </a:r>
                      <a:r>
                        <a:rPr lang="en-GB" sz="1000" kern="1200" dirty="0">
                          <a:solidFill>
                            <a:schemeClr val="tx1"/>
                          </a:solidFill>
                          <a:effectLst/>
                          <a:latin typeface="+mn-lt"/>
                          <a:ea typeface="+mn-ea"/>
                          <a:cs typeface="+mn-cs"/>
                        </a:rPr>
                        <a:t> service.</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GB" sz="1000" kern="1200" dirty="0">
                          <a:solidFill>
                            <a:schemeClr val="tx1"/>
                          </a:solidFill>
                          <a:effectLst/>
                          <a:latin typeface="+mn-lt"/>
                          <a:ea typeface="+mn-ea"/>
                          <a:cs typeface="+mn-cs"/>
                        </a:rPr>
                        <a:t>Nokia, Nokia Shanghai-Bell</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effectLst/>
                          <a:latin typeface="+mn-lt"/>
                          <a:ea typeface="+mn-ea"/>
                          <a:cs typeface="+mn-cs"/>
                        </a:rPr>
                        <a:t>Merged into S2-2106427</a:t>
                      </a:r>
                      <a:endParaRPr lang="en-US" alt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9.1</a:t>
                      </a:r>
                      <a:endParaRPr lang="zh-CN" sz="1000" kern="1200" dirty="0">
                        <a:solidFill>
                          <a:schemeClr val="tx1"/>
                        </a:solidFill>
                        <a:effectLst/>
                        <a:latin typeface="+mn-lt"/>
                        <a:ea typeface="+mn-ea"/>
                        <a:cs typeface="+mn-cs"/>
                      </a:endParaRPr>
                    </a:p>
                  </a:txBody>
                  <a:tcPr marL="5864" marR="5864" marT="5864" marB="5864">
                    <a:solidFill>
                      <a:schemeClr val="accent6">
                        <a:lumMod val="40000"/>
                        <a:lumOff val="60000"/>
                      </a:schemeClr>
                    </a:solidFill>
                  </a:tcPr>
                </a:tc>
                <a:extLst>
                  <a:ext uri="{0D108BD9-81ED-4DB2-BD59-A6C34878D82A}">
                    <a16:rowId xmlns="" xmlns:a16="http://schemas.microsoft.com/office/drawing/2014/main" val="10018"/>
                  </a:ext>
                </a:extLst>
              </a:tr>
              <a:tr h="81044">
                <a:tc>
                  <a:txBody>
                    <a:bodyPr/>
                    <a:lstStyle/>
                    <a:p>
                      <a:pPr marL="0" marR="0" algn="ctr" defTabSz="914400" rtl="0" eaLnBrk="1" latinLnBrk="0" hangingPunct="1">
                        <a:spcBef>
                          <a:spcPts val="0"/>
                        </a:spcBef>
                        <a:spcAft>
                          <a:spcPts val="0"/>
                        </a:spcAft>
                      </a:pPr>
                      <a:r>
                        <a:rPr lang="en-GB" altLang="zh-CN" sz="1000" u="sng" kern="1200" dirty="0">
                          <a:solidFill>
                            <a:schemeClr val="tx1"/>
                          </a:solidFill>
                          <a:effectLst/>
                          <a:latin typeface="+mn-lt"/>
                          <a:ea typeface="+mn-ea"/>
                          <a:cs typeface="+mn-cs"/>
                          <a:hlinkClick r:id="rId18"/>
                        </a:rPr>
                        <a:t>S2-2106077</a:t>
                      </a:r>
                      <a:endParaRPr lang="zh-CN" sz="1000" u="sng" kern="1200" dirty="0">
                        <a:solidFill>
                          <a:schemeClr val="tx1"/>
                        </a:solidFill>
                        <a:effectLst/>
                        <a:latin typeface="+mn-lt"/>
                        <a:ea typeface="+mn-ea"/>
                        <a:cs typeface="+mn-cs"/>
                      </a:endParaRPr>
                    </a:p>
                  </a:txBody>
                  <a:tcPr marL="5864" marR="5864" marT="5864" marB="5864">
                    <a:solidFill>
                      <a:schemeClr val="bg1">
                        <a:lumMod val="85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23.247: Local MBS term clarification</a:t>
                      </a:r>
                      <a:endParaRPr lang="zh-CN" sz="1000" kern="1200" dirty="0">
                        <a:solidFill>
                          <a:schemeClr val="tx1"/>
                        </a:solidFill>
                        <a:effectLst/>
                        <a:latin typeface="+mn-lt"/>
                        <a:ea typeface="+mn-ea"/>
                        <a:cs typeface="+mn-cs"/>
                      </a:endParaRPr>
                    </a:p>
                  </a:txBody>
                  <a:tcPr marL="5864" marR="5864" marT="5864" marB="5864">
                    <a:solidFill>
                      <a:schemeClr val="bg1">
                        <a:lumMod val="85000"/>
                      </a:schemeClr>
                    </a:solidFill>
                  </a:tcPr>
                </a:tc>
                <a:tc>
                  <a:txBody>
                    <a:bodyPr/>
                    <a:lstStyle/>
                    <a:p>
                      <a:pPr marL="0" marR="0" algn="ctr" defTabSz="914400" rtl="0" eaLnBrk="1" latinLnBrk="0" hangingPunct="1">
                        <a:spcBef>
                          <a:spcPts val="0"/>
                        </a:spcBef>
                        <a:spcAft>
                          <a:spcPts val="0"/>
                        </a:spcAft>
                      </a:pPr>
                      <a:r>
                        <a:rPr lang="en-GB" altLang="zh-CN" sz="1000" kern="1200" dirty="0">
                          <a:solidFill>
                            <a:schemeClr val="tx1"/>
                          </a:solidFill>
                          <a:effectLst/>
                          <a:latin typeface="+mn-lt"/>
                          <a:ea typeface="+mn-ea"/>
                          <a:cs typeface="+mn-cs"/>
                        </a:rPr>
                        <a:t>Huawei, </a:t>
                      </a:r>
                      <a:r>
                        <a:rPr lang="en-GB" altLang="zh-CN" sz="1000" kern="1200" dirty="0" err="1">
                          <a:solidFill>
                            <a:schemeClr val="tx1"/>
                          </a:solidFill>
                          <a:effectLst/>
                          <a:latin typeface="+mn-lt"/>
                          <a:ea typeface="+mn-ea"/>
                          <a:cs typeface="+mn-cs"/>
                        </a:rPr>
                        <a:t>HiSilicon</a:t>
                      </a:r>
                      <a:endParaRPr lang="zh-CN" sz="1000" kern="1200" dirty="0">
                        <a:solidFill>
                          <a:schemeClr val="tx1"/>
                        </a:solidFill>
                        <a:effectLst/>
                        <a:latin typeface="+mn-lt"/>
                        <a:ea typeface="+mn-ea"/>
                        <a:cs typeface="+mn-cs"/>
                      </a:endParaRPr>
                    </a:p>
                  </a:txBody>
                  <a:tcPr marL="5864" marR="5864" marT="5864" marB="5864">
                    <a:solidFill>
                      <a:schemeClr val="bg1">
                        <a:lumMod val="85000"/>
                      </a:schemeClr>
                    </a:solidFill>
                  </a:tcPr>
                </a:tc>
                <a:tc>
                  <a:txBody>
                    <a:bodyPr/>
                    <a:lstStyle/>
                    <a:p>
                      <a:pPr marL="0" marR="0" algn="ctr" defTabSz="914400" rtl="0" eaLnBrk="1" latinLnBrk="0" hangingPunct="1">
                        <a:spcBef>
                          <a:spcPts val="0"/>
                        </a:spcBef>
                        <a:spcAft>
                          <a:spcPts val="0"/>
                        </a:spcAft>
                      </a:pPr>
                      <a:r>
                        <a:rPr lang="en-US" altLang="zh-CN" sz="1000" kern="1200" dirty="0" smtClean="0">
                          <a:solidFill>
                            <a:schemeClr val="tx1"/>
                          </a:solidFill>
                          <a:effectLst/>
                          <a:latin typeface="+mn-lt"/>
                          <a:ea typeface="+mn-ea"/>
                          <a:cs typeface="+mn-cs"/>
                        </a:rPr>
                        <a:t>Remove the changes related to this</a:t>
                      </a:r>
                      <a:r>
                        <a:rPr lang="en-US" altLang="zh-CN" sz="1000" kern="1200" baseline="0" dirty="0" smtClean="0">
                          <a:solidFill>
                            <a:schemeClr val="tx1"/>
                          </a:solidFill>
                          <a:effectLst/>
                          <a:latin typeface="+mn-lt"/>
                          <a:ea typeface="+mn-ea"/>
                          <a:cs typeface="+mn-cs"/>
                        </a:rPr>
                        <a:t> topic if any (e.g., 9.X);</a:t>
                      </a:r>
                      <a:endParaRPr lang="zh-CN" sz="1000" kern="1200" dirty="0">
                        <a:solidFill>
                          <a:schemeClr val="tx1"/>
                        </a:solidFill>
                        <a:effectLst/>
                        <a:latin typeface="+mn-lt"/>
                        <a:ea typeface="+mn-ea"/>
                        <a:cs typeface="+mn-cs"/>
                      </a:endParaRPr>
                    </a:p>
                  </a:txBody>
                  <a:tcPr marL="5864" marR="5864" marT="5864" marB="5864">
                    <a:solidFill>
                      <a:schemeClr val="bg1">
                        <a:lumMod val="85000"/>
                      </a:schemeClr>
                    </a:solidFill>
                  </a:tcPr>
                </a:tc>
                <a:tc>
                  <a:txBody>
                    <a:bodyPr/>
                    <a:lstStyle/>
                    <a:p>
                      <a:pPr marL="0" marR="0" algn="ctr" defTabSz="914400" rtl="0" eaLnBrk="1" latinLnBrk="0" hangingPunct="1">
                        <a:spcBef>
                          <a:spcPts val="0"/>
                        </a:spcBef>
                        <a:spcAft>
                          <a:spcPts val="0"/>
                        </a:spcAft>
                      </a:pPr>
                      <a:r>
                        <a:rPr lang="en-US" altLang="zh-CN" sz="1000" kern="1200" dirty="0">
                          <a:solidFill>
                            <a:schemeClr val="tx1"/>
                          </a:solidFill>
                          <a:effectLst/>
                          <a:latin typeface="+mn-lt"/>
                          <a:ea typeface="+mn-ea"/>
                          <a:cs typeface="+mn-cs"/>
                        </a:rPr>
                        <a:t>3.1, 6.2, 7.2.4.2, 7.2.6, 9.X</a:t>
                      </a:r>
                      <a:endParaRPr lang="zh-CN" sz="1000" kern="1200" dirty="0">
                        <a:solidFill>
                          <a:schemeClr val="tx1"/>
                        </a:solidFill>
                        <a:effectLst/>
                        <a:latin typeface="+mn-lt"/>
                        <a:ea typeface="+mn-ea"/>
                        <a:cs typeface="+mn-cs"/>
                      </a:endParaRPr>
                    </a:p>
                  </a:txBody>
                  <a:tcPr marL="5864" marR="5864" marT="5864" marB="5864">
                    <a:solidFill>
                      <a:schemeClr val="bg1">
                        <a:lumMod val="85000"/>
                      </a:schemeClr>
                    </a:solidFill>
                  </a:tcPr>
                </a:tc>
                <a:extLst>
                  <a:ext uri="{0D108BD9-81ED-4DB2-BD59-A6C34878D82A}">
                    <a16:rowId xmlns="" xmlns:a16="http://schemas.microsoft.com/office/drawing/2014/main" val="10019"/>
                  </a:ext>
                </a:extLst>
              </a:tr>
            </a:tbl>
          </a:graphicData>
        </a:graphic>
      </p:graphicFrame>
    </p:spTree>
    <p:extLst>
      <p:ext uri="{BB962C8B-B14F-4D97-AF65-F5344CB8AC3E}">
        <p14:creationId xmlns:p14="http://schemas.microsoft.com/office/powerpoint/2010/main" val="290066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7408</TotalTime>
  <Words>7587</Words>
  <Application>Microsoft Office PowerPoint</Application>
  <PresentationFormat>宽屏</PresentationFormat>
  <Paragraphs>1485</Paragraphs>
  <Slides>46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57" baseType="lpstr">
      <vt:lpstr>MS Mincho</vt:lpstr>
      <vt:lpstr>DengXian</vt:lpstr>
      <vt:lpstr>DengXian</vt:lpstr>
      <vt:lpstr>宋体</vt:lpstr>
      <vt:lpstr>Arial</vt:lpstr>
      <vt:lpstr>Calibri</vt:lpstr>
      <vt:lpstr>Calibri Light</vt:lpstr>
      <vt:lpstr>Times New Roman</vt:lpstr>
      <vt:lpstr>Wingdings</vt:lpstr>
      <vt:lpstr>Office 主题</vt:lpstr>
      <vt:lpstr>Picture</vt:lpstr>
      <vt:lpstr>146-E MBS categorization and way forward proposal</vt:lpstr>
      <vt:lpstr>Topics</vt:lpstr>
      <vt:lpstr>Category #1</vt:lpstr>
      <vt:lpstr>Topic #1: Shared tunnel management</vt:lpstr>
      <vt:lpstr>Topic #1: Shared tunnel management (merge proposal?)</vt:lpstr>
      <vt:lpstr>Topic #2: NF services for SMF/AMF/MB-SMF</vt:lpstr>
      <vt:lpstr>Topic #2: NF services for SMF/AMF/MB-SMF</vt:lpstr>
      <vt:lpstr>Topic #2: NF services for SMF/AMF/MB-SMF</vt:lpstr>
      <vt:lpstr>Topic #2: NF services for SMF/AMF/MB-SMF (merge proposal?)</vt:lpstr>
      <vt:lpstr>Broadcast related</vt:lpstr>
      <vt:lpstr>Topic #3: Session activation/deactivation</vt:lpstr>
      <vt:lpstr>Topic #3: Session activation/deactivation (merge proposal?)</vt:lpstr>
      <vt:lpstr>Topic #4: Way forward of Pre-configuration</vt:lpstr>
      <vt:lpstr>Topic #4: Way forward of Pre-configuration (merge proposal?)</vt:lpstr>
      <vt:lpstr>Topic #5: UDM enhancement to support SMF selection</vt:lpstr>
      <vt:lpstr>Topic #5: UDM enhancement to support SMF selection  (merge proposal?)</vt:lpstr>
      <vt:lpstr>Topic #6: UE authorization</vt:lpstr>
      <vt:lpstr>Topic #6: UE authorization  (merge proposal?)</vt:lpstr>
      <vt:lpstr>Topic #7: Handover issue</vt:lpstr>
      <vt:lpstr>Topic #7: Handover issue (merge proposal?)</vt:lpstr>
      <vt:lpstr>Topic #8: User Plane management</vt:lpstr>
      <vt:lpstr>Topic #8: User Plane management  (merge proposal?)</vt:lpstr>
      <vt:lpstr>PowerPoint 演示文稿</vt:lpstr>
      <vt:lpstr>Topic #9: Initial configuration and PCC</vt:lpstr>
      <vt:lpstr>Topic #9: Initial configuration and PCC (merge proposal?)</vt:lpstr>
      <vt:lpstr>Topic #10: local MBS</vt:lpstr>
      <vt:lpstr>Topic #10: local MBS (merge proposal?)</vt:lpstr>
      <vt:lpstr>Topic #11: How to handle associated QoS flows for individual fallback in policy control</vt:lpstr>
      <vt:lpstr>Topic #12: Fallback to EPS MBMS for public safety</vt:lpstr>
      <vt:lpstr>Category #2</vt:lpstr>
      <vt:lpstr>Other documents (Inter system mobility)</vt:lpstr>
      <vt:lpstr>Protocol stack</vt:lpstr>
      <vt:lpstr>Service levels </vt:lpstr>
      <vt:lpstr>Service provisioning</vt:lpstr>
      <vt:lpstr>NF functionalities</vt:lpstr>
      <vt:lpstr>Session state model</vt:lpstr>
      <vt:lpstr>Session ID</vt:lpstr>
      <vt:lpstr>Service Announcement</vt:lpstr>
      <vt:lpstr>Session Context</vt:lpstr>
      <vt:lpstr>Session join and establishment </vt:lpstr>
      <vt:lpstr>Session leave and release </vt:lpstr>
      <vt:lpstr>Broadcast related</vt:lpstr>
      <vt:lpstr>Other documents</vt:lpstr>
      <vt:lpstr>Other documents (501/502/503)</vt:lpstr>
      <vt:lpstr>Slides for information</vt:lpstr>
      <vt:lpstr>Topic #1: NF services for SMF/AMF/MB-SMF (for information)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145-E MBS Documents</dc:title>
  <dc:creator>李濛</dc:creator>
  <cp:lastModifiedBy>Huawei User r03</cp:lastModifiedBy>
  <cp:revision>989</cp:revision>
  <dcterms:created xsi:type="dcterms:W3CDTF">2021-05-17T08:55:15Z</dcterms:created>
  <dcterms:modified xsi:type="dcterms:W3CDTF">2021-08-20T13:51:21Z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(3)tRu+A6CC/l9uihpk8B3inBEqo/b9RNqAFtIw+r4MqwjdjJBNLH6xKoXkMCgdhCuOADhBr95V
Tn/PAVpvNxMxv06DyAqWIr1OKbKKdMgeBauf1lCcmiZLwYGlrB3GO/yE/yWx9gYaFXoBiNoN
TP9pPQ3WUS48M696BVOZ0tIHJhh5irg7xJ4/r9QUkLyelHA9KAgNBhABUIN+YGcv2W7xSWic
qO6x2W/eJYdfDypY4R</vt:lpwstr>
  </property>
  <property fmtid="{D5CDD505-2E9C-101B-9397-08002B2CF9AE}" pid="3" name="_2015_ms_pID_7253431">
    <vt:lpwstr>7E1JaQNmC9GF8kqp71wdEhoWlL1UET0t6q+ITUk68h0HCc08dkDIxN
PzR3TA0xGQpfu+U+S2f+rNWHw34R6pB2IqMeKJDvhuKjwyFxG+jyDygt17i3aO/UG5O0XJGk
fN3kd8jvuaV0TCjSjtGurJez4MkRkZxZCEHD439yndCDK6ZRMttrmbowno057IfkOaCnFN5v
8tqCqAu4ok/WqMsz+zb6S6iTdGPEpg0a/M53</vt:lpwstr>
  </property>
  <property fmtid="{D5CDD505-2E9C-101B-9397-08002B2CF9AE}" pid="4" name="_2015_ms_pID_7253432">
    <vt:lpwstr>jQ==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1629377028</vt:lpwstr>
  </property>
</Properties>
</file>