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5"/>
  </p:notesMasterIdLst>
  <p:handoutMasterIdLst>
    <p:handoutMasterId r:id="rId16"/>
  </p:handoutMasterIdLst>
  <p:sldIdLst>
    <p:sldId id="303" r:id="rId2"/>
    <p:sldId id="756" r:id="rId3"/>
    <p:sldId id="766" r:id="rId4"/>
    <p:sldId id="765" r:id="rId5"/>
    <p:sldId id="759" r:id="rId6"/>
    <p:sldId id="760" r:id="rId7"/>
    <p:sldId id="761" r:id="rId8"/>
    <p:sldId id="762" r:id="rId9"/>
    <p:sldId id="764" r:id="rId10"/>
    <p:sldId id="768" r:id="rId11"/>
    <p:sldId id="763" r:id="rId12"/>
    <p:sldId id="769" r:id="rId13"/>
    <p:sldId id="749" r:id="rId1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E9EDF4"/>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3" autoAdjust="0"/>
    <p:restoredTop sz="94625" autoAdjust="0"/>
  </p:normalViewPr>
  <p:slideViewPr>
    <p:cSldViewPr snapToGrid="0">
      <p:cViewPr>
        <p:scale>
          <a:sx n="75" d="100"/>
          <a:sy n="75" d="100"/>
        </p:scale>
        <p:origin x="-1434" y="-48"/>
      </p:cViewPr>
      <p:guideLst>
        <p:guide orient="horz" pos="2160"/>
        <p:guide pos="2880"/>
      </p:guideLst>
    </p:cSldViewPr>
  </p:slideViewPr>
  <p:outlineViewPr>
    <p:cViewPr>
      <p:scale>
        <a:sx n="33" d="100"/>
        <a:sy n="33" d="100"/>
      </p:scale>
      <p:origin x="66" y="3810"/>
    </p:cViewPr>
  </p:outlineViewPr>
  <p:notesTextViewPr>
    <p:cViewPr>
      <p:scale>
        <a:sx n="100" d="100"/>
        <a:sy n="100" d="100"/>
      </p:scale>
      <p:origin x="0" y="0"/>
    </p:cViewPr>
  </p:notesTextViewPr>
  <p:sorterViewPr>
    <p:cViewPr varScale="1">
      <p:scale>
        <a:sx n="1" d="1"/>
        <a:sy n="1" d="1"/>
      </p:scale>
      <p:origin x="0" y="-78"/>
    </p:cViewPr>
  </p:sorterViewPr>
  <p:notesViewPr>
    <p:cSldViewPr snapToGrid="0">
      <p:cViewPr varScale="1">
        <p:scale>
          <a:sx n="50" d="100"/>
          <a:sy n="50" d="100"/>
        </p:scale>
        <p:origin x="-2970"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8/10/2021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8/10/2021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a:t>
            </a:r>
            <a:r>
              <a:rPr lang="de-DE" sz="1200" b="1" kern="1200" dirty="0" smtClean="0">
                <a:solidFill>
                  <a:schemeClr val="tx1"/>
                </a:solidFill>
                <a:latin typeface="Arial "/>
                <a:ea typeface="+mn-ea"/>
                <a:cs typeface="Arial" panose="020B0604020202020204" pitchFamily="34" charset="0"/>
              </a:rPr>
              <a:t>SA2 </a:t>
            </a:r>
            <a:r>
              <a:rPr lang="de-DE" sz="1200" b="1" kern="1200" dirty="0">
                <a:solidFill>
                  <a:schemeClr val="tx1"/>
                </a:solidFill>
                <a:latin typeface="Arial "/>
                <a:ea typeface="+mn-ea"/>
                <a:cs typeface="Arial" panose="020B0604020202020204" pitchFamily="34" charset="0"/>
              </a:rPr>
              <a:t>Meeting </a:t>
            </a:r>
            <a:r>
              <a:rPr lang="de-DE" sz="1200" b="1" kern="1200" dirty="0" smtClean="0">
                <a:solidFill>
                  <a:schemeClr val="tx1"/>
                </a:solidFill>
                <a:latin typeface="Arial "/>
                <a:ea typeface="+mn-ea"/>
                <a:cs typeface="Arial" panose="020B0604020202020204" pitchFamily="34" charset="0"/>
              </a:rPr>
              <a:t>#146-e</a:t>
            </a:r>
            <a:endParaRPr lang="de-DE" sz="1200" b="1" kern="1200" dirty="0">
              <a:solidFill>
                <a:schemeClr val="tx1"/>
              </a:solidFill>
              <a:latin typeface="Arial "/>
              <a:ea typeface="+mn-ea"/>
              <a:cs typeface="Arial" panose="020B0604020202020204" pitchFamily="34" charset="0"/>
            </a:endParaRPr>
          </a:p>
          <a:p>
            <a:r>
              <a:rPr lang="de-DE" sz="1200" b="1" kern="1200" dirty="0" smtClean="0">
                <a:solidFill>
                  <a:schemeClr val="tx1"/>
                </a:solidFill>
                <a:latin typeface="Arial "/>
                <a:ea typeface="+mn-ea"/>
                <a:cs typeface="Arial" panose="020B0604020202020204" pitchFamily="34" charset="0"/>
              </a:rPr>
              <a:t>Aug </a:t>
            </a:r>
            <a:r>
              <a:rPr lang="de-DE" sz="1200" b="1" kern="1200" dirty="0" smtClean="0">
                <a:solidFill>
                  <a:schemeClr val="tx1"/>
                </a:solidFill>
                <a:latin typeface="Arial "/>
                <a:ea typeface="+mn-ea"/>
                <a:cs typeface="Arial" panose="020B0604020202020204" pitchFamily="34" charset="0"/>
              </a:rPr>
              <a:t>16-27,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S2-2106072</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B0D3894F-37FA-4352-A828-959DE0BB230E}" type="slidenum">
              <a:rPr lang="en-GB"/>
              <a:pPr>
                <a:defRPr/>
              </a:pPr>
              <a:t>‹#›</a:t>
            </a:fld>
            <a:endParaRPr lang="en-GB"/>
          </a:p>
        </p:txBody>
      </p:sp>
    </p:spTree>
    <p:extLst>
      <p:ext uri="{BB962C8B-B14F-4D97-AF65-F5344CB8AC3E}">
        <p14:creationId xmlns:p14="http://schemas.microsoft.com/office/powerpoint/2010/main" val="65040645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smtClean="0">
                <a:solidFill>
                  <a:schemeClr val="bg1"/>
                </a:solidFill>
              </a:rPr>
              <a:t>3GPP TSG SA2 Meeting #146-e  </a:t>
            </a:r>
            <a:r>
              <a:rPr lang="en-US" altLang="de-DE" sz="1200" dirty="0" smtClean="0">
                <a:solidFill>
                  <a:schemeClr val="bg1"/>
                </a:solidFill>
              </a:rPr>
              <a:t>Aug 16-27</a:t>
            </a:r>
            <a:r>
              <a:rPr lang="en-GB" altLang="de-DE" sz="1200" dirty="0" smtClean="0">
                <a:solidFill>
                  <a:schemeClr val="bg1"/>
                </a:solidFill>
              </a:rPr>
              <a:t> 2021</a:t>
            </a: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2021</a:t>
            </a:r>
            <a:endParaRPr lang="en-GB" altLang="en-US" sz="800" dirty="0"/>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image" Target="../media/image5.png"/><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4.emf"/><Relationship Id="rId4" Type="http://schemas.openxmlformats.org/officeDocument/2006/relationships/image" Target="../media/image6.png"/><Relationship Id="rId9"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1.emf"/><Relationship Id="rId5" Type="http://schemas.openxmlformats.org/officeDocument/2006/relationships/oleObject" Target="../embeddings/oleObject5.bin"/><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5007935"/>
            <a:ext cx="6400800" cy="1001690"/>
          </a:xfrm>
        </p:spPr>
        <p:txBody>
          <a:bodyPr/>
          <a:lstStyle/>
          <a:p>
            <a:pPr marL="0" indent="0" algn="ctr" eaLnBrk="1" hangingPunct="1">
              <a:buFontTx/>
              <a:buNone/>
            </a:pPr>
            <a:r>
              <a:rPr lang="fr-FR" altLang="de-DE" dirty="0" smtClean="0">
                <a:effectLst>
                  <a:outerShdw blurRad="38100" dist="38100" dir="2700000" algn="tl">
                    <a:srgbClr val="000000">
                      <a:alpha val="43137"/>
                    </a:srgbClr>
                  </a:outerShdw>
                </a:effectLst>
              </a:rPr>
              <a:t>CATT, Thales</a:t>
            </a:r>
          </a:p>
        </p:txBody>
      </p:sp>
      <p:sp>
        <p:nvSpPr>
          <p:cNvPr id="7" name="Text Box 63"/>
          <p:cNvSpPr txBox="1">
            <a:spLocks noChangeArrowheads="1"/>
          </p:cNvSpPr>
          <p:nvPr/>
        </p:nvSpPr>
        <p:spPr bwMode="auto">
          <a:xfrm>
            <a:off x="795851" y="2444485"/>
            <a:ext cx="7509949"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400" b="1" dirty="0" smtClean="0">
                <a:solidFill>
                  <a:srgbClr val="FF3300"/>
                </a:solidFill>
                <a:effectLst>
                  <a:outerShdw blurRad="38100" dist="38100" dir="2700000" algn="tl">
                    <a:srgbClr val="C0C0C0"/>
                  </a:outerShdw>
                </a:effectLst>
                <a:latin typeface="Calibri" pitchFamily="34" charset="0"/>
              </a:rPr>
              <a:t>Support of Satellite Backhauls in 5GS</a:t>
            </a:r>
            <a:r>
              <a:rPr lang="en-GB" sz="2400" dirty="0">
                <a:solidFill>
                  <a:srgbClr val="FF3300"/>
                </a:solidFill>
                <a:effectLst>
                  <a:outerShdw blurRad="38100" dist="38100" dir="2700000" algn="tl">
                    <a:srgbClr val="C0C0C0"/>
                  </a:outerShdw>
                </a:effectLst>
                <a:latin typeface="Calibri" pitchFamily="34" charset="0"/>
              </a:rPr>
              <a:t/>
            </a:r>
            <a:br>
              <a:rPr lang="en-GB" sz="2400" dirty="0">
                <a:solidFill>
                  <a:srgbClr val="FF3300"/>
                </a:solidFill>
                <a:effectLst>
                  <a:outerShdw blurRad="38100" dist="38100" dir="2700000" algn="tl">
                    <a:srgbClr val="C0C0C0"/>
                  </a:outerShdw>
                </a:effectLst>
                <a:latin typeface="Calibri" pitchFamily="34" charset="0"/>
              </a:rPr>
            </a:br>
            <a:endParaRPr lang="en-US" sz="16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algn="l" eaLnBrk="1" hangingPunct="1">
              <a:defRPr/>
            </a:pPr>
            <a:r>
              <a:rPr lang="en-US" altLang="zh-CN" dirty="0">
                <a:effectLst>
                  <a:outerShdw blurRad="38100" dist="38100" dir="2700000" algn="tl">
                    <a:srgbClr val="C0C0C0"/>
                  </a:outerShdw>
                </a:effectLst>
              </a:rPr>
              <a:t>Possible issues for study </a:t>
            </a:r>
            <a:r>
              <a:rPr lang="en-US" altLang="zh-CN" dirty="0" smtClean="0">
                <a:effectLst>
                  <a:outerShdw blurRad="38100" dist="38100" dir="2700000" algn="tl">
                    <a:srgbClr val="C0C0C0"/>
                  </a:outerShdw>
                </a:effectLst>
              </a:rPr>
              <a:t>(4)</a:t>
            </a:r>
            <a:endParaRPr lang="en-US" dirty="0">
              <a:effectLst>
                <a:outerShdw blurRad="38100" dist="38100" dir="2700000" algn="tl">
                  <a:srgbClr val="C0C0C0"/>
                </a:outerShdw>
              </a:effectLst>
            </a:endParaRPr>
          </a:p>
        </p:txBody>
      </p:sp>
      <p:sp>
        <p:nvSpPr>
          <p:cNvPr id="11" name="Rectangle 3"/>
          <p:cNvSpPr txBox="1">
            <a:spLocks/>
          </p:cNvSpPr>
          <p:nvPr/>
        </p:nvSpPr>
        <p:spPr bwMode="auto">
          <a:xfrm>
            <a:off x="457200" y="1248226"/>
            <a:ext cx="8229600" cy="509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altLang="zh-CN" sz="2400" dirty="0" smtClean="0">
                <a:solidFill>
                  <a:prstClr val="black"/>
                </a:solidFill>
              </a:rPr>
              <a:t>Support of UPF on board:</a:t>
            </a:r>
          </a:p>
          <a:p>
            <a:pPr lvl="1" eaLnBrk="1" hangingPunct="1">
              <a:defRPr/>
            </a:pPr>
            <a:r>
              <a:rPr lang="en-GB" altLang="zh-CN" sz="2000" b="1" dirty="0">
                <a:solidFill>
                  <a:prstClr val="black"/>
                </a:solidFill>
              </a:rPr>
              <a:t>UPF </a:t>
            </a:r>
            <a:r>
              <a:rPr lang="en-GB" altLang="zh-CN" sz="2000" b="1" dirty="0" smtClean="0">
                <a:solidFill>
                  <a:prstClr val="black"/>
                </a:solidFill>
              </a:rPr>
              <a:t>selection: </a:t>
            </a:r>
            <a:r>
              <a:rPr lang="en-GB" altLang="zh-CN" sz="2000" dirty="0" smtClean="0">
                <a:solidFill>
                  <a:prstClr val="black"/>
                </a:solidFill>
              </a:rPr>
              <a:t>If a UPF is deployed on a satellite, it is difficult to define the service area of the UPF, e.g., the UPF moves along with the movement of the satellite. Then the UPF (re-)selection mechanism defined in terrestrial network may not be applicable. </a:t>
            </a:r>
          </a:p>
          <a:p>
            <a:pPr lvl="1" eaLnBrk="1" hangingPunct="1">
              <a:defRPr/>
            </a:pPr>
            <a:r>
              <a:rPr lang="en-US" altLang="zh-CN" sz="2000" b="1" dirty="0" smtClean="0">
                <a:solidFill>
                  <a:prstClr val="black"/>
                </a:solidFill>
              </a:rPr>
              <a:t>Support of Local switching: </a:t>
            </a:r>
            <a:r>
              <a:rPr lang="en-US" altLang="zh-CN" sz="2000" dirty="0" smtClean="0">
                <a:solidFill>
                  <a:prstClr val="black"/>
                </a:solidFill>
              </a:rPr>
              <a:t>Local switching, e.g., as defined in 5G LAN, can minimize the length of data transmission path, especially when satellite backhaul is in use. So when </a:t>
            </a:r>
            <a:r>
              <a:rPr lang="en-US" altLang="zh-CN" sz="2000" dirty="0" err="1" smtClean="0">
                <a:solidFill>
                  <a:prstClr val="black"/>
                </a:solidFill>
              </a:rPr>
              <a:t>gNBs</a:t>
            </a:r>
            <a:r>
              <a:rPr lang="en-US" altLang="zh-CN" sz="2000" dirty="0" smtClean="0">
                <a:solidFill>
                  <a:prstClr val="black"/>
                </a:solidFill>
              </a:rPr>
              <a:t> serving two UEs in a call are using satellite backhaul provided by same satellite, if the satellite has been deployed a UPF, it shall be possible to support local switching on the UPF on-board. In this case, Lawful interception would </a:t>
            </a:r>
            <a:r>
              <a:rPr lang="en-US" altLang="zh-CN" sz="2000" smtClean="0">
                <a:solidFill>
                  <a:prstClr val="black"/>
                </a:solidFill>
              </a:rPr>
              <a:t>be an </a:t>
            </a:r>
            <a:r>
              <a:rPr lang="en-US" altLang="zh-CN" sz="2000" dirty="0" smtClean="0">
                <a:solidFill>
                  <a:prstClr val="black"/>
                </a:solidFill>
              </a:rPr>
              <a:t>issue that needs to be studied.</a:t>
            </a:r>
          </a:p>
          <a:p>
            <a:pPr lvl="1" eaLnBrk="1" hangingPunct="1">
              <a:defRPr/>
            </a:pPr>
            <a:r>
              <a:rPr lang="en-US" altLang="zh-CN" sz="2000" b="1" dirty="0">
                <a:solidFill>
                  <a:prstClr val="black"/>
                </a:solidFill>
              </a:rPr>
              <a:t>Support of </a:t>
            </a:r>
            <a:r>
              <a:rPr lang="en-US" altLang="zh-CN" sz="2000" b="1" dirty="0" smtClean="0">
                <a:solidFill>
                  <a:prstClr val="black"/>
                </a:solidFill>
              </a:rPr>
              <a:t>N19 forwarding: </a:t>
            </a:r>
            <a:r>
              <a:rPr lang="en-US" altLang="zh-CN" sz="2000" dirty="0">
                <a:solidFill>
                  <a:prstClr val="black"/>
                </a:solidFill>
              </a:rPr>
              <a:t>Local </a:t>
            </a:r>
            <a:r>
              <a:rPr lang="en-US" altLang="zh-CN" sz="2000" dirty="0" smtClean="0">
                <a:solidFill>
                  <a:prstClr val="black"/>
                </a:solidFill>
              </a:rPr>
              <a:t>switching can save the backhaul resource as explained above, but if the backhaul links of the </a:t>
            </a:r>
            <a:r>
              <a:rPr lang="en-US" altLang="zh-CN" sz="2000" dirty="0" err="1" smtClean="0">
                <a:solidFill>
                  <a:prstClr val="black"/>
                </a:solidFill>
              </a:rPr>
              <a:t>gNBs</a:t>
            </a:r>
            <a:r>
              <a:rPr lang="en-US" altLang="zh-CN" sz="2000" dirty="0" smtClean="0">
                <a:solidFill>
                  <a:prstClr val="black"/>
                </a:solidFill>
              </a:rPr>
              <a:t> serving two UEs in a call are provided by different satellites, it is necessary to support N19 forwarding between two satellites.</a:t>
            </a:r>
            <a:endParaRPr lang="en-US" altLang="zh-CN" sz="2000" dirty="0">
              <a:solidFill>
                <a:prstClr val="black"/>
              </a:solidFill>
            </a:endParaRPr>
          </a:p>
          <a:p>
            <a:pPr lvl="1" eaLnBrk="1" hangingPunct="1">
              <a:defRPr/>
            </a:pPr>
            <a:endParaRPr lang="en-GB" altLang="zh-CN" sz="2000" dirty="0">
              <a:solidFill>
                <a:prstClr val="black"/>
              </a:solidFill>
            </a:endParaRPr>
          </a:p>
        </p:txBody>
      </p:sp>
    </p:spTree>
    <p:extLst>
      <p:ext uri="{BB962C8B-B14F-4D97-AF65-F5344CB8AC3E}">
        <p14:creationId xmlns:p14="http://schemas.microsoft.com/office/powerpoint/2010/main" val="24609821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err="1" smtClean="0">
                <a:effectLst>
                  <a:outerShdw blurRad="38100" dist="38100" dir="2700000" algn="tl">
                    <a:srgbClr val="C0C0C0"/>
                  </a:outerShdw>
                </a:effectLst>
              </a:rPr>
              <a:t>Rel</a:t>
            </a:r>
            <a:r>
              <a:rPr lang="en-US" dirty="0" smtClean="0">
                <a:effectLst>
                  <a:outerShdw blurRad="38100" dist="38100" dir="2700000" algn="tl">
                    <a:srgbClr val="C0C0C0"/>
                  </a:outerShdw>
                </a:effectLst>
              </a:rPr>
              <a:t> 18 SID proposal (1)</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lvl="0" eaLnBrk="1" hangingPunct="1">
              <a:defRPr/>
            </a:pPr>
            <a:r>
              <a:rPr lang="en-GB" altLang="zh-CN" sz="2400" dirty="0" smtClean="0">
                <a:solidFill>
                  <a:prstClr val="black"/>
                </a:solidFill>
              </a:rPr>
              <a:t>Objectives:</a:t>
            </a:r>
            <a:endParaRPr lang="en-GB" altLang="zh-CN" sz="2400" dirty="0">
              <a:solidFill>
                <a:prstClr val="black"/>
              </a:solidFill>
            </a:endParaRPr>
          </a:p>
          <a:p>
            <a:pPr lvl="1" eaLnBrk="1" hangingPunct="1">
              <a:defRPr/>
            </a:pPr>
            <a:r>
              <a:rPr lang="en-US" altLang="zh-CN" sz="2000" dirty="0">
                <a:solidFill>
                  <a:prstClr val="black"/>
                </a:solidFill>
              </a:rPr>
              <a:t>Architecture enhancements for </a:t>
            </a:r>
            <a:r>
              <a:rPr lang="en-US" altLang="zh-CN" sz="2000" dirty="0" smtClean="0">
                <a:solidFill>
                  <a:prstClr val="black"/>
                </a:solidFill>
              </a:rPr>
              <a:t>support of a backhaul with long/dynamical delay and/or limited bandwidth: </a:t>
            </a:r>
            <a:endParaRPr lang="en-US" altLang="zh-CN" sz="2000" dirty="0" smtClean="0">
              <a:solidFill>
                <a:srgbClr val="FF0000"/>
              </a:solidFill>
            </a:endParaRPr>
          </a:p>
          <a:p>
            <a:pPr lvl="2" eaLnBrk="1" hangingPunct="1">
              <a:buFont typeface="Calibri" panose="020F0502020204030204" pitchFamily="34" charset="0"/>
              <a:buChar char="‒"/>
              <a:defRPr/>
            </a:pPr>
            <a:r>
              <a:rPr lang="en-US" altLang="zh-CN" sz="1600" dirty="0" smtClean="0">
                <a:solidFill>
                  <a:prstClr val="black"/>
                </a:solidFill>
              </a:rPr>
              <a:t>Policy/</a:t>
            </a:r>
            <a:r>
              <a:rPr lang="en-US" altLang="zh-CN" sz="1600" dirty="0" err="1" smtClean="0">
                <a:solidFill>
                  <a:prstClr val="black"/>
                </a:solidFill>
              </a:rPr>
              <a:t>QoS</a:t>
            </a:r>
            <a:r>
              <a:rPr lang="en-US" altLang="zh-CN" sz="1600" dirty="0" smtClean="0">
                <a:solidFill>
                  <a:prstClr val="black"/>
                </a:solidFill>
              </a:rPr>
              <a:t> control enhancements based on the detection of packet delivery latency and/or backhaul bandwidth [2TU]</a:t>
            </a:r>
          </a:p>
          <a:p>
            <a:pPr lvl="1" eaLnBrk="1" hangingPunct="1">
              <a:defRPr/>
            </a:pPr>
            <a:r>
              <a:rPr lang="en-US" altLang="zh-CN" sz="2000" dirty="0" smtClean="0">
                <a:solidFill>
                  <a:prstClr val="black"/>
                </a:solidFill>
              </a:rPr>
              <a:t>Architecture enhancements for support of </a:t>
            </a:r>
            <a:r>
              <a:rPr lang="en-US" altLang="zh-CN" sz="2000" dirty="0" err="1" smtClean="0">
                <a:solidFill>
                  <a:prstClr val="black"/>
                </a:solidFill>
              </a:rPr>
              <a:t>gNB</a:t>
            </a:r>
            <a:r>
              <a:rPr lang="en-US" altLang="zh-CN" sz="2000" dirty="0" smtClean="0">
                <a:solidFill>
                  <a:prstClr val="black"/>
                </a:solidFill>
              </a:rPr>
              <a:t> with multi-types of backhauls:</a:t>
            </a:r>
          </a:p>
          <a:p>
            <a:pPr lvl="2" eaLnBrk="1" hangingPunct="1">
              <a:buFont typeface="Calibri" panose="020F0502020204030204" pitchFamily="34" charset="0"/>
              <a:buChar char="‒"/>
              <a:defRPr/>
            </a:pPr>
            <a:r>
              <a:rPr lang="en-US" altLang="zh-CN" sz="1600" dirty="0" smtClean="0">
                <a:solidFill>
                  <a:prstClr val="black"/>
                </a:solidFill>
              </a:rPr>
              <a:t>Awareness of the characteristics of each TNLA (e.g. latency) for protocol adaption on N1/N2 interface [1TU]</a:t>
            </a:r>
            <a:endParaRPr lang="en-US" altLang="zh-CN" sz="1600" dirty="0">
              <a:solidFill>
                <a:prstClr val="black"/>
              </a:solidFill>
            </a:endParaRPr>
          </a:p>
          <a:p>
            <a:pPr lvl="2" eaLnBrk="1" hangingPunct="1">
              <a:buFont typeface="Calibri" panose="020F0502020204030204" pitchFamily="34" charset="0"/>
              <a:buChar char="‒"/>
              <a:defRPr/>
            </a:pPr>
            <a:r>
              <a:rPr lang="en-US" altLang="zh-CN" sz="1600" dirty="0" smtClean="0">
                <a:solidFill>
                  <a:prstClr val="black"/>
                </a:solidFill>
              </a:rPr>
              <a:t>UP connection management in case of backhaul connection change or loss [1TU]</a:t>
            </a:r>
            <a:endParaRPr lang="en-US" altLang="zh-CN" sz="1600" dirty="0">
              <a:solidFill>
                <a:prstClr val="black"/>
              </a:solidFill>
            </a:endParaRPr>
          </a:p>
          <a:p>
            <a:pPr lvl="1" eaLnBrk="1" hangingPunct="1">
              <a:defRPr/>
            </a:pPr>
            <a:r>
              <a:rPr lang="en-US" altLang="zh-CN" sz="2000" dirty="0" smtClean="0">
                <a:solidFill>
                  <a:prstClr val="black"/>
                </a:solidFill>
              </a:rPr>
              <a:t>Architecture </a:t>
            </a:r>
            <a:r>
              <a:rPr lang="en-US" altLang="zh-CN" sz="2000" dirty="0">
                <a:solidFill>
                  <a:prstClr val="black"/>
                </a:solidFill>
              </a:rPr>
              <a:t>enhancements for support of </a:t>
            </a:r>
            <a:r>
              <a:rPr lang="en-US" altLang="zh-CN" sz="2000" dirty="0" smtClean="0">
                <a:solidFill>
                  <a:prstClr val="black"/>
                </a:solidFill>
              </a:rPr>
              <a:t>moving </a:t>
            </a:r>
            <a:r>
              <a:rPr lang="en-US" altLang="zh-CN" sz="2000" dirty="0" err="1" smtClean="0">
                <a:solidFill>
                  <a:prstClr val="black"/>
                </a:solidFill>
              </a:rPr>
              <a:t>gNB</a:t>
            </a:r>
            <a:r>
              <a:rPr lang="en-US" altLang="zh-CN" sz="2000" dirty="0" smtClean="0">
                <a:solidFill>
                  <a:prstClr val="black"/>
                </a:solidFill>
              </a:rPr>
              <a:t> using backhaul over, e.g., satellite:</a:t>
            </a:r>
          </a:p>
          <a:p>
            <a:pPr lvl="2" eaLnBrk="1" hangingPunct="1">
              <a:buFont typeface="Calibri" panose="020F0502020204030204" pitchFamily="34" charset="0"/>
              <a:buChar char="‒"/>
              <a:defRPr/>
            </a:pPr>
            <a:r>
              <a:rPr lang="en-US" altLang="zh-CN" sz="1600" dirty="0" smtClean="0">
                <a:solidFill>
                  <a:prstClr val="black"/>
                </a:solidFill>
              </a:rPr>
              <a:t>Support of regulatory </a:t>
            </a:r>
            <a:r>
              <a:rPr lang="en-US" altLang="zh-CN" sz="1600" dirty="0">
                <a:solidFill>
                  <a:prstClr val="black"/>
                </a:solidFill>
              </a:rPr>
              <a:t>services if the </a:t>
            </a:r>
            <a:r>
              <a:rPr lang="en-US" altLang="zh-CN" sz="1600" dirty="0" err="1">
                <a:solidFill>
                  <a:prstClr val="black"/>
                </a:solidFill>
              </a:rPr>
              <a:t>gNB</a:t>
            </a:r>
            <a:r>
              <a:rPr lang="en-US" altLang="zh-CN" sz="1600" dirty="0">
                <a:solidFill>
                  <a:prstClr val="black"/>
                </a:solidFill>
              </a:rPr>
              <a:t> using </a:t>
            </a:r>
            <a:r>
              <a:rPr lang="en-US" altLang="zh-CN" sz="1600" dirty="0" smtClean="0">
                <a:solidFill>
                  <a:prstClr val="black"/>
                </a:solidFill>
              </a:rPr>
              <a:t>backhaul over satellite moves </a:t>
            </a:r>
            <a:r>
              <a:rPr lang="en-GB" altLang="zh-CN" sz="1600" dirty="0">
                <a:solidFill>
                  <a:prstClr val="black"/>
                </a:solidFill>
              </a:rPr>
              <a:t>across the country </a:t>
            </a:r>
            <a:r>
              <a:rPr lang="en-GB" altLang="zh-CN" sz="1600" dirty="0" smtClean="0">
                <a:solidFill>
                  <a:prstClr val="black"/>
                </a:solidFill>
              </a:rPr>
              <a:t>boundary [2TU]</a:t>
            </a:r>
          </a:p>
          <a:p>
            <a:pPr lvl="2" eaLnBrk="1" hangingPunct="1">
              <a:defRPr/>
            </a:pPr>
            <a:endParaRPr lang="en-US" altLang="zh-CN" sz="1600" dirty="0">
              <a:solidFill>
                <a:prstClr val="black"/>
              </a:solidFill>
            </a:endParaRPr>
          </a:p>
          <a:p>
            <a:pPr lvl="2" eaLnBrk="1" hangingPunct="1">
              <a:buFont typeface="Calibri" panose="020F0502020204030204" pitchFamily="34" charset="0"/>
              <a:buChar char="‒"/>
              <a:defRPr/>
            </a:pPr>
            <a:endParaRPr lang="en-US" altLang="zh-CN" sz="2000" dirty="0" smtClean="0">
              <a:solidFill>
                <a:prstClr val="black"/>
              </a:solidFill>
            </a:endParaRPr>
          </a:p>
        </p:txBody>
      </p:sp>
    </p:spTree>
    <p:extLst>
      <p:ext uri="{BB962C8B-B14F-4D97-AF65-F5344CB8AC3E}">
        <p14:creationId xmlns:p14="http://schemas.microsoft.com/office/powerpoint/2010/main" val="12757315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err="1" smtClean="0">
                <a:effectLst>
                  <a:outerShdw blurRad="38100" dist="38100" dir="2700000" algn="tl">
                    <a:srgbClr val="C0C0C0"/>
                  </a:outerShdw>
                </a:effectLst>
              </a:rPr>
              <a:t>Rel</a:t>
            </a:r>
            <a:r>
              <a:rPr lang="en-US" dirty="0" smtClean="0">
                <a:effectLst>
                  <a:outerShdw blurRad="38100" dist="38100" dir="2700000" algn="tl">
                    <a:srgbClr val="C0C0C0"/>
                  </a:outerShdw>
                </a:effectLst>
              </a:rPr>
              <a:t> 18 SID proposal (2)</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lvl="0" eaLnBrk="1" hangingPunct="1">
              <a:defRPr/>
            </a:pPr>
            <a:r>
              <a:rPr lang="en-GB" altLang="zh-CN" sz="2400" dirty="0" smtClean="0">
                <a:solidFill>
                  <a:prstClr val="black"/>
                </a:solidFill>
              </a:rPr>
              <a:t>Objectives:</a:t>
            </a:r>
            <a:endParaRPr lang="en-GB" altLang="zh-CN" sz="2400" dirty="0">
              <a:solidFill>
                <a:prstClr val="black"/>
              </a:solidFill>
            </a:endParaRPr>
          </a:p>
          <a:p>
            <a:pPr lvl="1" eaLnBrk="1" hangingPunct="1">
              <a:defRPr/>
            </a:pPr>
            <a:r>
              <a:rPr lang="en-US" altLang="zh-CN" sz="2000" dirty="0" smtClean="0">
                <a:solidFill>
                  <a:prstClr val="black"/>
                </a:solidFill>
              </a:rPr>
              <a:t>Architecture enhancements for support of UPF deployed on satellite:</a:t>
            </a:r>
          </a:p>
          <a:p>
            <a:pPr lvl="2" eaLnBrk="1" hangingPunct="1">
              <a:defRPr/>
            </a:pPr>
            <a:r>
              <a:rPr lang="en-US" altLang="zh-CN" sz="1600" dirty="0" smtClean="0">
                <a:solidFill>
                  <a:prstClr val="black"/>
                </a:solidFill>
              </a:rPr>
              <a:t>UPF selection and reselection. [1TU]</a:t>
            </a:r>
          </a:p>
          <a:p>
            <a:pPr lvl="2" eaLnBrk="1" hangingPunct="1">
              <a:defRPr/>
            </a:pPr>
            <a:r>
              <a:rPr lang="en-US" altLang="zh-CN" sz="1600" dirty="0" smtClean="0">
                <a:solidFill>
                  <a:prstClr val="black"/>
                </a:solidFill>
              </a:rPr>
              <a:t>Support of local switching for UEs in a communication</a:t>
            </a:r>
            <a:r>
              <a:rPr lang="en-US" altLang="zh-CN" sz="1600" dirty="0">
                <a:solidFill>
                  <a:prstClr val="black"/>
                </a:solidFill>
              </a:rPr>
              <a:t>. </a:t>
            </a:r>
            <a:r>
              <a:rPr lang="en-US" altLang="zh-CN" sz="1600" dirty="0" smtClean="0">
                <a:solidFill>
                  <a:prstClr val="black"/>
                </a:solidFill>
              </a:rPr>
              <a:t>[0.5TU</a:t>
            </a:r>
            <a:r>
              <a:rPr lang="en-US" altLang="zh-CN" sz="1600" dirty="0">
                <a:solidFill>
                  <a:prstClr val="black"/>
                </a:solidFill>
              </a:rPr>
              <a:t>]</a:t>
            </a:r>
            <a:endParaRPr lang="en-US" altLang="zh-CN" sz="1600" dirty="0" smtClean="0">
              <a:solidFill>
                <a:prstClr val="black"/>
              </a:solidFill>
            </a:endParaRPr>
          </a:p>
          <a:p>
            <a:pPr lvl="2" eaLnBrk="1" hangingPunct="1">
              <a:defRPr/>
            </a:pPr>
            <a:r>
              <a:rPr lang="en-US" altLang="zh-CN" sz="1600" dirty="0" smtClean="0">
                <a:solidFill>
                  <a:prstClr val="black"/>
                </a:solidFill>
              </a:rPr>
              <a:t>Support of N19 forwarding for </a:t>
            </a:r>
            <a:r>
              <a:rPr lang="en-US" altLang="zh-CN" sz="1600" dirty="0">
                <a:solidFill>
                  <a:prstClr val="black"/>
                </a:solidFill>
              </a:rPr>
              <a:t>UEs in a </a:t>
            </a:r>
            <a:r>
              <a:rPr lang="en-US" altLang="zh-CN" sz="1600" dirty="0" smtClean="0">
                <a:solidFill>
                  <a:prstClr val="black"/>
                </a:solidFill>
              </a:rPr>
              <a:t>communication. [0.5TU]</a:t>
            </a:r>
          </a:p>
          <a:p>
            <a:pPr lvl="2" eaLnBrk="1" hangingPunct="1">
              <a:defRPr/>
            </a:pPr>
            <a:endParaRPr lang="en-US" altLang="zh-CN" sz="1600" dirty="0">
              <a:solidFill>
                <a:prstClr val="black"/>
              </a:solidFill>
            </a:endParaRPr>
          </a:p>
          <a:p>
            <a:pPr lvl="2" eaLnBrk="1" hangingPunct="1">
              <a:defRPr/>
            </a:pPr>
            <a:endParaRPr lang="en-US" altLang="zh-CN" sz="1600" dirty="0" smtClean="0">
              <a:solidFill>
                <a:prstClr val="black"/>
              </a:solidFill>
            </a:endParaRPr>
          </a:p>
          <a:p>
            <a:pPr eaLnBrk="1" hangingPunct="1">
              <a:defRPr/>
            </a:pPr>
            <a:r>
              <a:rPr lang="en-US" altLang="zh-CN" sz="2400" dirty="0">
                <a:solidFill>
                  <a:prstClr val="black"/>
                </a:solidFill>
              </a:rPr>
              <a:t>NOTE</a:t>
            </a:r>
            <a:r>
              <a:rPr lang="en-US" altLang="zh-CN" sz="2400" dirty="0" smtClean="0">
                <a:solidFill>
                  <a:prstClr val="black"/>
                </a:solidFill>
              </a:rPr>
              <a:t>: The bullets in the objectives could </a:t>
            </a:r>
            <a:r>
              <a:rPr lang="en-US" altLang="zh-CN" sz="2400" dirty="0">
                <a:solidFill>
                  <a:prstClr val="black"/>
                </a:solidFill>
              </a:rPr>
              <a:t>be removed from </a:t>
            </a:r>
            <a:r>
              <a:rPr lang="en-US" altLang="zh-CN" sz="2400" dirty="0" smtClean="0">
                <a:solidFill>
                  <a:prstClr val="black"/>
                </a:solidFill>
              </a:rPr>
              <a:t>the SID </a:t>
            </a:r>
            <a:r>
              <a:rPr lang="en-US" altLang="zh-CN" sz="2400" dirty="0">
                <a:solidFill>
                  <a:prstClr val="black"/>
                </a:solidFill>
              </a:rPr>
              <a:t>according to the discussion in SA2</a:t>
            </a:r>
          </a:p>
          <a:p>
            <a:pPr lvl="2" eaLnBrk="1" hangingPunct="1">
              <a:buFont typeface="Calibri" panose="020F0502020204030204" pitchFamily="34" charset="0"/>
              <a:buChar char="‒"/>
              <a:defRPr/>
            </a:pPr>
            <a:endParaRPr lang="en-US" altLang="zh-CN" sz="2000" dirty="0" smtClean="0">
              <a:solidFill>
                <a:prstClr val="black"/>
              </a:solidFill>
            </a:endParaRPr>
          </a:p>
        </p:txBody>
      </p:sp>
    </p:spTree>
    <p:extLst>
      <p:ext uri="{BB962C8B-B14F-4D97-AF65-F5344CB8AC3E}">
        <p14:creationId xmlns:p14="http://schemas.microsoft.com/office/powerpoint/2010/main" val="19028652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748348" y="2138449"/>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algn="l" eaLnBrk="1" hangingPunct="1">
              <a:defRPr/>
            </a:pPr>
            <a:r>
              <a:rPr lang="en-US" dirty="0" smtClean="0">
                <a:effectLst>
                  <a:outerShdw blurRad="38100" dist="38100" dir="2700000" algn="tl">
                    <a:srgbClr val="C0C0C0"/>
                  </a:outerShdw>
                </a:effectLst>
              </a:rPr>
              <a:t>Satellite backhauling scenarios (1)</a:t>
            </a:r>
            <a:endParaRPr lang="en-US" dirty="0">
              <a:effectLst>
                <a:outerShdw blurRad="38100" dist="38100" dir="2700000" algn="tl">
                  <a:srgbClr val="C0C0C0"/>
                </a:outerShdw>
              </a:effectLs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66" y="1198833"/>
            <a:ext cx="283845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5673" y="1179088"/>
            <a:ext cx="283845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2892" y="1375409"/>
            <a:ext cx="2838450"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1038" y="3535817"/>
            <a:ext cx="2924175" cy="248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直接连接符 3"/>
          <p:cNvCxnSpPr/>
          <p:nvPr/>
        </p:nvCxnSpPr>
        <p:spPr bwMode="auto">
          <a:xfrm>
            <a:off x="0" y="3459614"/>
            <a:ext cx="9144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 name="直接连接符 5"/>
          <p:cNvCxnSpPr/>
          <p:nvPr/>
        </p:nvCxnSpPr>
        <p:spPr bwMode="auto">
          <a:xfrm>
            <a:off x="3099676" y="1045028"/>
            <a:ext cx="0" cy="52924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 name="直接连接符 16"/>
          <p:cNvCxnSpPr/>
          <p:nvPr/>
        </p:nvCxnSpPr>
        <p:spPr bwMode="auto">
          <a:xfrm>
            <a:off x="6194073" y="1077686"/>
            <a:ext cx="0" cy="529249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TextBox 6"/>
          <p:cNvSpPr txBox="1"/>
          <p:nvPr/>
        </p:nvSpPr>
        <p:spPr>
          <a:xfrm>
            <a:off x="108821" y="2969120"/>
            <a:ext cx="2928297" cy="461665"/>
          </a:xfrm>
          <a:prstGeom prst="rect">
            <a:avLst/>
          </a:prstGeom>
          <a:noFill/>
        </p:spPr>
        <p:txBody>
          <a:bodyPr wrap="square" rtlCol="0">
            <a:spAutoFit/>
          </a:bodyPr>
          <a:lstStyle/>
          <a:p>
            <a:r>
              <a:rPr lang="en-US" altLang="zh-CN" sz="1200" dirty="0" smtClean="0">
                <a:latin typeface="Calibri" panose="020F0502020204030204" pitchFamily="34" charset="0"/>
              </a:rPr>
              <a:t>s1. </a:t>
            </a:r>
            <a:r>
              <a:rPr lang="en-GB" altLang="zh-CN" sz="1200" dirty="0" err="1" smtClean="0">
                <a:latin typeface="Calibri" panose="020F0502020204030204" pitchFamily="34" charset="0"/>
              </a:rPr>
              <a:t>gNB</a:t>
            </a:r>
            <a:r>
              <a:rPr lang="en-GB" altLang="zh-CN" sz="1200" dirty="0" smtClean="0">
                <a:latin typeface="Calibri" panose="020F0502020204030204" pitchFamily="34" charset="0"/>
              </a:rPr>
              <a:t> </a:t>
            </a:r>
            <a:r>
              <a:rPr lang="en-GB" altLang="zh-CN" sz="1200" dirty="0">
                <a:latin typeface="Calibri" panose="020F0502020204030204" pitchFamily="34" charset="0"/>
              </a:rPr>
              <a:t>connects to 5GC via a single GEO satellite</a:t>
            </a:r>
            <a:endParaRPr lang="zh-CN" altLang="en-US" sz="1200" dirty="0">
              <a:latin typeface="Calibri" panose="020F0502020204030204" pitchFamily="34" charset="0"/>
            </a:endParaRPr>
          </a:p>
        </p:txBody>
      </p:sp>
      <p:sp>
        <p:nvSpPr>
          <p:cNvPr id="19" name="TextBox 18"/>
          <p:cNvSpPr txBox="1"/>
          <p:nvPr/>
        </p:nvSpPr>
        <p:spPr>
          <a:xfrm>
            <a:off x="3142537" y="2977963"/>
            <a:ext cx="3008674" cy="461665"/>
          </a:xfrm>
          <a:prstGeom prst="rect">
            <a:avLst/>
          </a:prstGeom>
          <a:noFill/>
        </p:spPr>
        <p:txBody>
          <a:bodyPr wrap="square" rtlCol="0">
            <a:spAutoFit/>
          </a:bodyPr>
          <a:lstStyle/>
          <a:p>
            <a:r>
              <a:rPr lang="en-US" altLang="zh-CN" sz="1200" dirty="0" smtClean="0">
                <a:latin typeface="Calibri" panose="020F0502020204030204" pitchFamily="34" charset="0"/>
              </a:rPr>
              <a:t>s2. </a:t>
            </a:r>
            <a:r>
              <a:rPr lang="en-GB" altLang="zh-CN" sz="1200" dirty="0" err="1" smtClean="0">
                <a:latin typeface="Calibri" panose="020F0502020204030204" pitchFamily="34" charset="0"/>
              </a:rPr>
              <a:t>gNB</a:t>
            </a:r>
            <a:r>
              <a:rPr lang="en-GB" altLang="zh-CN" sz="1200" dirty="0" smtClean="0">
                <a:latin typeface="Calibri" panose="020F0502020204030204" pitchFamily="34" charset="0"/>
              </a:rPr>
              <a:t> </a:t>
            </a:r>
            <a:r>
              <a:rPr lang="en-GB" altLang="zh-CN" sz="1200" dirty="0">
                <a:latin typeface="Calibri" panose="020F0502020204030204" pitchFamily="34" charset="0"/>
              </a:rPr>
              <a:t>connects to 5GC via a single </a:t>
            </a:r>
            <a:r>
              <a:rPr lang="en-GB" altLang="zh-CN" sz="1200" dirty="0" smtClean="0">
                <a:latin typeface="Calibri" panose="020F0502020204030204" pitchFamily="34" charset="0"/>
              </a:rPr>
              <a:t>NGSO </a:t>
            </a:r>
            <a:r>
              <a:rPr lang="en-GB" altLang="zh-CN" sz="1200" dirty="0">
                <a:latin typeface="Calibri" panose="020F0502020204030204" pitchFamily="34" charset="0"/>
              </a:rPr>
              <a:t>satellite</a:t>
            </a:r>
            <a:endParaRPr lang="zh-CN" altLang="en-US" sz="1200" dirty="0">
              <a:latin typeface="Calibri" panose="020F0502020204030204" pitchFamily="34" charset="0"/>
            </a:endParaRPr>
          </a:p>
        </p:txBody>
      </p:sp>
      <p:sp>
        <p:nvSpPr>
          <p:cNvPr id="20" name="TextBox 19"/>
          <p:cNvSpPr txBox="1"/>
          <p:nvPr/>
        </p:nvSpPr>
        <p:spPr>
          <a:xfrm>
            <a:off x="6217153" y="2984693"/>
            <a:ext cx="2949927" cy="461665"/>
          </a:xfrm>
          <a:prstGeom prst="rect">
            <a:avLst/>
          </a:prstGeom>
          <a:noFill/>
        </p:spPr>
        <p:txBody>
          <a:bodyPr wrap="square" rtlCol="0">
            <a:spAutoFit/>
          </a:bodyPr>
          <a:lstStyle/>
          <a:p>
            <a:r>
              <a:rPr lang="en-US" altLang="zh-CN" sz="1200" dirty="0" smtClean="0">
                <a:latin typeface="Calibri" panose="020F0502020204030204" pitchFamily="34" charset="0"/>
              </a:rPr>
              <a:t>s3. </a:t>
            </a:r>
            <a:r>
              <a:rPr lang="en-GB" altLang="zh-CN" sz="1200" dirty="0" err="1" smtClean="0">
                <a:latin typeface="Calibri" panose="020F0502020204030204" pitchFamily="34" charset="0"/>
              </a:rPr>
              <a:t>gNB</a:t>
            </a:r>
            <a:r>
              <a:rPr lang="en-GB" altLang="zh-CN" sz="1200" dirty="0" smtClean="0">
                <a:latin typeface="Calibri" panose="020F0502020204030204" pitchFamily="34" charset="0"/>
              </a:rPr>
              <a:t> </a:t>
            </a:r>
            <a:r>
              <a:rPr lang="en-GB" altLang="zh-CN" sz="1200" dirty="0">
                <a:latin typeface="Calibri" panose="020F0502020204030204" pitchFamily="34" charset="0"/>
              </a:rPr>
              <a:t>connects to 5GC via a single </a:t>
            </a:r>
            <a:r>
              <a:rPr lang="en-GB" altLang="zh-CN" sz="1200" dirty="0" smtClean="0">
                <a:latin typeface="Calibri" panose="020F0502020204030204" pitchFamily="34" charset="0"/>
              </a:rPr>
              <a:t>satellite with ISL</a:t>
            </a:r>
            <a:endParaRPr lang="zh-CN" altLang="en-US" sz="1200" dirty="0">
              <a:latin typeface="Calibri" panose="020F0502020204030204" pitchFamily="34" charset="0"/>
            </a:endParaRPr>
          </a:p>
        </p:txBody>
      </p:sp>
      <p:sp>
        <p:nvSpPr>
          <p:cNvPr id="21" name="TextBox 20"/>
          <p:cNvSpPr txBox="1"/>
          <p:nvPr/>
        </p:nvSpPr>
        <p:spPr>
          <a:xfrm>
            <a:off x="108821" y="5937417"/>
            <a:ext cx="2949927" cy="461665"/>
          </a:xfrm>
          <a:prstGeom prst="rect">
            <a:avLst/>
          </a:prstGeom>
          <a:noFill/>
        </p:spPr>
        <p:txBody>
          <a:bodyPr wrap="square" rtlCol="0">
            <a:spAutoFit/>
          </a:bodyPr>
          <a:lstStyle/>
          <a:p>
            <a:r>
              <a:rPr lang="en-US" altLang="zh-CN" sz="1200" dirty="0" smtClean="0">
                <a:latin typeface="Calibri" panose="020F0502020204030204" pitchFamily="34" charset="0"/>
              </a:rPr>
              <a:t>s4. </a:t>
            </a:r>
            <a:r>
              <a:rPr lang="en-GB" altLang="zh-CN" sz="1200" dirty="0" err="1">
                <a:latin typeface="Calibri" panose="020F0502020204030204" pitchFamily="34" charset="0"/>
              </a:rPr>
              <a:t>gNB</a:t>
            </a:r>
            <a:r>
              <a:rPr lang="en-GB" altLang="zh-CN" sz="1200" dirty="0">
                <a:latin typeface="Calibri" panose="020F0502020204030204" pitchFamily="34" charset="0"/>
              </a:rPr>
              <a:t> connects to 5GC with backhaul connections over different satellites </a:t>
            </a:r>
            <a:endParaRPr lang="zh-CN" altLang="en-US" sz="1200" dirty="0">
              <a:latin typeface="Calibri" panose="020F0502020204030204" pitchFamily="34" charset="0"/>
            </a:endParaRPr>
          </a:p>
        </p:txBody>
      </p:sp>
      <p:sp>
        <p:nvSpPr>
          <p:cNvPr id="22" name="TextBox 21"/>
          <p:cNvSpPr txBox="1"/>
          <p:nvPr/>
        </p:nvSpPr>
        <p:spPr>
          <a:xfrm>
            <a:off x="3091406" y="5958538"/>
            <a:ext cx="3146211" cy="461665"/>
          </a:xfrm>
          <a:prstGeom prst="rect">
            <a:avLst/>
          </a:prstGeom>
          <a:noFill/>
        </p:spPr>
        <p:txBody>
          <a:bodyPr wrap="square" rtlCol="0">
            <a:spAutoFit/>
          </a:bodyPr>
          <a:lstStyle/>
          <a:p>
            <a:pPr>
              <a:defRPr/>
            </a:pPr>
            <a:r>
              <a:rPr lang="en-US" altLang="zh-CN" sz="1200" dirty="0">
                <a:latin typeface="Calibri" panose="020F0502020204030204" pitchFamily="34" charset="0"/>
              </a:rPr>
              <a:t>s5. </a:t>
            </a:r>
            <a:r>
              <a:rPr lang="en-GB" altLang="zh-CN" sz="1200" dirty="0" err="1">
                <a:latin typeface="Calibri" panose="020F0502020204030204" pitchFamily="34" charset="0"/>
              </a:rPr>
              <a:t>gNB</a:t>
            </a:r>
            <a:r>
              <a:rPr lang="en-GB" altLang="zh-CN" sz="1200" dirty="0">
                <a:latin typeface="Calibri" panose="020F0502020204030204" pitchFamily="34" charset="0"/>
              </a:rPr>
              <a:t> connects to 5GC with hybrid backhauls (e.g., satellite and terrestrial backhauls)</a:t>
            </a:r>
          </a:p>
        </p:txBody>
      </p:sp>
      <p:sp>
        <p:nvSpPr>
          <p:cNvPr id="23" name="TextBox 22"/>
          <p:cNvSpPr txBox="1"/>
          <p:nvPr/>
        </p:nvSpPr>
        <p:spPr>
          <a:xfrm>
            <a:off x="6204959" y="5958538"/>
            <a:ext cx="2949927" cy="461665"/>
          </a:xfrm>
          <a:prstGeom prst="rect">
            <a:avLst/>
          </a:prstGeom>
          <a:noFill/>
        </p:spPr>
        <p:txBody>
          <a:bodyPr wrap="square" rtlCol="0">
            <a:spAutoFit/>
          </a:bodyPr>
          <a:lstStyle/>
          <a:p>
            <a:r>
              <a:rPr lang="en-US" altLang="zh-CN" sz="1200" dirty="0" smtClean="0">
                <a:latin typeface="Calibri" panose="020F0502020204030204" pitchFamily="34" charset="0"/>
              </a:rPr>
              <a:t>s6. </a:t>
            </a:r>
            <a:r>
              <a:rPr lang="en-GB" altLang="zh-CN" sz="1200" dirty="0" err="1">
                <a:latin typeface="Calibri" panose="020F0502020204030204" pitchFamily="34" charset="0"/>
              </a:rPr>
              <a:t>gNB</a:t>
            </a:r>
            <a:r>
              <a:rPr lang="en-GB" altLang="zh-CN" sz="1200" dirty="0">
                <a:latin typeface="Calibri" panose="020F0502020204030204" pitchFamily="34" charset="0"/>
              </a:rPr>
              <a:t> on-board connects to 5GC via satellites</a:t>
            </a:r>
            <a:endParaRPr lang="zh-CN" altLang="en-US" sz="1200" dirty="0">
              <a:latin typeface="Calibri" panose="020F0502020204030204" pitchFamily="34"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79704709"/>
              </p:ext>
            </p:extLst>
          </p:nvPr>
        </p:nvGraphicFramePr>
        <p:xfrm>
          <a:off x="42863" y="3471863"/>
          <a:ext cx="3038475" cy="2513012"/>
        </p:xfrm>
        <a:graphic>
          <a:graphicData uri="http://schemas.openxmlformats.org/presentationml/2006/ole">
            <mc:AlternateContent xmlns:mc="http://schemas.openxmlformats.org/markup-compatibility/2006">
              <mc:Choice xmlns:v="urn:schemas-microsoft-com:vml" Requires="v">
                <p:oleObj spid="_x0000_s2272" name="Visio" r:id="rId7" imgW="2907219" imgH="2405692" progId="Visio.Drawing.11">
                  <p:embed/>
                </p:oleObj>
              </mc:Choice>
              <mc:Fallback>
                <p:oleObj name="Visio" r:id="rId7" imgW="2907219" imgH="2405692" progId="Visio.Drawing.11">
                  <p:embed/>
                  <p:pic>
                    <p:nvPicPr>
                      <p:cNvPr id="0" name="对象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63" y="3471863"/>
                        <a:ext cx="3038475" cy="2513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3046926525"/>
              </p:ext>
            </p:extLst>
          </p:nvPr>
        </p:nvGraphicFramePr>
        <p:xfrm>
          <a:off x="6207125" y="3527861"/>
          <a:ext cx="2904217" cy="2450434"/>
        </p:xfrm>
        <a:graphic>
          <a:graphicData uri="http://schemas.openxmlformats.org/presentationml/2006/ole">
            <mc:AlternateContent xmlns:mc="http://schemas.openxmlformats.org/markup-compatibility/2006">
              <mc:Choice xmlns:v="urn:schemas-microsoft-com:vml" Requires="v">
                <p:oleObj spid="_x0000_s2273" name="Visio" r:id="rId9" imgW="2963411" imgH="2503904" progId="Visio.Drawing.11">
                  <p:embed/>
                </p:oleObj>
              </mc:Choice>
              <mc:Fallback>
                <p:oleObj name="Visio" r:id="rId9" imgW="2963411" imgH="2503904" progId="Visio.Drawing.11">
                  <p:embed/>
                  <p:pic>
                    <p:nvPicPr>
                      <p:cNvPr id="0" name="对象 2"/>
                      <p:cNvPicPr>
                        <a:picLocks noChangeAspect="1" noChangeArrowheads="1"/>
                      </p:cNvPicPr>
                      <p:nvPr/>
                    </p:nvPicPr>
                    <p:blipFill>
                      <a:blip r:embed="rId10"/>
                      <a:srcRect/>
                      <a:stretch>
                        <a:fillRect/>
                      </a:stretch>
                    </p:blipFill>
                    <p:spPr bwMode="auto">
                      <a:xfrm>
                        <a:off x="6207125" y="3527861"/>
                        <a:ext cx="2904217" cy="2450434"/>
                      </a:xfrm>
                      <a:prstGeom prst="rect">
                        <a:avLst/>
                      </a:prstGeom>
                      <a:noFill/>
                      <a:ln>
                        <a:noFill/>
                      </a:ln>
                    </p:spPr>
                  </p:pic>
                </p:oleObj>
              </mc:Fallback>
            </mc:AlternateContent>
          </a:graphicData>
        </a:graphic>
      </p:graphicFrame>
      <p:sp>
        <p:nvSpPr>
          <p:cNvPr id="5" name="矩形 4"/>
          <p:cNvSpPr/>
          <p:nvPr/>
        </p:nvSpPr>
        <p:spPr bwMode="auto">
          <a:xfrm>
            <a:off x="87049" y="1146430"/>
            <a:ext cx="6053276" cy="2251697"/>
          </a:xfrm>
          <a:prstGeom prst="rect">
            <a:avLst/>
          </a:prstGeom>
          <a:solidFill>
            <a:schemeClr val="accent1">
              <a:alpha val="34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8" name="TextBox 7"/>
          <p:cNvSpPr txBox="1"/>
          <p:nvPr/>
        </p:nvSpPr>
        <p:spPr>
          <a:xfrm>
            <a:off x="1904998" y="1360424"/>
            <a:ext cx="1807029" cy="307777"/>
          </a:xfrm>
          <a:prstGeom prst="rect">
            <a:avLst/>
          </a:prstGeom>
          <a:noFill/>
          <a:ln>
            <a:solidFill>
              <a:schemeClr val="tx1"/>
            </a:solidFill>
          </a:ln>
        </p:spPr>
        <p:txBody>
          <a:bodyPr wrap="square" rtlCol="0">
            <a:spAutoFit/>
          </a:bodyPr>
          <a:lstStyle/>
          <a:p>
            <a:r>
              <a:rPr lang="en-US" altLang="zh-CN" sz="1400" dirty="0" smtClean="0">
                <a:solidFill>
                  <a:srgbClr val="FF0000"/>
                </a:solidFill>
              </a:rPr>
              <a:t>Supported In Rel-17</a:t>
            </a:r>
            <a:endParaRPr lang="zh-CN" altLang="en-US" sz="1400" dirty="0">
              <a:solidFill>
                <a:srgbClr val="FF0000"/>
              </a:solidFill>
            </a:endParaRPr>
          </a:p>
        </p:txBody>
      </p:sp>
    </p:spTree>
    <p:extLst>
      <p:ext uri="{BB962C8B-B14F-4D97-AF65-F5344CB8AC3E}">
        <p14:creationId xmlns:p14="http://schemas.microsoft.com/office/powerpoint/2010/main" val="4168315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algn="l" eaLnBrk="1" hangingPunct="1">
              <a:defRPr/>
            </a:pPr>
            <a:r>
              <a:rPr lang="en-US" dirty="0" smtClean="0">
                <a:effectLst>
                  <a:outerShdw blurRad="38100" dist="38100" dir="2700000" algn="tl">
                    <a:srgbClr val="C0C0C0"/>
                  </a:outerShdw>
                </a:effectLst>
              </a:rPr>
              <a:t>Satellite backhauling scenarios (2)</a:t>
            </a:r>
            <a:endParaRPr lang="en-US" dirty="0">
              <a:effectLst>
                <a:outerShdw blurRad="38100" dist="38100" dir="2700000" algn="tl">
                  <a:srgbClr val="C0C0C0"/>
                </a:outerShdw>
              </a:effectLst>
            </a:endParaRPr>
          </a:p>
        </p:txBody>
      </p:sp>
      <p:sp>
        <p:nvSpPr>
          <p:cNvPr id="23" name="TextBox 22"/>
          <p:cNvSpPr txBox="1"/>
          <p:nvPr/>
        </p:nvSpPr>
        <p:spPr>
          <a:xfrm>
            <a:off x="2725159" y="4185461"/>
            <a:ext cx="3650241" cy="276999"/>
          </a:xfrm>
          <a:prstGeom prst="rect">
            <a:avLst/>
          </a:prstGeom>
          <a:noFill/>
        </p:spPr>
        <p:txBody>
          <a:bodyPr wrap="square" rtlCol="0">
            <a:spAutoFit/>
          </a:bodyPr>
          <a:lstStyle/>
          <a:p>
            <a:r>
              <a:rPr lang="en-US" altLang="zh-CN" sz="1200" dirty="0" smtClean="0">
                <a:latin typeface="Calibri" panose="020F0502020204030204" pitchFamily="34" charset="0"/>
              </a:rPr>
              <a:t>S8. </a:t>
            </a:r>
            <a:r>
              <a:rPr lang="en-US" altLang="zh-CN" sz="1200" dirty="0" err="1" smtClean="0">
                <a:latin typeface="Calibri" panose="020F0502020204030204" pitchFamily="34" charset="0"/>
              </a:rPr>
              <a:t>gNB</a:t>
            </a:r>
            <a:r>
              <a:rPr lang="en-US" altLang="zh-CN" sz="1200" dirty="0" smtClean="0">
                <a:latin typeface="Calibri" panose="020F0502020204030204" pitchFamily="34" charset="0"/>
              </a:rPr>
              <a:t> connects to a </a:t>
            </a:r>
            <a:r>
              <a:rPr lang="en-GB" altLang="zh-CN" sz="1200" dirty="0" smtClean="0">
                <a:latin typeface="Calibri" panose="020F0502020204030204" pitchFamily="34" charset="0"/>
              </a:rPr>
              <a:t>UPF on the satellite</a:t>
            </a:r>
            <a:endParaRPr lang="zh-CN" altLang="en-US" sz="1200" dirty="0">
              <a:latin typeface="Calibri" panose="020F0502020204030204" pitchFamily="34"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88130749"/>
              </p:ext>
            </p:extLst>
          </p:nvPr>
        </p:nvGraphicFramePr>
        <p:xfrm>
          <a:off x="114300" y="1276350"/>
          <a:ext cx="8829675" cy="2909888"/>
        </p:xfrm>
        <a:graphic>
          <a:graphicData uri="http://schemas.openxmlformats.org/presentationml/2006/ole">
            <mc:AlternateContent xmlns:mc="http://schemas.openxmlformats.org/markup-compatibility/2006">
              <mc:Choice xmlns:v="urn:schemas-microsoft-com:vml" Requires="v">
                <p:oleObj spid="_x0000_s4159" name="Visio" r:id="rId3" imgW="7354539" imgH="2458555" progId="Visio.Drawing.11">
                  <p:embed/>
                </p:oleObj>
              </mc:Choice>
              <mc:Fallback>
                <p:oleObj name="Visio" r:id="rId3" imgW="7354539" imgH="2458555" progId="Visio.Drawing.11">
                  <p:embed/>
                  <p:pic>
                    <p:nvPicPr>
                      <p:cNvPr id="0" name=""/>
                      <p:cNvPicPr>
                        <a:picLocks noChangeAspect="1" noChangeArrowheads="1"/>
                      </p:cNvPicPr>
                      <p:nvPr/>
                    </p:nvPicPr>
                    <p:blipFill>
                      <a:blip r:embed="rId4"/>
                      <a:srcRect/>
                      <a:stretch>
                        <a:fillRect/>
                      </a:stretch>
                    </p:blipFill>
                    <p:spPr bwMode="auto">
                      <a:xfrm>
                        <a:off x="114300" y="1276350"/>
                        <a:ext cx="8829675" cy="2909888"/>
                      </a:xfrm>
                      <a:prstGeom prst="rect">
                        <a:avLst/>
                      </a:prstGeom>
                      <a:noFill/>
                      <a:ln>
                        <a:noFill/>
                      </a:ln>
                    </p:spPr>
                  </p:pic>
                </p:oleObj>
              </mc:Fallback>
            </mc:AlternateContent>
          </a:graphicData>
        </a:graphic>
      </p:graphicFrame>
      <p:sp>
        <p:nvSpPr>
          <p:cNvPr id="26" name="Rectangle 3"/>
          <p:cNvSpPr txBox="1">
            <a:spLocks/>
          </p:cNvSpPr>
          <p:nvPr/>
        </p:nvSpPr>
        <p:spPr bwMode="auto">
          <a:xfrm>
            <a:off x="410078" y="4450960"/>
            <a:ext cx="8391021" cy="188634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 typeface="Wingdings" panose="05000000000000000000" pitchFamily="2" charset="2"/>
              <a:buChar char="p"/>
            </a:pPr>
            <a:r>
              <a:rPr lang="en-US" altLang="zh-CN" sz="2400" dirty="0" smtClean="0"/>
              <a:t>Use </a:t>
            </a:r>
            <a:r>
              <a:rPr lang="en-US" altLang="zh-CN" sz="2400" dirty="0"/>
              <a:t>cases of using UPF on-board:</a:t>
            </a:r>
          </a:p>
          <a:p>
            <a:pPr>
              <a:buFont typeface="Wingdings" panose="05000000000000000000" pitchFamily="2" charset="2"/>
              <a:buChar char="ü"/>
            </a:pPr>
            <a:r>
              <a:rPr lang="en-US" altLang="zh-CN" sz="1800" dirty="0" smtClean="0"/>
              <a:t>EC services </a:t>
            </a:r>
            <a:r>
              <a:rPr lang="en-US" altLang="zh-CN" sz="1800" dirty="0"/>
              <a:t>on the </a:t>
            </a:r>
            <a:r>
              <a:rPr lang="en-US" altLang="zh-CN" sz="1800" dirty="0" smtClean="0"/>
              <a:t>satellite, which would </a:t>
            </a:r>
            <a:r>
              <a:rPr lang="en-US" altLang="zh-CN" sz="1800" dirty="0"/>
              <a:t>improve the quality (i.e</a:t>
            </a:r>
            <a:r>
              <a:rPr lang="en-US" altLang="zh-CN" sz="1800" dirty="0" smtClean="0"/>
              <a:t>., </a:t>
            </a:r>
            <a:r>
              <a:rPr lang="en-US" altLang="zh-CN" sz="1800" dirty="0"/>
              <a:t>reduced latency and stable bandwidth) to provide application layer services, e.g., broadcast service. </a:t>
            </a:r>
          </a:p>
          <a:p>
            <a:pPr>
              <a:buFont typeface="Wingdings" panose="05000000000000000000" pitchFamily="2" charset="2"/>
              <a:buChar char="ü"/>
            </a:pPr>
            <a:r>
              <a:rPr lang="en-US" altLang="zh-CN" sz="1800" dirty="0" smtClean="0"/>
              <a:t>Local switching via UPF on-board or N19 forwarding between UPFs on-board, which would </a:t>
            </a:r>
            <a:r>
              <a:rPr lang="en-US" altLang="zh-CN" sz="1800" dirty="0"/>
              <a:t>reduce the latency for application layer data exchange, and can provide more stable bandwidth for data transmission.</a:t>
            </a:r>
          </a:p>
        </p:txBody>
      </p:sp>
    </p:spTree>
    <p:extLst>
      <p:ext uri="{BB962C8B-B14F-4D97-AF65-F5344CB8AC3E}">
        <p14:creationId xmlns:p14="http://schemas.microsoft.com/office/powerpoint/2010/main" val="26670635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50" y="228600"/>
            <a:ext cx="7118350" cy="1143000"/>
          </a:xfrm>
        </p:spPr>
        <p:txBody>
          <a:bodyPr rtlCol="0">
            <a:normAutofit/>
          </a:bodyPr>
          <a:lstStyle/>
          <a:p>
            <a:pPr algn="l" eaLnBrk="1" hangingPunct="1">
              <a:defRPr/>
            </a:pPr>
            <a:r>
              <a:rPr lang="en-US" dirty="0" smtClean="0">
                <a:effectLst>
                  <a:outerShdw blurRad="38100" dist="38100" dir="2700000" algn="tl">
                    <a:srgbClr val="C0C0C0"/>
                  </a:outerShdw>
                </a:effectLst>
              </a:rPr>
              <a:t>Some other </a:t>
            </a:r>
            <a:r>
              <a:rPr lang="en-US" altLang="zh-CN" dirty="0" smtClean="0">
                <a:effectLst>
                  <a:outerShdw blurRad="38100" dist="38100" dir="2700000" algn="tl">
                    <a:srgbClr val="C0C0C0"/>
                  </a:outerShdw>
                </a:effectLst>
              </a:rPr>
              <a:t>scenarios of using </a:t>
            </a:r>
            <a:r>
              <a:rPr lang="en-US" dirty="0" smtClean="0">
                <a:effectLst>
                  <a:outerShdw blurRad="38100" dist="38100" dir="2700000" algn="tl">
                    <a:srgbClr val="C0C0C0"/>
                  </a:outerShdw>
                </a:effectLst>
              </a:rPr>
              <a:t>wireless backhauling</a:t>
            </a:r>
            <a:endParaRPr lang="en-US" dirty="0">
              <a:effectLst>
                <a:outerShdw blurRad="38100" dist="38100" dir="2700000" algn="tl">
                  <a:srgbClr val="C0C0C0"/>
                </a:outerShdw>
              </a:effectLst>
            </a:endParaRPr>
          </a:p>
        </p:txBody>
      </p:sp>
      <p:cxnSp>
        <p:nvCxnSpPr>
          <p:cNvPr id="6" name="直接连接符 5"/>
          <p:cNvCxnSpPr/>
          <p:nvPr/>
        </p:nvCxnSpPr>
        <p:spPr bwMode="auto">
          <a:xfrm>
            <a:off x="4483976" y="1127704"/>
            <a:ext cx="0" cy="4663496"/>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1" name="TextBox 20"/>
          <p:cNvSpPr txBox="1"/>
          <p:nvPr/>
        </p:nvSpPr>
        <p:spPr>
          <a:xfrm>
            <a:off x="223121" y="5329535"/>
            <a:ext cx="4184655" cy="584775"/>
          </a:xfrm>
          <a:prstGeom prst="rect">
            <a:avLst/>
          </a:prstGeom>
          <a:noFill/>
        </p:spPr>
        <p:txBody>
          <a:bodyPr wrap="square" rtlCol="0">
            <a:spAutoFit/>
          </a:bodyPr>
          <a:lstStyle/>
          <a:p>
            <a:r>
              <a:rPr lang="en-GB" altLang="zh-CN" sz="1600" dirty="0" err="1" smtClean="0">
                <a:latin typeface="Calibri" panose="020F0502020204030204" pitchFamily="34" charset="0"/>
              </a:rPr>
              <a:t>gNB</a:t>
            </a:r>
            <a:r>
              <a:rPr lang="en-GB" altLang="zh-CN" sz="1600" dirty="0" smtClean="0">
                <a:latin typeface="Calibri" panose="020F0502020204030204" pitchFamily="34" charset="0"/>
              </a:rPr>
              <a:t> </a:t>
            </a:r>
            <a:r>
              <a:rPr lang="en-GB" altLang="zh-CN" sz="1600" dirty="0">
                <a:latin typeface="Calibri" panose="020F0502020204030204" pitchFamily="34" charset="0"/>
              </a:rPr>
              <a:t>connects to 5GC with backhaul connections </a:t>
            </a:r>
            <a:r>
              <a:rPr lang="en-GB" altLang="zh-CN" sz="1600" dirty="0" smtClean="0">
                <a:latin typeface="Calibri" panose="020F0502020204030204" pitchFamily="34" charset="0"/>
              </a:rPr>
              <a:t>provided by e.g., UAV(s)</a:t>
            </a:r>
            <a:endParaRPr lang="zh-CN" altLang="en-US" sz="1600" dirty="0">
              <a:latin typeface="Calibri" panose="020F0502020204030204" pitchFamily="34" charset="0"/>
            </a:endParaRPr>
          </a:p>
        </p:txBody>
      </p:sp>
      <p:sp>
        <p:nvSpPr>
          <p:cNvPr id="22" name="TextBox 21"/>
          <p:cNvSpPr txBox="1"/>
          <p:nvPr/>
        </p:nvSpPr>
        <p:spPr>
          <a:xfrm>
            <a:off x="4648200" y="5331773"/>
            <a:ext cx="4368800" cy="584775"/>
          </a:xfrm>
          <a:prstGeom prst="rect">
            <a:avLst/>
          </a:prstGeom>
          <a:noFill/>
        </p:spPr>
        <p:txBody>
          <a:bodyPr wrap="square" rtlCol="0">
            <a:spAutoFit/>
          </a:bodyPr>
          <a:lstStyle/>
          <a:p>
            <a:r>
              <a:rPr lang="en-GB" altLang="zh-CN" sz="1600" dirty="0" err="1">
                <a:latin typeface="Calibri" panose="020F0502020204030204" pitchFamily="34" charset="0"/>
              </a:rPr>
              <a:t>gNB</a:t>
            </a:r>
            <a:r>
              <a:rPr lang="en-GB" altLang="zh-CN" sz="1600" dirty="0">
                <a:latin typeface="Calibri" panose="020F0502020204030204" pitchFamily="34" charset="0"/>
              </a:rPr>
              <a:t> connects to 5GC with backhaul connections provided by HAPS (High Altitude Platform Station)</a:t>
            </a:r>
            <a:endParaRPr lang="zh-CN" altLang="en-US" sz="1600" dirty="0">
              <a:latin typeface="Calibri" panose="020F0502020204030204" pitchFamily="34"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25989900"/>
              </p:ext>
            </p:extLst>
          </p:nvPr>
        </p:nvGraphicFramePr>
        <p:xfrm>
          <a:off x="64546" y="2065338"/>
          <a:ext cx="4324718" cy="2519362"/>
        </p:xfrm>
        <a:graphic>
          <a:graphicData uri="http://schemas.openxmlformats.org/presentationml/2006/ole">
            <mc:AlternateContent xmlns:mc="http://schemas.openxmlformats.org/markup-compatibility/2006">
              <mc:Choice xmlns:v="urn:schemas-microsoft-com:vml" Requires="v">
                <p:oleObj spid="_x0000_s3201" name="Visio" r:id="rId3" imgW="2907263" imgH="1693833" progId="Visio.Drawing.11">
                  <p:embed/>
                </p:oleObj>
              </mc:Choice>
              <mc:Fallback>
                <p:oleObj name="Visio" r:id="rId3" imgW="2907263" imgH="1693833" progId="Visio.Drawing.11">
                  <p:embed/>
                  <p:pic>
                    <p:nvPicPr>
                      <p:cNvPr id="0" name=""/>
                      <p:cNvPicPr>
                        <a:picLocks noChangeAspect="1" noChangeArrowheads="1"/>
                      </p:cNvPicPr>
                      <p:nvPr/>
                    </p:nvPicPr>
                    <p:blipFill>
                      <a:blip r:embed="rId4"/>
                      <a:srcRect/>
                      <a:stretch>
                        <a:fillRect/>
                      </a:stretch>
                    </p:blipFill>
                    <p:spPr bwMode="auto">
                      <a:xfrm>
                        <a:off x="64546" y="2065338"/>
                        <a:ext cx="4324718" cy="2519362"/>
                      </a:xfrm>
                      <a:prstGeom prst="rect">
                        <a:avLst/>
                      </a:prstGeom>
                      <a:noFill/>
                      <a:ln>
                        <a:noFill/>
                      </a:ln>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203638486"/>
              </p:ext>
            </p:extLst>
          </p:nvPr>
        </p:nvGraphicFramePr>
        <p:xfrm>
          <a:off x="4664075" y="2054225"/>
          <a:ext cx="4106863" cy="2492375"/>
        </p:xfrm>
        <a:graphic>
          <a:graphicData uri="http://schemas.openxmlformats.org/presentationml/2006/ole">
            <mc:AlternateContent xmlns:mc="http://schemas.openxmlformats.org/markup-compatibility/2006">
              <mc:Choice xmlns:v="urn:schemas-microsoft-com:vml" Requires="v">
                <p:oleObj spid="_x0000_s3202" name="Visio" r:id="rId5" imgW="2907263" imgH="1765905" progId="Visio.Drawing.11">
                  <p:embed/>
                </p:oleObj>
              </mc:Choice>
              <mc:Fallback>
                <p:oleObj name="Visio" r:id="rId5" imgW="2907263" imgH="1765905" progId="Visio.Drawing.11">
                  <p:embed/>
                  <p:pic>
                    <p:nvPicPr>
                      <p:cNvPr id="0" name="对象 2"/>
                      <p:cNvPicPr>
                        <a:picLocks noChangeAspect="1" noChangeArrowheads="1"/>
                      </p:cNvPicPr>
                      <p:nvPr/>
                    </p:nvPicPr>
                    <p:blipFill>
                      <a:blip r:embed="rId6"/>
                      <a:srcRect/>
                      <a:stretch>
                        <a:fillRect/>
                      </a:stretch>
                    </p:blipFill>
                    <p:spPr bwMode="auto">
                      <a:xfrm>
                        <a:off x="4664075" y="2054225"/>
                        <a:ext cx="4106863" cy="249237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9110958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smtClean="0">
                <a:effectLst>
                  <a:outerShdw blurRad="38100" dist="38100" dir="2700000" algn="tl">
                    <a:srgbClr val="C0C0C0"/>
                  </a:outerShdw>
                </a:effectLst>
              </a:rPr>
              <a:t>Works in </a:t>
            </a:r>
            <a:r>
              <a:rPr lang="en-US" dirty="0" err="1" smtClean="0">
                <a:effectLst>
                  <a:outerShdw blurRad="38100" dist="38100" dir="2700000" algn="tl">
                    <a:srgbClr val="C0C0C0"/>
                  </a:outerShdw>
                </a:effectLst>
              </a:rPr>
              <a:t>Rel</a:t>
            </a:r>
            <a:r>
              <a:rPr lang="en-US" dirty="0" smtClean="0">
                <a:effectLst>
                  <a:outerShdw blurRad="38100" dist="38100" dir="2700000" algn="tl">
                    <a:srgbClr val="C0C0C0"/>
                  </a:outerShdw>
                </a:effectLst>
              </a:rPr>
              <a:t> 17 to support s1 and s2</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eaLnBrk="1" hangingPunct="1">
              <a:defRPr/>
            </a:pPr>
            <a:r>
              <a:rPr lang="en-US" sz="2400" dirty="0" smtClean="0"/>
              <a:t>Satellite </a:t>
            </a:r>
            <a:r>
              <a:rPr lang="en-US" sz="2400" dirty="0"/>
              <a:t>backhaul </a:t>
            </a:r>
            <a:r>
              <a:rPr lang="en-US" sz="2400" dirty="0" smtClean="0"/>
              <a:t>category determination by SMF;</a:t>
            </a:r>
            <a:endParaRPr lang="en-US" sz="2400" dirty="0"/>
          </a:p>
          <a:p>
            <a:pPr eaLnBrk="1" hangingPunct="1">
              <a:defRPr/>
            </a:pPr>
            <a:r>
              <a:rPr lang="en-US" sz="2400" dirty="0" smtClean="0"/>
              <a:t>Event </a:t>
            </a:r>
            <a:r>
              <a:rPr lang="en-US" sz="2400" dirty="0"/>
              <a:t>report </a:t>
            </a:r>
            <a:r>
              <a:rPr lang="en-US" sz="2400" dirty="0" smtClean="0"/>
              <a:t>from SMF to </a:t>
            </a:r>
            <a:r>
              <a:rPr lang="en-US" sz="2400" dirty="0"/>
              <a:t>PCF on change of the backhaul;</a:t>
            </a:r>
          </a:p>
          <a:p>
            <a:pPr eaLnBrk="1" hangingPunct="1">
              <a:defRPr/>
            </a:pPr>
            <a:r>
              <a:rPr lang="en-US" sz="2400" dirty="0" smtClean="0"/>
              <a:t>Policy </a:t>
            </a:r>
            <a:r>
              <a:rPr lang="en-US" sz="2400" dirty="0"/>
              <a:t>determination based on satellite backhaul category;</a:t>
            </a:r>
          </a:p>
          <a:p>
            <a:pPr eaLnBrk="1" hangingPunct="1">
              <a:defRPr/>
            </a:pPr>
            <a:r>
              <a:rPr lang="en-US" sz="2400" dirty="0" smtClean="0"/>
              <a:t>Notifying the AF on changes of the satellite backhaul category;</a:t>
            </a:r>
          </a:p>
          <a:p>
            <a:pPr eaLnBrk="1" hangingPunct="1">
              <a:defRPr/>
            </a:pPr>
            <a:r>
              <a:rPr lang="en-US" sz="2400" dirty="0" smtClean="0"/>
              <a:t>No new 5QI defined for services over satellite backhaul</a:t>
            </a:r>
            <a:endParaRPr lang="en-US" sz="2400" dirty="0"/>
          </a:p>
        </p:txBody>
      </p:sp>
    </p:spTree>
    <p:extLst>
      <p:ext uri="{BB962C8B-B14F-4D97-AF65-F5344CB8AC3E}">
        <p14:creationId xmlns:p14="http://schemas.microsoft.com/office/powerpoint/2010/main" val="40073982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smtClean="0">
                <a:effectLst>
                  <a:outerShdw blurRad="38100" dist="38100" dir="2700000" algn="tl">
                    <a:srgbClr val="C0C0C0"/>
                  </a:outerShdw>
                </a:effectLst>
              </a:rPr>
              <a:t>More backhauling scenarios to be considered in </a:t>
            </a:r>
            <a:r>
              <a:rPr lang="en-US" dirty="0" err="1" smtClean="0">
                <a:effectLst>
                  <a:outerShdw blurRad="38100" dist="38100" dir="2700000" algn="tl">
                    <a:srgbClr val="C0C0C0"/>
                  </a:outerShdw>
                </a:effectLst>
              </a:rPr>
              <a:t>Rel</a:t>
            </a:r>
            <a:r>
              <a:rPr lang="en-US" dirty="0" smtClean="0">
                <a:effectLst>
                  <a:outerShdw blurRad="38100" dist="38100" dir="2700000" algn="tl">
                    <a:srgbClr val="C0C0C0"/>
                  </a:outerShdw>
                </a:effectLst>
              </a:rPr>
              <a:t> 18</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eaLnBrk="1" hangingPunct="1">
              <a:defRPr/>
            </a:pPr>
            <a:r>
              <a:rPr lang="en-US" sz="2400" dirty="0" smtClean="0"/>
              <a:t>Backhaul with dynamical changed packet delivery latency, e.g. satellite backhaul with ISL;</a:t>
            </a:r>
            <a:endParaRPr lang="en-US" sz="2400" dirty="0"/>
          </a:p>
          <a:p>
            <a:pPr eaLnBrk="1" hangingPunct="1">
              <a:defRPr/>
            </a:pPr>
            <a:r>
              <a:rPr lang="en-US" sz="2400" dirty="0" smtClean="0"/>
              <a:t>A </a:t>
            </a:r>
            <a:r>
              <a:rPr lang="en-US" sz="2400" dirty="0" err="1" smtClean="0"/>
              <a:t>gNB</a:t>
            </a:r>
            <a:r>
              <a:rPr lang="en-US" sz="2400" dirty="0" smtClean="0"/>
              <a:t> connects to 5GC with multi-types of satellite backhauls</a:t>
            </a:r>
          </a:p>
          <a:p>
            <a:pPr eaLnBrk="1" hangingPunct="1">
              <a:defRPr/>
            </a:pPr>
            <a:r>
              <a:rPr lang="en-US" sz="2400" dirty="0" smtClean="0"/>
              <a:t>A </a:t>
            </a:r>
            <a:r>
              <a:rPr lang="en-US" sz="2400" dirty="0" err="1" smtClean="0"/>
              <a:t>gNB</a:t>
            </a:r>
            <a:r>
              <a:rPr lang="en-US" sz="2400" dirty="0" smtClean="0"/>
              <a:t> connects to 5GC via hybrid backhauls (e.g., satellite backhaul and Terrestrial backhaul)</a:t>
            </a:r>
          </a:p>
          <a:p>
            <a:pPr eaLnBrk="1" hangingPunct="1">
              <a:defRPr/>
            </a:pPr>
            <a:r>
              <a:rPr lang="en-US" sz="2400" dirty="0" smtClean="0"/>
              <a:t>A </a:t>
            </a:r>
            <a:r>
              <a:rPr lang="en-US" sz="2400" dirty="0" err="1" smtClean="0"/>
              <a:t>gNB</a:t>
            </a:r>
            <a:r>
              <a:rPr lang="en-US" sz="2400" dirty="0" smtClean="0"/>
              <a:t> on board (e.g. a vessel) connects to 5GC via backhaul(s) over satellite</a:t>
            </a:r>
          </a:p>
          <a:p>
            <a:pPr eaLnBrk="1" hangingPunct="1">
              <a:defRPr/>
            </a:pPr>
            <a:r>
              <a:rPr lang="en-US" altLang="zh-CN" sz="2400" dirty="0"/>
              <a:t>A </a:t>
            </a:r>
            <a:r>
              <a:rPr lang="en-US" altLang="zh-CN" sz="2400" dirty="0" err="1"/>
              <a:t>gNB</a:t>
            </a:r>
            <a:r>
              <a:rPr lang="en-US" altLang="zh-CN" sz="2400" dirty="0"/>
              <a:t> </a:t>
            </a:r>
            <a:r>
              <a:rPr lang="en-US" altLang="zh-CN" sz="2400" dirty="0" smtClean="0"/>
              <a:t>connects </a:t>
            </a:r>
            <a:r>
              <a:rPr lang="en-US" altLang="zh-CN" sz="2400" dirty="0"/>
              <a:t>to </a:t>
            </a:r>
            <a:r>
              <a:rPr lang="en-US" altLang="zh-CN" sz="2400" dirty="0" smtClean="0"/>
              <a:t>a UPF on board via a satellite backhaul</a:t>
            </a:r>
            <a:endParaRPr lang="en-US" sz="2400" dirty="0"/>
          </a:p>
        </p:txBody>
      </p:sp>
    </p:spTree>
    <p:extLst>
      <p:ext uri="{BB962C8B-B14F-4D97-AF65-F5344CB8AC3E}">
        <p14:creationId xmlns:p14="http://schemas.microsoft.com/office/powerpoint/2010/main" val="21610981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smtClean="0">
                <a:effectLst>
                  <a:outerShdw blurRad="38100" dist="38100" dir="2700000" algn="tl">
                    <a:srgbClr val="C0C0C0"/>
                  </a:outerShdw>
                </a:effectLst>
              </a:rPr>
              <a:t>Possible issues for study (1)</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eaLnBrk="1" hangingPunct="1">
              <a:defRPr/>
            </a:pPr>
            <a:r>
              <a:rPr lang="en-GB" sz="2400" dirty="0" err="1" smtClean="0"/>
              <a:t>QoS</a:t>
            </a:r>
            <a:r>
              <a:rPr lang="en-GB" sz="2400" dirty="0" smtClean="0"/>
              <a:t> related:</a:t>
            </a:r>
          </a:p>
          <a:p>
            <a:pPr lvl="1" eaLnBrk="1" hangingPunct="1">
              <a:defRPr/>
            </a:pPr>
            <a:r>
              <a:rPr lang="en-GB" altLang="zh-CN" sz="2000" b="1" dirty="0" smtClean="0"/>
              <a:t>Packet </a:t>
            </a:r>
            <a:r>
              <a:rPr lang="en-GB" altLang="zh-CN" sz="2000" b="1" dirty="0"/>
              <a:t>delivery </a:t>
            </a:r>
            <a:r>
              <a:rPr lang="en-GB" altLang="zh-CN" sz="2000" b="1" dirty="0" smtClean="0"/>
              <a:t>latency</a:t>
            </a:r>
            <a:r>
              <a:rPr lang="en-GB" altLang="zh-CN" sz="2000" dirty="0" smtClean="0"/>
              <a:t>: </a:t>
            </a:r>
            <a:r>
              <a:rPr lang="en-GB" sz="2000" dirty="0" smtClean="0"/>
              <a:t>In </a:t>
            </a:r>
            <a:r>
              <a:rPr lang="en-GB" sz="2000" dirty="0" err="1" smtClean="0"/>
              <a:t>rel</a:t>
            </a:r>
            <a:r>
              <a:rPr lang="en-GB" sz="2000" dirty="0" smtClean="0"/>
              <a:t> 17, the packet delivery latency in the 5GS is indicated by satellite backhaul category, which is applicable when the backhaul connection only involves a single satellite, but doesn’t work if the backhaul connection involves ISL(s), since the ISL introduce extra transmit latency.</a:t>
            </a:r>
          </a:p>
          <a:p>
            <a:pPr lvl="1" eaLnBrk="1" hangingPunct="1">
              <a:defRPr/>
            </a:pPr>
            <a:r>
              <a:rPr lang="en-GB" sz="2000" b="1" dirty="0" smtClean="0"/>
              <a:t>E2E PDB: </a:t>
            </a:r>
            <a:r>
              <a:rPr lang="en-GB" sz="2000" dirty="0" smtClean="0"/>
              <a:t>In </a:t>
            </a:r>
            <a:r>
              <a:rPr lang="en-GB" sz="2000" dirty="0" err="1" smtClean="0"/>
              <a:t>rel</a:t>
            </a:r>
            <a:r>
              <a:rPr lang="en-GB" sz="2000" dirty="0" smtClean="0"/>
              <a:t> 17, if a satellite backhaul is used, as no new 5QI is defined, an AF can only guess the real E2E PDB based on the satellite backhaul category reported by the PCF, and the UE application layer will not know the real E2E PDB, which may cause troubles for data transmission, e.g. unexpected latency.</a:t>
            </a:r>
          </a:p>
          <a:p>
            <a:pPr lvl="1" eaLnBrk="1" hangingPunct="1">
              <a:defRPr/>
            </a:pPr>
            <a:r>
              <a:rPr lang="en-GB" altLang="zh-CN" sz="2000" b="1" dirty="0" smtClean="0"/>
              <a:t>Bandwidth: </a:t>
            </a:r>
            <a:r>
              <a:rPr lang="en-GB" altLang="zh-CN" sz="2000" dirty="0" smtClean="0"/>
              <a:t>Due to different satellite capability, e.g., working on different frequency bands, satellites may have different data transmission rates, which brings different backhaul bandwidth.</a:t>
            </a:r>
            <a:endParaRPr lang="en-GB" altLang="zh-CN" sz="2000" dirty="0"/>
          </a:p>
        </p:txBody>
      </p:sp>
    </p:spTree>
    <p:extLst>
      <p:ext uri="{BB962C8B-B14F-4D97-AF65-F5344CB8AC3E}">
        <p14:creationId xmlns:p14="http://schemas.microsoft.com/office/powerpoint/2010/main" val="30080774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smtClean="0">
                <a:effectLst>
                  <a:outerShdw blurRad="38100" dist="38100" dir="2700000" algn="tl">
                    <a:srgbClr val="C0C0C0"/>
                  </a:outerShdw>
                </a:effectLst>
              </a:rPr>
              <a:t>Possible issues for study (2)</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lvl="0" eaLnBrk="1" hangingPunct="1">
              <a:defRPr/>
            </a:pPr>
            <a:r>
              <a:rPr lang="en-GB" altLang="zh-CN" sz="2400" dirty="0">
                <a:solidFill>
                  <a:prstClr val="black"/>
                </a:solidFill>
              </a:rPr>
              <a:t>N2/N3 connection </a:t>
            </a:r>
            <a:r>
              <a:rPr lang="en-GB" altLang="zh-CN" sz="2400" dirty="0" smtClean="0">
                <a:solidFill>
                  <a:prstClr val="black"/>
                </a:solidFill>
              </a:rPr>
              <a:t>related:</a:t>
            </a:r>
            <a:endParaRPr lang="en-GB" altLang="zh-CN" sz="2400" dirty="0">
              <a:solidFill>
                <a:prstClr val="black"/>
              </a:solidFill>
            </a:endParaRPr>
          </a:p>
          <a:p>
            <a:pPr lvl="1" eaLnBrk="1" hangingPunct="1">
              <a:defRPr/>
            </a:pPr>
            <a:r>
              <a:rPr lang="en-GB" altLang="zh-CN" sz="2000" b="1" dirty="0" smtClean="0">
                <a:solidFill>
                  <a:prstClr val="black"/>
                </a:solidFill>
              </a:rPr>
              <a:t>Backhaul change or loss: </a:t>
            </a:r>
            <a:r>
              <a:rPr lang="en-GB" altLang="zh-CN" sz="2000" dirty="0" smtClean="0">
                <a:solidFill>
                  <a:prstClr val="black"/>
                </a:solidFill>
              </a:rPr>
              <a:t>Due to satellite movement, </a:t>
            </a:r>
            <a:r>
              <a:rPr lang="en-GB" altLang="zh-CN" sz="2000" dirty="0" err="1" smtClean="0">
                <a:solidFill>
                  <a:prstClr val="black"/>
                </a:solidFill>
              </a:rPr>
              <a:t>gNB</a:t>
            </a:r>
            <a:r>
              <a:rPr lang="en-GB" altLang="zh-CN" sz="2000" dirty="0" smtClean="0">
                <a:solidFill>
                  <a:prstClr val="black"/>
                </a:solidFill>
              </a:rPr>
              <a:t> movement or </a:t>
            </a:r>
            <a:r>
              <a:rPr lang="en-GB" altLang="zh-CN" sz="2000" dirty="0" err="1" smtClean="0">
                <a:solidFill>
                  <a:prstClr val="black"/>
                </a:solidFill>
              </a:rPr>
              <a:t>gNB</a:t>
            </a:r>
            <a:r>
              <a:rPr lang="en-GB" altLang="zh-CN" sz="2000" dirty="0" smtClean="0">
                <a:solidFill>
                  <a:prstClr val="black"/>
                </a:solidFill>
              </a:rPr>
              <a:t> internal logic to switch the backhaul connection between terrestrial network and satellite network, a </a:t>
            </a:r>
            <a:r>
              <a:rPr lang="en-GB" altLang="zh-CN" sz="2000" dirty="0" err="1">
                <a:solidFill>
                  <a:prstClr val="black"/>
                </a:solidFill>
              </a:rPr>
              <a:t>gNB</a:t>
            </a:r>
            <a:r>
              <a:rPr lang="en-GB" altLang="zh-CN" sz="2000" dirty="0">
                <a:solidFill>
                  <a:prstClr val="black"/>
                </a:solidFill>
              </a:rPr>
              <a:t> may be subject to backhaul link </a:t>
            </a:r>
            <a:r>
              <a:rPr lang="en-GB" altLang="zh-CN" sz="2000" dirty="0" smtClean="0">
                <a:solidFill>
                  <a:prstClr val="black"/>
                </a:solidFill>
              </a:rPr>
              <a:t>change or </a:t>
            </a:r>
            <a:r>
              <a:rPr lang="en-GB" altLang="zh-CN" sz="2000" dirty="0">
                <a:solidFill>
                  <a:prstClr val="black"/>
                </a:solidFill>
              </a:rPr>
              <a:t>loss (discontinuous satellite </a:t>
            </a:r>
            <a:r>
              <a:rPr lang="en-GB" altLang="zh-CN" sz="2000" dirty="0" smtClean="0">
                <a:solidFill>
                  <a:prstClr val="black"/>
                </a:solidFill>
              </a:rPr>
              <a:t>backhaul), which </a:t>
            </a:r>
            <a:r>
              <a:rPr lang="en-GB" altLang="zh-CN" sz="2000" dirty="0">
                <a:solidFill>
                  <a:prstClr val="black"/>
                </a:solidFill>
              </a:rPr>
              <a:t>may lead to the interruption of signalling/data </a:t>
            </a:r>
            <a:r>
              <a:rPr lang="en-GB" altLang="zh-CN" sz="2000" dirty="0" smtClean="0">
                <a:solidFill>
                  <a:prstClr val="black"/>
                </a:solidFill>
              </a:rPr>
              <a:t>transmission.</a:t>
            </a:r>
          </a:p>
          <a:p>
            <a:pPr lvl="1" eaLnBrk="1" hangingPunct="1">
              <a:defRPr/>
            </a:pPr>
            <a:r>
              <a:rPr lang="en-GB" altLang="zh-CN" sz="2000" b="1" dirty="0" smtClean="0">
                <a:solidFill>
                  <a:prstClr val="black"/>
                </a:solidFill>
              </a:rPr>
              <a:t>N3 connection update</a:t>
            </a:r>
            <a:r>
              <a:rPr lang="en-GB" altLang="zh-CN" sz="2000" dirty="0" smtClean="0">
                <a:solidFill>
                  <a:prstClr val="black"/>
                </a:solidFill>
              </a:rPr>
              <a:t>: the N3 tunnel in use may not be available any longer when the under layer backhaul connection changes, e.g. the </a:t>
            </a:r>
            <a:r>
              <a:rPr lang="en-GB" altLang="zh-CN" sz="2000" dirty="0" err="1" smtClean="0">
                <a:solidFill>
                  <a:prstClr val="black"/>
                </a:solidFill>
              </a:rPr>
              <a:t>gNB</a:t>
            </a:r>
            <a:r>
              <a:rPr lang="en-GB" altLang="zh-CN" sz="2000" dirty="0" smtClean="0">
                <a:solidFill>
                  <a:prstClr val="black"/>
                </a:solidFill>
              </a:rPr>
              <a:t> IP address changes due to the backhaul being switched from terrestrial network to satellite network.</a:t>
            </a:r>
            <a:endParaRPr lang="en-GB" altLang="zh-CN" sz="2000" dirty="0">
              <a:solidFill>
                <a:prstClr val="black"/>
              </a:solidFill>
            </a:endParaRPr>
          </a:p>
          <a:p>
            <a:pPr lvl="1" eaLnBrk="1" hangingPunct="1">
              <a:defRPr/>
            </a:pPr>
            <a:r>
              <a:rPr lang="en-GB" altLang="zh-CN" sz="2000" b="1" dirty="0" smtClean="0">
                <a:solidFill>
                  <a:prstClr val="black"/>
                </a:solidFill>
              </a:rPr>
              <a:t>TNLA characteristics awareness</a:t>
            </a:r>
            <a:r>
              <a:rPr lang="en-GB" altLang="zh-CN" sz="2000" b="1" dirty="0">
                <a:solidFill>
                  <a:prstClr val="black"/>
                </a:solidFill>
              </a:rPr>
              <a:t>: </a:t>
            </a:r>
            <a:r>
              <a:rPr lang="en-GB" altLang="zh-CN" sz="2000" dirty="0">
                <a:solidFill>
                  <a:prstClr val="black"/>
                </a:solidFill>
              </a:rPr>
              <a:t>A </a:t>
            </a:r>
            <a:r>
              <a:rPr lang="en-GB" altLang="zh-CN" sz="2000" dirty="0" err="1">
                <a:solidFill>
                  <a:prstClr val="black"/>
                </a:solidFill>
              </a:rPr>
              <a:t>gNB</a:t>
            </a:r>
            <a:r>
              <a:rPr lang="en-GB" altLang="zh-CN" sz="2000" dirty="0">
                <a:solidFill>
                  <a:prstClr val="black"/>
                </a:solidFill>
              </a:rPr>
              <a:t> may establish multi-type of backhaul connections towards the 5GC, when it serves a UE, the AMF </a:t>
            </a:r>
            <a:r>
              <a:rPr lang="en-GB" altLang="zh-CN" sz="2000" dirty="0" smtClean="0">
                <a:solidFill>
                  <a:prstClr val="black"/>
                </a:solidFill>
              </a:rPr>
              <a:t>can not </a:t>
            </a:r>
            <a:r>
              <a:rPr lang="en-GB" altLang="zh-CN" sz="2000" dirty="0">
                <a:solidFill>
                  <a:prstClr val="black"/>
                </a:solidFill>
              </a:rPr>
              <a:t>know which type of backhaul connection is used to serve the UE, so that the AMF can </a:t>
            </a:r>
            <a:r>
              <a:rPr lang="en-GB" altLang="zh-CN" sz="2000" dirty="0" smtClean="0">
                <a:solidFill>
                  <a:prstClr val="black"/>
                </a:solidFill>
              </a:rPr>
              <a:t>not know </a:t>
            </a:r>
            <a:r>
              <a:rPr lang="en-GB" altLang="zh-CN" sz="2000" dirty="0">
                <a:solidFill>
                  <a:prstClr val="black"/>
                </a:solidFill>
              </a:rPr>
              <a:t>whether the protocols on N1/N2 interface need to be adjusted.</a:t>
            </a:r>
          </a:p>
          <a:p>
            <a:pPr lvl="1" eaLnBrk="1" hangingPunct="1">
              <a:defRPr/>
            </a:pPr>
            <a:endParaRPr lang="en-GB" altLang="zh-CN" sz="2000" dirty="0" smtClean="0"/>
          </a:p>
        </p:txBody>
      </p:sp>
    </p:spTree>
    <p:extLst>
      <p:ext uri="{BB962C8B-B14F-4D97-AF65-F5344CB8AC3E}">
        <p14:creationId xmlns:p14="http://schemas.microsoft.com/office/powerpoint/2010/main" val="11931968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49" y="228600"/>
            <a:ext cx="7022193" cy="1143000"/>
          </a:xfrm>
        </p:spPr>
        <p:txBody>
          <a:bodyPr rtlCol="0">
            <a:normAutofit/>
          </a:bodyPr>
          <a:lstStyle/>
          <a:p>
            <a:pPr algn="l" eaLnBrk="1" hangingPunct="1">
              <a:defRPr/>
            </a:pPr>
            <a:r>
              <a:rPr lang="en-US" dirty="0" smtClean="0">
                <a:effectLst>
                  <a:outerShdw blurRad="38100" dist="38100" dir="2700000" algn="tl">
                    <a:srgbClr val="C0C0C0"/>
                  </a:outerShdw>
                </a:effectLst>
              </a:rPr>
              <a:t>Possible issues for study (3)</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lvl="0" eaLnBrk="1" hangingPunct="1">
              <a:defRPr/>
            </a:pPr>
            <a:r>
              <a:rPr lang="en-GB" altLang="zh-CN" sz="2400" dirty="0" smtClean="0">
                <a:solidFill>
                  <a:prstClr val="black"/>
                </a:solidFill>
              </a:rPr>
              <a:t>Regulatory requirements related:</a:t>
            </a:r>
            <a:endParaRPr lang="en-GB" altLang="zh-CN" sz="2400" dirty="0">
              <a:solidFill>
                <a:prstClr val="black"/>
              </a:solidFill>
            </a:endParaRPr>
          </a:p>
          <a:p>
            <a:pPr lvl="1" eaLnBrk="1" hangingPunct="1">
              <a:defRPr/>
            </a:pPr>
            <a:r>
              <a:rPr lang="en-GB" altLang="zh-CN" sz="2000" dirty="0" smtClean="0">
                <a:solidFill>
                  <a:prstClr val="black"/>
                </a:solidFill>
              </a:rPr>
              <a:t>A </a:t>
            </a:r>
            <a:r>
              <a:rPr lang="en-GB" altLang="zh-CN" sz="2000" dirty="0" err="1" smtClean="0">
                <a:solidFill>
                  <a:prstClr val="black"/>
                </a:solidFill>
              </a:rPr>
              <a:t>gNB</a:t>
            </a:r>
            <a:r>
              <a:rPr lang="en-GB" altLang="zh-CN" sz="2000" dirty="0" smtClean="0">
                <a:solidFill>
                  <a:prstClr val="black"/>
                </a:solidFill>
              </a:rPr>
              <a:t> on board may connect to 5GC via backhaul over satellite. When the </a:t>
            </a:r>
            <a:r>
              <a:rPr lang="en-GB" altLang="zh-CN" sz="2000" dirty="0" err="1" smtClean="0">
                <a:solidFill>
                  <a:prstClr val="black"/>
                </a:solidFill>
              </a:rPr>
              <a:t>gNB</a:t>
            </a:r>
            <a:r>
              <a:rPr lang="en-GB" altLang="zh-CN" sz="2000" dirty="0" smtClean="0">
                <a:solidFill>
                  <a:prstClr val="black"/>
                </a:solidFill>
              </a:rPr>
              <a:t> moves out of home country (the country where the operator who deploys the </a:t>
            </a:r>
            <a:r>
              <a:rPr lang="en-GB" altLang="zh-CN" sz="2000" dirty="0" err="1" smtClean="0">
                <a:solidFill>
                  <a:prstClr val="black"/>
                </a:solidFill>
              </a:rPr>
              <a:t>gNB</a:t>
            </a:r>
            <a:r>
              <a:rPr lang="en-GB" altLang="zh-CN" sz="2000" dirty="0" smtClean="0">
                <a:solidFill>
                  <a:prstClr val="black"/>
                </a:solidFill>
              </a:rPr>
              <a:t> belongs), how does the </a:t>
            </a:r>
            <a:r>
              <a:rPr lang="en-GB" altLang="zh-CN" sz="2000" dirty="0" err="1" smtClean="0">
                <a:solidFill>
                  <a:prstClr val="black"/>
                </a:solidFill>
              </a:rPr>
              <a:t>gNB</a:t>
            </a:r>
            <a:r>
              <a:rPr lang="en-GB" altLang="zh-CN" sz="2000" dirty="0" smtClean="0">
                <a:solidFill>
                  <a:prstClr val="black"/>
                </a:solidFill>
              </a:rPr>
              <a:t> work:</a:t>
            </a:r>
          </a:p>
          <a:p>
            <a:pPr lvl="2" eaLnBrk="1" hangingPunct="1">
              <a:buFont typeface="Calibri" panose="020F0502020204030204" pitchFamily="34" charset="0"/>
              <a:buChar char="‒"/>
              <a:defRPr/>
            </a:pPr>
            <a:r>
              <a:rPr lang="en-GB" altLang="zh-CN" sz="1600" dirty="0">
                <a:solidFill>
                  <a:prstClr val="black"/>
                </a:solidFill>
              </a:rPr>
              <a:t>Which PLMN should be broadcasted?</a:t>
            </a:r>
          </a:p>
          <a:p>
            <a:pPr lvl="2" eaLnBrk="1" hangingPunct="1">
              <a:buFont typeface="Calibri" panose="020F0502020204030204" pitchFamily="34" charset="0"/>
              <a:buChar char="‒"/>
              <a:defRPr/>
            </a:pPr>
            <a:r>
              <a:rPr lang="en-GB" altLang="zh-CN" sz="1600" dirty="0">
                <a:solidFill>
                  <a:prstClr val="black"/>
                </a:solidFill>
              </a:rPr>
              <a:t>Which AMF should </a:t>
            </a:r>
            <a:r>
              <a:rPr lang="en-GB" altLang="zh-CN" sz="1600" dirty="0" err="1">
                <a:solidFill>
                  <a:prstClr val="black"/>
                </a:solidFill>
              </a:rPr>
              <a:t>gNB</a:t>
            </a:r>
            <a:r>
              <a:rPr lang="en-GB" altLang="zh-CN" sz="1600" dirty="0">
                <a:solidFill>
                  <a:prstClr val="black"/>
                </a:solidFill>
              </a:rPr>
              <a:t> selects?</a:t>
            </a:r>
          </a:p>
          <a:p>
            <a:pPr lvl="2" eaLnBrk="1" hangingPunct="1">
              <a:buFont typeface="Calibri" panose="020F0502020204030204" pitchFamily="34" charset="0"/>
              <a:buChar char="‒"/>
              <a:defRPr/>
            </a:pPr>
            <a:r>
              <a:rPr lang="en-GB" altLang="zh-CN" sz="1600" dirty="0">
                <a:solidFill>
                  <a:prstClr val="black"/>
                </a:solidFill>
              </a:rPr>
              <a:t>….</a:t>
            </a:r>
          </a:p>
        </p:txBody>
      </p:sp>
    </p:spTree>
    <p:extLst>
      <p:ext uri="{BB962C8B-B14F-4D97-AF65-F5344CB8AC3E}">
        <p14:creationId xmlns:p14="http://schemas.microsoft.com/office/powerpoint/2010/main" val="40226143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8898</TotalTime>
  <Words>1137</Words>
  <Application>Microsoft Office PowerPoint</Application>
  <PresentationFormat>全屏显示(4:3)</PresentationFormat>
  <Paragraphs>71</Paragraphs>
  <Slides>13</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Office Theme</vt:lpstr>
      <vt:lpstr>Visio</vt:lpstr>
      <vt:lpstr>PowerPoint 演示文稿</vt:lpstr>
      <vt:lpstr>Satellite backhauling scenarios (1)</vt:lpstr>
      <vt:lpstr>Satellite backhauling scenarios (2)</vt:lpstr>
      <vt:lpstr>Some other scenarios of using wireless backhauling</vt:lpstr>
      <vt:lpstr>Works in Rel 17 to support s1 and s2</vt:lpstr>
      <vt:lpstr>More backhauling scenarios to be considered in Rel 18</vt:lpstr>
      <vt:lpstr>Possible issues for study (1)</vt:lpstr>
      <vt:lpstr>Possible issues for study (2)</vt:lpstr>
      <vt:lpstr>Possible issues for study (3)</vt:lpstr>
      <vt:lpstr>Possible issues for study (4)</vt:lpstr>
      <vt:lpstr>Rel 18 SID proposal (1)</vt:lpstr>
      <vt:lpstr>Rel 18 SID proposal (2)</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Hucheng-r</cp:lastModifiedBy>
  <cp:revision>1598</cp:revision>
  <dcterms:created xsi:type="dcterms:W3CDTF">2008-08-30T09:32:10Z</dcterms:created>
  <dcterms:modified xsi:type="dcterms:W3CDTF">2021-08-10T09:14:43Z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