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2"/>
  </p:notesMasterIdLst>
  <p:handoutMasterIdLst>
    <p:handoutMasterId r:id="rId13"/>
  </p:handoutMasterIdLst>
  <p:sldIdLst>
    <p:sldId id="303" r:id="rId5"/>
    <p:sldId id="929" r:id="rId6"/>
    <p:sldId id="933" r:id="rId7"/>
    <p:sldId id="924" r:id="rId8"/>
    <p:sldId id="934" r:id="rId9"/>
    <p:sldId id="935" r:id="rId10"/>
    <p:sldId id="925" r:id="rId1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6902" autoAdjust="0"/>
  </p:normalViewPr>
  <p:slideViewPr>
    <p:cSldViewPr snapToGrid="0">
      <p:cViewPr varScale="1">
        <p:scale>
          <a:sx n="86" d="100"/>
          <a:sy n="86" d="100"/>
        </p:scale>
        <p:origin x="1152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395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8/10/2021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8/4/2021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#146E (e-meeting)</a:t>
            </a:r>
          </a:p>
          <a:p>
            <a:r>
              <a:rPr lang="en-GB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16-27 August 2021 </a:t>
            </a:r>
            <a:r>
              <a:rPr lang="nb-NO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Elbonia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33535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S2-2106019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9AE8413-0E72-4417-9201-DE3DCDF351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err="1">
                <a:solidFill>
                  <a:schemeClr val="bg1"/>
                </a:solidFill>
                <a:latin typeface="+mn-lt"/>
              </a:rPr>
              <a:t>WG2#146E</a:t>
            </a:r>
            <a:r>
              <a:rPr lang="en-GB" altLang="de-DE" sz="1300" baseline="0" dirty="0">
                <a:solidFill>
                  <a:schemeClr val="bg1"/>
                </a:solidFill>
                <a:latin typeface="+mn-lt"/>
              </a:rPr>
              <a:t> Electronic meeting, </a:t>
            </a:r>
            <a:r>
              <a:rPr lang="en-GB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16-27 August 2021 </a:t>
            </a:r>
            <a:r>
              <a:rPr lang="nb-NO" altLang="ko-KR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, Elbonia</a:t>
            </a:r>
            <a:endParaRPr lang="sv-SE" altLang="en-US" sz="1300" kern="1200" baseline="0" dirty="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0" dirty="0"/>
              <a:t>Motivation for SID on </a:t>
            </a:r>
            <a:r>
              <a:rPr lang="en-GB" sz="3600" dirty="0"/>
              <a:t>5GC autonomous operation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Lenovo, Motorola Mobility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6C264BF-7494-49D5-A262-4041B8303F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9923" y="1271016"/>
            <a:ext cx="8175973" cy="2157985"/>
          </a:xfrm>
        </p:spPr>
        <p:txBody>
          <a:bodyPr>
            <a:normAutofit fontScale="62500" lnSpcReduction="20000"/>
          </a:bodyPr>
          <a:lstStyle/>
          <a:p>
            <a:r>
              <a:rPr lang="en-GB" dirty="0"/>
              <a:t>Each NF decides on an action based on internal events taking into account analytics provided by the </a:t>
            </a:r>
            <a:r>
              <a:rPr lang="en-GB" dirty="0" err="1"/>
              <a:t>NWDAF</a:t>
            </a:r>
            <a:endParaRPr lang="en-GB" dirty="0"/>
          </a:p>
          <a:p>
            <a:r>
              <a:rPr lang="en-GB" dirty="0"/>
              <a:t>The trigger for an NF to take an action and the action required is based on internal/vendor configuration which is implementation specific and out of scope of 3GPP </a:t>
            </a:r>
            <a:r>
              <a:rPr lang="en-GB" dirty="0">
                <a:sym typeface="Wingdings" panose="05000000000000000000" pitchFamily="2" charset="2"/>
              </a:rPr>
              <a:t> </a:t>
            </a:r>
            <a:r>
              <a:rPr lang="en-GB" dirty="0"/>
              <a:t>Can lead to inconsistent behaviour between NF of the same type</a:t>
            </a:r>
          </a:p>
          <a:p>
            <a:r>
              <a:rPr lang="en-GB" dirty="0"/>
              <a:t>Such uncoordinated approach may reduce the network optimisation efficiency since actions of each NF can be counteractive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4B60C5C-D832-479D-89B5-A0D2899C77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" y="54864"/>
            <a:ext cx="7534656" cy="1143000"/>
          </a:xfrm>
        </p:spPr>
        <p:txBody>
          <a:bodyPr/>
          <a:lstStyle/>
          <a:p>
            <a:r>
              <a:rPr lang="en-GB" sz="2800"/>
              <a:t>Currect Situation: Analytics are used by each NF to take its own actions uncoordinated with other NFs</a:t>
            </a:r>
            <a:endParaRPr lang="en-GB" sz="2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3C904A0-1AA2-473A-AC92-87624613E6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8723" y="3329218"/>
            <a:ext cx="6619365" cy="3062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90290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1571FB0-3657-4E8A-BD63-75C1407E54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033" y="1354108"/>
            <a:ext cx="8531352" cy="2124913"/>
          </a:xfrm>
        </p:spPr>
        <p:txBody>
          <a:bodyPr>
            <a:noAutofit/>
          </a:bodyPr>
          <a:lstStyle/>
          <a:p>
            <a:r>
              <a:rPr lang="en-GB" sz="1800" dirty="0"/>
              <a:t>Study how the </a:t>
            </a:r>
            <a:r>
              <a:rPr lang="en-GB" sz="1800" dirty="0" err="1"/>
              <a:t>NWDAF</a:t>
            </a:r>
            <a:r>
              <a:rPr lang="en-GB" sz="1800" dirty="0"/>
              <a:t> analytics can be used to determine actions for each NF, in a coordinated way that </a:t>
            </a:r>
            <a:r>
              <a:rPr lang="en-GB" sz="1800" dirty="0" err="1"/>
              <a:t>fulfills</a:t>
            </a:r>
            <a:r>
              <a:rPr lang="en-GB" sz="1800" dirty="0"/>
              <a:t> the network performance goals set by the operator. </a:t>
            </a:r>
          </a:p>
          <a:p>
            <a:r>
              <a:rPr lang="en-GB" sz="1800" dirty="0"/>
              <a:t>An </a:t>
            </a:r>
            <a:r>
              <a:rPr lang="en-GB" sz="1800" u="sng" dirty="0"/>
              <a:t>example</a:t>
            </a:r>
            <a:r>
              <a:rPr lang="en-GB" sz="1800" dirty="0"/>
              <a:t> is shown in the figure below, where the actions for each NF are determined by a central function based on the </a:t>
            </a:r>
            <a:r>
              <a:rPr lang="en-GB" sz="1800" dirty="0" err="1"/>
              <a:t>NWDAF</a:t>
            </a:r>
            <a:r>
              <a:rPr lang="en-GB" sz="1800" dirty="0"/>
              <a:t> analytics and the network performance goals. Example of recommended actions are discussed in slide 6.</a:t>
            </a:r>
          </a:p>
          <a:p>
            <a:r>
              <a:rPr lang="en-GB" sz="1800" dirty="0"/>
              <a:t>When a </a:t>
            </a:r>
            <a:r>
              <a:rPr lang="en-GB" sz="1800" dirty="0" err="1"/>
              <a:t>5G</a:t>
            </a:r>
            <a:r>
              <a:rPr lang="en-GB" sz="1800" dirty="0"/>
              <a:t> core network creates itself actions for adjusting its own operation, it becomes an “autonomous” network that runs with minimal intervention.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8A205D7-BB18-44B0-BA2A-4B7133DD40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032" y="228600"/>
            <a:ext cx="7333488" cy="1125508"/>
          </a:xfrm>
        </p:spPr>
        <p:txBody>
          <a:bodyPr/>
          <a:lstStyle/>
          <a:p>
            <a:r>
              <a:rPr lang="en-GB" sz="2800"/>
              <a:t>Proposed study: Analytics are used to provide coordinated actions for many NFs</a:t>
            </a:r>
            <a:endParaRPr lang="en-GB" sz="2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0F8AA98-ED82-40C5-80CF-11A18D975B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5434" y="3497310"/>
            <a:ext cx="6533503" cy="2796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5580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7F1932-C337-4887-9B20-A7A30043B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1143000"/>
          </a:xfrm>
        </p:spPr>
        <p:txBody>
          <a:bodyPr/>
          <a:lstStyle/>
          <a:p>
            <a:r>
              <a:rPr lang="en-GB" dirty="0"/>
              <a:t>Objectives of the study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721A2B-757F-447C-8A3D-20C3C5871F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/>
              <a:t>Specify architecture or framework enhancements for network functions in </a:t>
            </a:r>
            <a:r>
              <a:rPr lang="en-GB" dirty="0" err="1"/>
              <a:t>5GC</a:t>
            </a:r>
            <a:r>
              <a:rPr lang="en-GB" dirty="0"/>
              <a:t> System to support autonomous operation</a:t>
            </a:r>
          </a:p>
          <a:p>
            <a:r>
              <a:rPr lang="en-GB" dirty="0"/>
              <a:t>Identify use cases/scenarios </a:t>
            </a:r>
            <a:r>
              <a:rPr lang="en-GB" dirty="0" err="1"/>
              <a:t>5GC</a:t>
            </a:r>
            <a:r>
              <a:rPr lang="en-GB" dirty="0"/>
              <a:t> can provide a fully autonomous network function operation leveraging analytics information provided by the </a:t>
            </a:r>
            <a:r>
              <a:rPr lang="en-GB" dirty="0" err="1"/>
              <a:t>NWDAF</a:t>
            </a:r>
            <a:endParaRPr lang="en-GB" dirty="0"/>
          </a:p>
          <a:p>
            <a:r>
              <a:rPr lang="en-GB" dirty="0"/>
              <a:t>Identify network optimisation goals that are required to be supported within a network supporting autonomous network functions. </a:t>
            </a:r>
          </a:p>
          <a:p>
            <a:r>
              <a:rPr lang="en-GB" dirty="0"/>
              <a:t>Identify how network optimisation goals are provisioned/configured in </a:t>
            </a:r>
            <a:r>
              <a:rPr lang="en-GB" dirty="0" err="1"/>
              <a:t>5GC</a:t>
            </a:r>
            <a:endParaRPr lang="en-GB" dirty="0"/>
          </a:p>
          <a:p>
            <a:r>
              <a:rPr lang="en-GB" dirty="0"/>
              <a:t>Identify the action(s) required by one or more NF(s) to achieve the network optimisation goal.</a:t>
            </a:r>
          </a:p>
        </p:txBody>
      </p:sp>
    </p:spTree>
    <p:extLst>
      <p:ext uri="{BB962C8B-B14F-4D97-AF65-F5344CB8AC3E}">
        <p14:creationId xmlns:p14="http://schemas.microsoft.com/office/powerpoint/2010/main" val="996159670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FA49750-7B87-4C83-9EF0-9E0CC92A5A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414005"/>
            <a:ext cx="8388350" cy="5058163"/>
          </a:xfrm>
        </p:spPr>
        <p:txBody>
          <a:bodyPr>
            <a:normAutofit fontScale="70000" lnSpcReduction="20000"/>
          </a:bodyPr>
          <a:lstStyle/>
          <a:p>
            <a:r>
              <a:rPr lang="en-GB" dirty="0"/>
              <a:t>Key Issue #1: Architecture enhancement to support autonomous operation</a:t>
            </a:r>
          </a:p>
          <a:p>
            <a:pPr lvl="1"/>
            <a:r>
              <a:rPr lang="en-GB" dirty="0"/>
              <a:t>Determine architecture enhancements (e.g. if a new network function is required) to support a fully autonomous operation amongst network functions in </a:t>
            </a:r>
            <a:r>
              <a:rPr lang="en-GB" dirty="0" err="1"/>
              <a:t>5GC</a:t>
            </a:r>
            <a:endParaRPr lang="en-GB" dirty="0"/>
          </a:p>
          <a:p>
            <a:pPr lvl="1"/>
            <a:r>
              <a:rPr lang="en-GB" dirty="0"/>
              <a:t>Identify what network function types (e.g. AMF, </a:t>
            </a:r>
            <a:r>
              <a:rPr lang="en-GB" dirty="0" err="1"/>
              <a:t>SMF</a:t>
            </a:r>
            <a:r>
              <a:rPr lang="en-GB" dirty="0"/>
              <a:t>) in </a:t>
            </a:r>
            <a:r>
              <a:rPr lang="en-GB" dirty="0" err="1"/>
              <a:t>5GC</a:t>
            </a:r>
            <a:r>
              <a:rPr lang="en-GB" dirty="0"/>
              <a:t> can operate autonomously taking into account analytics provided by an </a:t>
            </a:r>
            <a:r>
              <a:rPr lang="en-GB" dirty="0" err="1"/>
              <a:t>NWDAF</a:t>
            </a:r>
            <a:endParaRPr lang="en-GB" dirty="0"/>
          </a:p>
          <a:p>
            <a:r>
              <a:rPr lang="en-GB" dirty="0"/>
              <a:t>Key Issue #2: Identify network optimisation goals required to be supported by autonomous NFs</a:t>
            </a:r>
          </a:p>
          <a:p>
            <a:pPr lvl="1"/>
            <a:r>
              <a:rPr lang="en-GB" dirty="0"/>
              <a:t>Autonomous networks determine actions based on certain </a:t>
            </a:r>
            <a:r>
              <a:rPr lang="en-GB" dirty="0" err="1"/>
              <a:t>KPIs</a:t>
            </a:r>
            <a:endParaRPr lang="en-GB" dirty="0"/>
          </a:p>
          <a:p>
            <a:pPr lvl="1"/>
            <a:r>
              <a:rPr lang="en-GB" dirty="0"/>
              <a:t>As part of this key issue it will be studied what are the </a:t>
            </a:r>
            <a:r>
              <a:rPr lang="en-GB" dirty="0" err="1"/>
              <a:t>KPIs</a:t>
            </a:r>
            <a:r>
              <a:rPr lang="en-GB" dirty="0"/>
              <a:t> that are required to be met by one or more network functions</a:t>
            </a:r>
          </a:p>
          <a:p>
            <a:pPr lvl="1"/>
            <a:r>
              <a:rPr lang="en-GB" dirty="0"/>
              <a:t>Study how </a:t>
            </a:r>
            <a:r>
              <a:rPr lang="en-GB" dirty="0" err="1"/>
              <a:t>KPIs</a:t>
            </a:r>
            <a:r>
              <a:rPr lang="en-GB" dirty="0"/>
              <a:t> are configured in the 3GPP network</a:t>
            </a:r>
          </a:p>
          <a:p>
            <a:r>
              <a:rPr lang="en-GB" dirty="0"/>
              <a:t>Key Issue #3: Identify analytics required by each NF to achieve a fully autonomous operation</a:t>
            </a:r>
          </a:p>
          <a:p>
            <a:pPr lvl="1"/>
            <a:r>
              <a:rPr lang="en-GB" dirty="0"/>
              <a:t>Study what </a:t>
            </a:r>
            <a:r>
              <a:rPr lang="en-GB" dirty="0" err="1"/>
              <a:t>NWDAF</a:t>
            </a:r>
            <a:r>
              <a:rPr lang="en-GB" dirty="0"/>
              <a:t> analytics are useful to network functions to achieve the </a:t>
            </a:r>
            <a:r>
              <a:rPr lang="en-GB" dirty="0" err="1"/>
              <a:t>KPI’s</a:t>
            </a:r>
            <a:r>
              <a:rPr lang="en-GB" dirty="0"/>
              <a:t> configured in the 3GPP network</a:t>
            </a:r>
          </a:p>
          <a:p>
            <a:r>
              <a:rPr lang="en-GB" dirty="0"/>
              <a:t>Key Issue #4: Action recommendation for autonomous operation</a:t>
            </a:r>
          </a:p>
          <a:p>
            <a:pPr lvl="1"/>
            <a:r>
              <a:rPr lang="en-GB" dirty="0"/>
              <a:t>Study how analytics are used to define actions for autonomous operation by each NF</a:t>
            </a:r>
          </a:p>
          <a:p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34992E1-E938-4D31-8A86-085DE5396E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 Key Issues</a:t>
            </a:r>
          </a:p>
        </p:txBody>
      </p:sp>
    </p:spTree>
    <p:extLst>
      <p:ext uri="{BB962C8B-B14F-4D97-AF65-F5344CB8AC3E}">
        <p14:creationId xmlns:p14="http://schemas.microsoft.com/office/powerpoint/2010/main" val="3759637348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D15B736-70FB-44F1-81CD-ADEE2A317A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Policy &amp; Charing Control: </a:t>
            </a:r>
          </a:p>
          <a:p>
            <a:pPr lvl="1"/>
            <a:r>
              <a:rPr lang="en-GB" dirty="0"/>
              <a:t>Coordination of allocation of QoS rules to PCF(s) to achieve a network target, e.g. Service Experience target</a:t>
            </a:r>
          </a:p>
          <a:p>
            <a:r>
              <a:rPr lang="en-GB" dirty="0"/>
              <a:t>Network Slicing </a:t>
            </a:r>
          </a:p>
          <a:p>
            <a:pPr lvl="1"/>
            <a:r>
              <a:rPr lang="en-GB" dirty="0"/>
              <a:t>Quota recommendation to </a:t>
            </a:r>
            <a:r>
              <a:rPr lang="en-GB" dirty="0" err="1"/>
              <a:t>NSACF</a:t>
            </a:r>
            <a:r>
              <a:rPr lang="en-GB" dirty="0"/>
              <a:t> to achieve a specific service experience target</a:t>
            </a:r>
          </a:p>
          <a:p>
            <a:pPr lvl="1"/>
            <a:r>
              <a:rPr lang="en-GB" dirty="0"/>
              <a:t>Coordination of PCC rules to one or more PCF(s) to ensure max data rate target for a network slice is met</a:t>
            </a:r>
          </a:p>
          <a:p>
            <a:r>
              <a:rPr lang="en-GB" dirty="0"/>
              <a:t>Edge Networks</a:t>
            </a:r>
          </a:p>
          <a:p>
            <a:pPr lvl="1"/>
            <a:r>
              <a:rPr lang="en-GB" dirty="0"/>
              <a:t>Coordination of actions to </a:t>
            </a:r>
            <a:r>
              <a:rPr lang="en-GB" dirty="0" err="1"/>
              <a:t>SMF</a:t>
            </a:r>
            <a:r>
              <a:rPr lang="en-GB" dirty="0"/>
              <a:t> (e.g. provide an optimal </a:t>
            </a:r>
            <a:r>
              <a:rPr lang="en-GB" dirty="0" err="1"/>
              <a:t>DNAI</a:t>
            </a:r>
            <a:r>
              <a:rPr lang="en-GB" dirty="0"/>
              <a:t> path) to maintain a service experience target.</a:t>
            </a:r>
          </a:p>
          <a:p>
            <a:pPr lvl="1"/>
            <a:r>
              <a:rPr lang="en-GB" dirty="0"/>
              <a:t>Suggesting an optimal Edge Application Server to achieve an average data rate target.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1A1C6C6-D288-4921-9DCD-59B7951442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 coordinated actions</a:t>
            </a:r>
          </a:p>
        </p:txBody>
      </p:sp>
    </p:spTree>
    <p:extLst>
      <p:ext uri="{BB962C8B-B14F-4D97-AF65-F5344CB8AC3E}">
        <p14:creationId xmlns:p14="http://schemas.microsoft.com/office/powerpoint/2010/main" val="1458316051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30245B-FBB6-4BAE-8F38-64AAE5B3A5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1143000"/>
          </a:xfrm>
        </p:spPr>
        <p:txBody>
          <a:bodyPr/>
          <a:lstStyle/>
          <a:p>
            <a:r>
              <a:rPr lang="en-GB" dirty="0"/>
              <a:t>TU Estimates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714A81-9FF2-4847-81CA-4FFA997402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Study Phase: 8 TU</a:t>
            </a:r>
          </a:p>
          <a:p>
            <a:r>
              <a:rPr lang="en-GB" dirty="0"/>
              <a:t>Normative Phase: 2 TU</a:t>
            </a:r>
          </a:p>
        </p:txBody>
      </p:sp>
    </p:spTree>
    <p:extLst>
      <p:ext uri="{BB962C8B-B14F-4D97-AF65-F5344CB8AC3E}">
        <p14:creationId xmlns:p14="http://schemas.microsoft.com/office/powerpoint/2010/main" val="278741386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A41F864BF9E047AC9D98AA3A92DCA2" ma:contentTypeVersion="13" ma:contentTypeDescription="Create a new document." ma:contentTypeScope="" ma:versionID="b25bcc4ba47422d025582b925f8d75cc">
  <xsd:schema xmlns:xsd="http://www.w3.org/2001/XMLSchema" xmlns:xs="http://www.w3.org/2001/XMLSchema" xmlns:p="http://schemas.microsoft.com/office/2006/metadata/properties" xmlns:ns3="9fcd8246-0349-4f28-bf6f-1f0b2b4b9468" xmlns:ns4="26cfccf3-d9f9-43bb-aadf-58351eb1ba08" targetNamespace="http://schemas.microsoft.com/office/2006/metadata/properties" ma:root="true" ma:fieldsID="8a69f492b6e436bc0ae5a29485c0af4d" ns3:_="" ns4:_="">
    <xsd:import namespace="9fcd8246-0349-4f28-bf6f-1f0b2b4b9468"/>
    <xsd:import namespace="26cfccf3-d9f9-43bb-aadf-58351eb1ba08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DateTaken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cd8246-0349-4f28-bf6f-1f0b2b4b946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cfccf3-d9f9-43bb-aadf-58351eb1ba0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D73BE1B-3156-4F35-9F0D-A8205F0F092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C3DC8A1-98BA-4AF8-8B30-F1D3E1D80CC7}">
  <ds:schemaRefs>
    <ds:schemaRef ds:uri="http://purl.org/dc/terms/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www.w3.org/XML/1998/namespace"/>
    <ds:schemaRef ds:uri="26cfccf3-d9f9-43bb-aadf-58351eb1ba08"/>
    <ds:schemaRef ds:uri="9fcd8246-0349-4f28-bf6f-1f0b2b4b9468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53EFFD72-0A4B-40CB-BF43-2F7843CAD85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fcd8246-0349-4f28-bf6f-1f0b2b4b9468"/>
    <ds:schemaRef ds:uri="26cfccf3-d9f9-43bb-aadf-58351eb1ba0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27407</TotalTime>
  <Words>617</Words>
  <Application>Microsoft Office PowerPoint</Application>
  <PresentationFormat>On-screen Show (4:3)</PresentationFormat>
  <Paragraphs>41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Arial </vt:lpstr>
      <vt:lpstr>Calibri</vt:lpstr>
      <vt:lpstr>Times New Roman</vt:lpstr>
      <vt:lpstr>Office Theme</vt:lpstr>
      <vt:lpstr>Motivation for SID on 5GC autonomous operation</vt:lpstr>
      <vt:lpstr>Currect Situation: Analytics are used by each NF to take its own actions uncoordinated with other NFs</vt:lpstr>
      <vt:lpstr>Proposed study: Analytics are used to provide coordinated actions for many NFs</vt:lpstr>
      <vt:lpstr>Objectives of the study</vt:lpstr>
      <vt:lpstr>Example Key Issues</vt:lpstr>
      <vt:lpstr>Example coordinated actions</vt:lpstr>
      <vt:lpstr>TU Estimates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DK</cp:lastModifiedBy>
  <cp:revision>1856</cp:revision>
  <dcterms:created xsi:type="dcterms:W3CDTF">2008-08-30T09:32:10Z</dcterms:created>
  <dcterms:modified xsi:type="dcterms:W3CDTF">2021-08-10T08:28:18Z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(3)kPATSWBlQRahx25CmabXTd2nEyPGhIC12xEi+3Tp6lWoM6naeWtKGZO2itljTJHL7XXnC5pT
UM25n38FjFo6cW6VOounanq3zzaYvl/97IBdeMC+tonfpYn5oaIEB1Yqys0OkkgyZSTLBbeF
yEz+HmSBchUQE7jFmclw/ybhonnSXmMyAsenEjhWNI0yfye0imH64hoDVoTL2jw3UbICw1S4
U+RVJEE+JHvI6GYjGx</vt:lpwstr>
  </property>
  <property fmtid="{D5CDD505-2E9C-101B-9397-08002B2CF9AE}" pid="9" name="_2015_ms_pID_7253431">
    <vt:lpwstr>s4jxZKGCMLKQ7rV+IiOqOudr0QnN4wfQ7Pr6D3ntL7eFLavqbY8g1O
7zahP1J8Q37O96h9uEJoNNPZXAjoDFolM3hTsBboe42GXyEyMn1VXW6OVdYhp5gtLVyFEPRX
DXUpYprr3Svz/BJ2m/p9OCXe/tlTxUcMSwp0uFRN5J57dAmokw2+KEh2fhItCBhF/+8zoc7e
jd/QyVZCSinZU3/amlhwkAHTABPX48K6SPkJ</vt:lpwstr>
  </property>
  <property fmtid="{D5CDD505-2E9C-101B-9397-08002B2CF9AE}" pid="10" name="_2015_ms_pID_7253432">
    <vt:lpwstr>5g==</vt:lpwstr>
  </property>
  <property fmtid="{D5CDD505-2E9C-101B-9397-08002B2CF9AE}" pid="11" name="ContentTypeId">
    <vt:lpwstr>0x01010000A41F864BF9E047AC9D98AA3A92DCA2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1614579968</vt:lpwstr>
  </property>
</Properties>
</file>