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8" r:id="rId1"/>
  </p:sldMasterIdLst>
  <p:notesMasterIdLst>
    <p:notesMasterId r:id="rId7"/>
  </p:notesMasterIdLst>
  <p:handoutMasterIdLst>
    <p:handoutMasterId r:id="rId8"/>
  </p:handoutMasterIdLst>
  <p:sldIdLst>
    <p:sldId id="303" r:id="rId2"/>
    <p:sldId id="820" r:id="rId3"/>
    <p:sldId id="821" r:id="rId4"/>
    <p:sldId id="818" r:id="rId5"/>
    <p:sldId id="816" r:id="rId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EAEFF7"/>
    <a:srgbClr val="FFFFCC"/>
    <a:srgbClr val="0000CC"/>
    <a:srgbClr val="72AF2F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15" autoAdjust="0"/>
    <p:restoredTop sz="96692" autoAdjust="0"/>
  </p:normalViewPr>
  <p:slideViewPr>
    <p:cSldViewPr snapToGrid="0">
      <p:cViewPr varScale="1">
        <p:scale>
          <a:sx n="139" d="100"/>
          <a:sy n="139" d="100"/>
        </p:scale>
        <p:origin x="106" y="237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538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D8B81881-C8E3-4F04-8FED-104B917C3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2403E1DF-B0F7-4A60-B59F-E5EE638557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56C17E1-0B43-4DAA-9760-7C31EEFE2267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B45912DD-648D-42C2-B7D7-3D0B3FF530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47FB851A-0F06-4989-B364-87B8B6AEAD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13680B6-E4E1-4623-AD91-0B3BE87DAEA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3E29099D-9163-42D7-BC81-39D9696056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57499D42-15D5-4667-956F-D609DC864C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D4CFCA0-6BF0-4B09-9C77-EDA14BAD283D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03827A8F-91FB-401E-8E67-2FDF5967F3B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54A1F60D-550D-4933-A567-0868A0072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C0333E10-B770-47B6-AE6C-8479A8E6FDD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1DC6621B-057D-4DFD-9FE9-78B8EC29A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3CDCB5F-233A-43F3-ADCA-458443457C0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39042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xmlns="" id="{ABB06184-5D7A-4B4B-8C0D-99C9FE81A7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C451F3B-4F78-4652-85EF-EC221513AC7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xmlns="" id="{80EB950A-030E-4EF4-A0C9-BBC1EBCA64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xmlns="" id="{EF7EF589-5001-41EE-A808-505F3E6B8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7068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8/10/2021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246634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8/10/2021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4303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8/10/2021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9488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8/10/2021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05909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8/10/2021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21375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8/10/2021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851100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8/10/2021</a:t>
            </a:fld>
            <a:endParaRPr 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835215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8/10/2021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845435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8/10/2021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05967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8/10/2021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491615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8/10/2021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99895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8/10/2021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15">
            <a:extLst>
              <a:ext uri="{FF2B5EF4-FFF2-40B4-BE49-F238E27FC236}">
                <a16:creationId xmlns:a16="http://schemas.microsoft.com/office/drawing/2014/main" xmlns="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8" name="Rectangle 16">
            <a:extLst>
              <a:ext uri="{FF2B5EF4-FFF2-40B4-BE49-F238E27FC236}">
                <a16:creationId xmlns:a16="http://schemas.microsoft.com/office/drawing/2014/main" xmlns="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sp>
        <p:nvSpPr>
          <p:cNvPr id="9" name="Oval 11">
            <a:extLst>
              <a:ext uri="{FF2B5EF4-FFF2-40B4-BE49-F238E27FC236}">
                <a16:creationId xmlns:a16="http://schemas.microsoft.com/office/drawing/2014/main" xmlns="" id="{1147D7EE-9852-423A-9887-AD89CBDABB1F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25F3BB0-923E-4BFD-9E97-6E17AF7D3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50636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9" r:id="rId1"/>
    <p:sldLayoutId id="2147484150" r:id="rId2"/>
    <p:sldLayoutId id="2147484151" r:id="rId3"/>
    <p:sldLayoutId id="2147484152" r:id="rId4"/>
    <p:sldLayoutId id="2147484153" r:id="rId5"/>
    <p:sldLayoutId id="2147484154" r:id="rId6"/>
    <p:sldLayoutId id="2147484155" r:id="rId7"/>
    <p:sldLayoutId id="2147484156" r:id="rId8"/>
    <p:sldLayoutId id="2147484157" r:id="rId9"/>
    <p:sldLayoutId id="2147484158" r:id="rId10"/>
    <p:sldLayoutId id="2147484159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xmlns="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28165" y="1688109"/>
            <a:ext cx="6709605" cy="142628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Racing  condition between simultaneous uplink and downlink data 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xmlns="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28887" y="3336062"/>
            <a:ext cx="7108159" cy="148958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altLang="en-US" sz="2000" dirty="0" smtClean="0">
                <a:ea typeface="MS PGothic" panose="020B0600070205080204" pitchFamily="34" charset="-128"/>
              </a:rPr>
              <a:t>Huawei, HiSilicon</a:t>
            </a:r>
            <a:endParaRPr lang="en-GB" altLang="en-US" sz="20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862" y="140283"/>
            <a:ext cx="7886700" cy="994172"/>
          </a:xfrm>
        </p:spPr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Issue Description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66078" y="1081538"/>
            <a:ext cx="3812674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3823" lvl="0" indent="-171450" defTabSz="1187798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208420" algn="ctr"/>
              </a:tabLst>
              <a:defRPr/>
            </a:pPr>
            <a:r>
              <a:rPr lang="en-US" altLang="zh-CN" sz="12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0:  The UE is in CM-CONNECTED</a:t>
            </a:r>
            <a:r>
              <a:rPr lang="zh-CN" altLang="en-US" sz="12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e.g., the UE is in IMS voice call.</a:t>
            </a:r>
          </a:p>
          <a:p>
            <a:pPr marL="183823" lvl="0" indent="-171450" defTabSz="1187798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208420" algn="ctr"/>
              </a:tabLst>
              <a:defRPr/>
            </a:pPr>
            <a:endParaRPr lang="en-US" altLang="zh-CN" sz="120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83823" lvl="0" indent="-171450" defTabSz="1187798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208420" algn="ctr"/>
              </a:tabLst>
              <a:defRPr/>
            </a:pPr>
            <a:r>
              <a:rPr lang="en-US" altLang="zh-CN" sz="12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1a/1b: it is possible that the SMF sends N1N2Message to the UE for downlink data , and the UE sends the Service request at the same time.</a:t>
            </a:r>
          </a:p>
          <a:p>
            <a:pPr marL="183823" lvl="0" indent="-171450" defTabSz="1187798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208420" algn="ctr"/>
              </a:tabLst>
              <a:defRPr/>
            </a:pPr>
            <a:endParaRPr lang="en-US" altLang="zh-CN" sz="120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83823" lvl="0" indent="-171450" defTabSz="1187798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208420" algn="ctr"/>
              </a:tabLst>
              <a:defRPr/>
            </a:pPr>
            <a:r>
              <a:rPr lang="en-US" altLang="zh-CN" sz="12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4: the UE  is able to send and receive data.</a:t>
            </a:r>
          </a:p>
          <a:p>
            <a:pPr marL="183823" lvl="0" indent="-171450" defTabSz="1187798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208420" algn="ctr"/>
              </a:tabLst>
              <a:defRPr/>
            </a:pPr>
            <a:endParaRPr lang="en-US" altLang="zh-CN" sz="120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83823" lvl="0" indent="-171450" defTabSz="1187798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208420" algn="ctr"/>
              </a:tabLst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Step 9: RAN replies establishment failure to SMF.</a:t>
            </a:r>
          </a:p>
          <a:p>
            <a:pPr marL="183823" indent="-171450" defTabSz="1187798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208420" algn="ctr"/>
              </a:tabLst>
              <a:defRPr/>
            </a:pPr>
            <a:endParaRPr lang="en-US" altLang="zh-CN" sz="120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83823" indent="-171450" defTabSz="1187798" eaLnBrk="1" fontAlgn="auto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208420" algn="ctr"/>
              </a:tabLst>
              <a:defRPr/>
            </a:pPr>
            <a:r>
              <a:rPr lang="en-US" altLang="zh-CN" sz="12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10: Due to failure indicated by RAN, the SMF either releases or deactivates  the PDU Session.</a:t>
            </a:r>
            <a:endParaRPr lang="zh-CN" altLang="zh-CN" sz="120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373" lvl="0" defTabSz="1187798" eaLnBrk="1" fontAlgn="auto" hangingPunct="1">
              <a:spcBef>
                <a:spcPts val="0"/>
              </a:spcBef>
              <a:spcAft>
                <a:spcPts val="0"/>
              </a:spcAft>
              <a:tabLst>
                <a:tab pos="1208420" algn="ctr"/>
              </a:tabLst>
              <a:defRPr/>
            </a:pPr>
            <a:endParaRPr lang="en-GB" altLang="zh-CN" sz="1800" dirty="0" smtClean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373" lvl="0" defTabSz="1187798" eaLnBrk="1" fontAlgn="auto" hangingPunct="1">
              <a:spcBef>
                <a:spcPts val="0"/>
              </a:spcBef>
              <a:spcAft>
                <a:spcPts val="0"/>
              </a:spcAft>
              <a:tabLst>
                <a:tab pos="1208420" algn="ctr"/>
              </a:tabLst>
              <a:defRPr/>
            </a:pPr>
            <a:endParaRPr lang="en-GB" altLang="zh-CN" sz="180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41460" y="331505"/>
            <a:ext cx="596275" cy="30586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97387" y="331505"/>
            <a:ext cx="596275" cy="30586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14151" y="331505"/>
            <a:ext cx="596275" cy="30586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AMF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43216" y="331505"/>
            <a:ext cx="596275" cy="30586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SMF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4742861" y="637369"/>
            <a:ext cx="3200229" cy="4208577"/>
            <a:chOff x="4949970" y="1010871"/>
            <a:chExt cx="3360936" cy="3447223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949970" y="1010871"/>
              <a:ext cx="1824" cy="3447223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90812" y="1010871"/>
              <a:ext cx="1824" cy="3447223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228340" y="1010871"/>
              <a:ext cx="1824" cy="3447223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309082" y="1010871"/>
              <a:ext cx="1824" cy="3447223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0" name="左右箭头 29"/>
          <p:cNvSpPr/>
          <p:nvPr/>
        </p:nvSpPr>
        <p:spPr>
          <a:xfrm>
            <a:off x="4797224" y="901928"/>
            <a:ext cx="2115064" cy="376841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89869" y="741409"/>
            <a:ext cx="18682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 UE is in CM-CONNECTED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 flipH="1" flipV="1">
            <a:off x="7946279" y="1688032"/>
            <a:ext cx="727739" cy="301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7095762" y="1420856"/>
            <a:ext cx="18682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1a. Downlink Notification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 flipH="1">
            <a:off x="6922267" y="2055830"/>
            <a:ext cx="1015897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6901895" y="1783836"/>
            <a:ext cx="17481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N1N2MessageTransfer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891" y="1532021"/>
            <a:ext cx="1013450" cy="36266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1b. Uplink data pending</a:t>
            </a:r>
            <a:endParaRPr lang="zh-CN" altLang="en-US" sz="9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箭头连接符 46"/>
          <p:cNvCxnSpPr/>
          <p:nvPr/>
        </p:nvCxnSpPr>
        <p:spPr>
          <a:xfrm flipV="1">
            <a:off x="4755870" y="2293078"/>
            <a:ext cx="2164535" cy="3015"/>
          </a:xfrm>
          <a:prstGeom prst="straightConnector1">
            <a:avLst/>
          </a:prstGeom>
          <a:ln w="127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5814737" y="2383223"/>
            <a:ext cx="25125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4a. </a:t>
            </a:r>
            <a:r>
              <a:rPr lang="en-GB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PDU Session Resource setup Request 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 flipH="1">
            <a:off x="5829153" y="2658775"/>
            <a:ext cx="1091252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4770286" y="2026288"/>
            <a:ext cx="12010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Service Request</a:t>
            </a:r>
            <a:endParaRPr lang="zh-CN" altLang="en-US" sz="9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3" name="直接箭头连接符 52"/>
          <p:cNvCxnSpPr/>
          <p:nvPr/>
        </p:nvCxnSpPr>
        <p:spPr>
          <a:xfrm flipH="1">
            <a:off x="6912288" y="3022469"/>
            <a:ext cx="1015897" cy="0"/>
          </a:xfrm>
          <a:prstGeom prst="straightConnector1">
            <a:avLst/>
          </a:prstGeom>
          <a:ln w="127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6869359" y="2754182"/>
            <a:ext cx="16850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Update SM </a:t>
            </a:r>
            <a:r>
              <a:rPr lang="en-US" altLang="zh-CN" sz="900" dirty="0" err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Ctxt</a:t>
            </a:r>
            <a:r>
              <a:rPr lang="en-US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Req</a:t>
            </a:r>
            <a:endParaRPr lang="zh-CN" altLang="en-US" sz="9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箭头连接符 54"/>
          <p:cNvCxnSpPr/>
          <p:nvPr/>
        </p:nvCxnSpPr>
        <p:spPr>
          <a:xfrm flipH="1">
            <a:off x="6920404" y="3329297"/>
            <a:ext cx="1015897" cy="0"/>
          </a:xfrm>
          <a:prstGeom prst="straightConnector1">
            <a:avLst/>
          </a:prstGeom>
          <a:ln w="127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6858146" y="3065924"/>
            <a:ext cx="17313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 N1N2MessageTransfer</a:t>
            </a:r>
            <a:endParaRPr lang="zh-CN" altLang="en-US" sz="9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8" name="直接箭头连接符 57"/>
          <p:cNvCxnSpPr/>
          <p:nvPr/>
        </p:nvCxnSpPr>
        <p:spPr>
          <a:xfrm flipH="1">
            <a:off x="4746885" y="2936130"/>
            <a:ext cx="1091252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4760161" y="2679635"/>
            <a:ext cx="25125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4b. RRC </a:t>
            </a:r>
            <a:r>
              <a:rPr lang="en-US" altLang="zh-CN" sz="9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Reconfig</a:t>
            </a:r>
            <a:r>
              <a:rPr lang="en-US" altLang="zh-CN" sz="9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795524" y="3377777"/>
            <a:ext cx="28263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 </a:t>
            </a:r>
            <a:r>
              <a:rPr lang="en-GB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PDU Session Resource setup Request </a:t>
            </a:r>
            <a:endParaRPr lang="zh-CN" altLang="en-US" sz="9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箭头连接符 60"/>
          <p:cNvCxnSpPr/>
          <p:nvPr/>
        </p:nvCxnSpPr>
        <p:spPr>
          <a:xfrm flipH="1">
            <a:off x="5814737" y="3651182"/>
            <a:ext cx="1091252" cy="0"/>
          </a:xfrm>
          <a:prstGeom prst="straightConnector1">
            <a:avLst/>
          </a:prstGeom>
          <a:ln w="127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H="1">
            <a:off x="5823721" y="3924847"/>
            <a:ext cx="1091252" cy="0"/>
          </a:xfrm>
          <a:prstGeom prst="straightConnector1">
            <a:avLst/>
          </a:prstGeom>
          <a:ln w="127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H="1" flipV="1">
            <a:off x="6921399" y="4227415"/>
            <a:ext cx="1030802" cy="1853"/>
          </a:xfrm>
          <a:prstGeom prst="straightConnector1">
            <a:avLst/>
          </a:prstGeom>
          <a:ln w="127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5795524" y="3689631"/>
            <a:ext cx="33192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 </a:t>
            </a:r>
            <a:r>
              <a:rPr lang="en-GB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PDU Session Resource setup Response(</a:t>
            </a:r>
            <a:r>
              <a:rPr lang="en-GB" altLang="zh-CN" sz="9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failure</a:t>
            </a:r>
            <a:r>
              <a:rPr lang="en-GB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zh-CN" altLang="en-US" sz="9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20324" y="3957181"/>
            <a:ext cx="23258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 N1N2MessageTransfer(</a:t>
            </a:r>
            <a:r>
              <a:rPr lang="en-US" altLang="zh-CN" sz="9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failure</a:t>
            </a:r>
            <a:r>
              <a:rPr lang="en-US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9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64182" y="4395859"/>
            <a:ext cx="4152358" cy="40091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 </a:t>
            </a:r>
            <a:r>
              <a:rPr lang="en-US" altLang="zh-CN" sz="9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Release</a:t>
            </a:r>
            <a:r>
              <a:rPr lang="en-US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or </a:t>
            </a:r>
            <a:r>
              <a:rPr lang="en-US" altLang="zh-CN" sz="9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deactivate </a:t>
            </a:r>
            <a:r>
              <a:rPr lang="en-US" altLang="zh-CN" sz="9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PDU Session</a:t>
            </a:r>
            <a:endParaRPr lang="zh-CN" altLang="en-US" sz="9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718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 node behaviors specified in TS 38.413</a:t>
            </a:r>
            <a:endParaRPr lang="en-GB" altLang="zh-CN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9388" indent="0">
              <a:lnSpc>
                <a:spcPct val="100000"/>
              </a:lnSpc>
              <a:spcBef>
                <a:spcPts val="400"/>
              </a:spcBef>
              <a:buNone/>
            </a:pPr>
            <a:r>
              <a:rPr lang="en-GB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8.2.1</a:t>
            </a: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PDU Session Resource Setup</a:t>
            </a:r>
            <a:endParaRPr lang="zh-CN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9388" indent="0">
              <a:lnSpc>
                <a:spcPct val="100000"/>
              </a:lnSpc>
              <a:spcBef>
                <a:spcPts val="400"/>
              </a:spcBef>
              <a:buNone/>
            </a:pP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8.2.1.4	</a:t>
            </a:r>
            <a:r>
              <a:rPr lang="en-GB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Abnormal Conditions</a:t>
            </a:r>
          </a:p>
          <a:p>
            <a:pPr marL="179388" indent="0">
              <a:lnSpc>
                <a:spcPct val="100000"/>
              </a:lnSpc>
              <a:spcBef>
                <a:spcPts val="400"/>
              </a:spcBef>
              <a:buNone/>
            </a:pPr>
            <a:r>
              <a:rPr lang="en-GB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….</a:t>
            </a:r>
          </a:p>
          <a:p>
            <a:pPr marL="179388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 the NG-RAN node receives a PDU SESSION RESOURCE SETUP REQUEST </a:t>
            </a:r>
            <a:r>
              <a:rPr lang="en-GB" altLang="zh-CN" sz="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 </a:t>
            </a:r>
            <a:r>
              <a:rPr lang="en-GB" altLang="zh-CN" sz="8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containing a </a:t>
            </a:r>
            <a:r>
              <a:rPr lang="en-GB" altLang="zh-CN" sz="800" i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PDU Session ID</a:t>
            </a:r>
            <a:r>
              <a:rPr lang="en-GB" altLang="zh-CN" sz="8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IE (in the </a:t>
            </a:r>
            <a:r>
              <a:rPr lang="en-GB" altLang="zh-CN" sz="800" i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PDU Session Resource Setup Request List</a:t>
            </a:r>
            <a:r>
              <a:rPr lang="en-GB" altLang="zh-CN" sz="8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IE) set to a value that identifies an active PDU session </a:t>
            </a:r>
            <a:r>
              <a:rPr lang="en-GB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established before the PDU SESSION RESOURCE SETUP REQUEST message was received), the NG-RAN </a:t>
            </a:r>
            <a:r>
              <a:rPr lang="en-GB" altLang="zh-CN" sz="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 shall report the establishment of the new PDU session as failed</a:t>
            </a:r>
            <a:r>
              <a:rPr lang="en-GB" altLang="zh-CN" sz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the PDU SESSION RESOURCE SETUP RESPONSE message with an appropriate cause value</a:t>
            </a:r>
            <a:r>
              <a:rPr lang="en-GB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marL="179388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zh-CN" altLang="zh-CN" sz="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SMF behaviors specified in TS 23.502</a:t>
            </a:r>
          </a:p>
          <a:p>
            <a:r>
              <a:rPr lang="en-GB" altLang="zh-CN" sz="800" b="1" dirty="0"/>
              <a:t>4.2.3.2	UE Triggered Service Request</a:t>
            </a:r>
            <a:endParaRPr lang="zh-CN" altLang="zh-CN" sz="800" b="1" dirty="0"/>
          </a:p>
          <a:p>
            <a:pPr marL="177800" indent="0">
              <a:buNone/>
            </a:pPr>
            <a:r>
              <a:rPr lang="en-GB" altLang="zh-CN" sz="900" dirty="0" smtClean="0"/>
              <a:t>15 [Conditional] AMF to SMF: </a:t>
            </a:r>
            <a:r>
              <a:rPr lang="en-GB" altLang="zh-CN" sz="900" dirty="0" err="1" smtClean="0"/>
              <a:t>Nsmf_PDUSession_UpdateSMContext</a:t>
            </a:r>
            <a:r>
              <a:rPr lang="en-GB" altLang="zh-CN" sz="900" dirty="0" smtClean="0"/>
              <a:t> Request (N2 SM information, RAT Type, Access Type) per PDU Session to the SMF. The AMF determines Access Type and RAT Type, see clause 4.2.2.2.1.</a:t>
            </a:r>
          </a:p>
          <a:p>
            <a:pPr marL="177800" indent="0">
              <a:buNone/>
            </a:pPr>
            <a:r>
              <a:rPr lang="en-US" altLang="zh-CN" sz="900" dirty="0" smtClean="0"/>
              <a:t>…</a:t>
            </a:r>
          </a:p>
          <a:p>
            <a:pPr marL="177800" indent="0">
              <a:buNone/>
            </a:pPr>
            <a:r>
              <a:rPr lang="en-GB" altLang="zh-CN" sz="900" dirty="0"/>
              <a:t>If a PDU Session is rejected by the serving NG-RAN with an indication that the PDU Session was rejected because User Plane Security Enforcement is not supported in the serving NG-RAN and the User Plane Enforcement Policy indicates "Required" as described in clause 5.10.3 of TS 23.501 [2], the SMF shall trigger the release of this PDU Session</a:t>
            </a:r>
            <a:r>
              <a:rPr lang="en-GB" altLang="zh-CN" sz="900" dirty="0">
                <a:solidFill>
                  <a:srgbClr val="5C88D0"/>
                </a:solidFill>
              </a:rPr>
              <a:t>. In all other cases of PDU Session rejection, the SMF can decide whether to release the PDU Session or to deactivate the UP connection of this PDU Session</a:t>
            </a:r>
            <a:r>
              <a:rPr lang="en-GB" altLang="zh-CN" sz="900" dirty="0"/>
              <a:t>.</a:t>
            </a:r>
            <a:endParaRPr lang="zh-CN" altLang="zh-CN" sz="900" dirty="0"/>
          </a:p>
          <a:p>
            <a:pPr marL="0" indent="0">
              <a:buNone/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74862" y="140283"/>
            <a:ext cx="7886700" cy="994172"/>
          </a:xfrm>
        </p:spPr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Related specification Description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75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/>
          <p:cNvSpPr txBox="1">
            <a:spLocks/>
          </p:cNvSpPr>
          <p:nvPr/>
        </p:nvSpPr>
        <p:spPr>
          <a:xfrm>
            <a:off x="494059" y="291138"/>
            <a:ext cx="8410211" cy="761952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87798" rtl="0" eaLnBrk="1" fontAlgn="auto" latinLnBrk="0" hangingPunct="1">
              <a:lnSpc>
                <a:spcPts val="34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Proposal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81560" y="613924"/>
            <a:ext cx="626218" cy="32101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90513" y="613924"/>
            <a:ext cx="626218" cy="32101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63358" y="613924"/>
            <a:ext cx="626218" cy="32101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AMF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44100" y="613924"/>
            <a:ext cx="626218" cy="32101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SMF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798097" y="934935"/>
            <a:ext cx="3360936" cy="3921827"/>
            <a:chOff x="4949970" y="1010871"/>
            <a:chExt cx="3360936" cy="3447223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949970" y="1010871"/>
              <a:ext cx="1824" cy="3447223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090812" y="1010871"/>
              <a:ext cx="1824" cy="3447223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228340" y="1010871"/>
              <a:ext cx="1824" cy="3447223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309082" y="1010871"/>
              <a:ext cx="1824" cy="3447223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7" name="左右箭头 16"/>
          <p:cNvSpPr/>
          <p:nvPr/>
        </p:nvSpPr>
        <p:spPr>
          <a:xfrm>
            <a:off x="4855190" y="1212594"/>
            <a:ext cx="2221277" cy="395502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57509" y="1044126"/>
            <a:ext cx="19620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 UE is in CM-CONNECTED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 flipV="1">
            <a:off x="8162382" y="2037625"/>
            <a:ext cx="764284" cy="316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7269154" y="1757218"/>
            <a:ext cx="19620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1a. Downlink Notification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H="1">
            <a:off x="7086947" y="2423635"/>
            <a:ext cx="1066913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065552" y="2138173"/>
            <a:ext cx="18359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N1N2MessageTransfer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46993" y="1757218"/>
            <a:ext cx="1064343" cy="380623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1b. Uplink data pending</a:t>
            </a:r>
            <a:endParaRPr lang="zh-CN" altLang="en-US" sz="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4811759" y="2640544"/>
            <a:ext cx="2273232" cy="3164"/>
          </a:xfrm>
          <a:prstGeom prst="straightConnector1">
            <a:avLst/>
          </a:prstGeom>
          <a:ln w="127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923799" y="2699058"/>
            <a:ext cx="26387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N2 Message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H="1">
            <a:off x="5938939" y="2936122"/>
            <a:ext cx="1146052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826899" y="2398836"/>
            <a:ext cx="295835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Service Request</a:t>
            </a:r>
            <a:endParaRPr lang="zh-CN" altLang="en-US" sz="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H="1">
            <a:off x="7076467" y="3499399"/>
            <a:ext cx="1066913" cy="0"/>
          </a:xfrm>
          <a:prstGeom prst="straightConnector1">
            <a:avLst/>
          </a:prstGeom>
          <a:ln w="12700">
            <a:solidFill>
              <a:schemeClr val="accent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031382" y="3217827"/>
            <a:ext cx="17696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8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Update SM </a:t>
            </a:r>
            <a:r>
              <a:rPr lang="en-US" altLang="zh-CN" sz="800" dirty="0" err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Ctxt</a:t>
            </a:r>
            <a:r>
              <a:rPr lang="en-US" altLang="zh-CN" sz="8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" dirty="0" err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Req</a:t>
            </a:r>
            <a:endParaRPr lang="zh-CN" altLang="en-US" sz="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 flipH="1">
            <a:off x="7095469" y="4420111"/>
            <a:ext cx="1066913" cy="0"/>
          </a:xfrm>
          <a:prstGeom prst="straightConnector1">
            <a:avLst/>
          </a:prstGeom>
          <a:ln w="127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7052803" y="4045750"/>
            <a:ext cx="15096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 N1N2MessageTransfer</a:t>
            </a:r>
          </a:p>
          <a:p>
            <a:pPr algn="ctr"/>
            <a:r>
              <a:rPr lang="en-US" altLang="zh-CN" sz="8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800" dirty="0" smtClean="0">
                <a:solidFill>
                  <a:srgbClr val="5C88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Without N2 Container</a:t>
            </a:r>
            <a:r>
              <a:rPr lang="en-US" altLang="zh-CN" sz="8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8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 flipH="1">
            <a:off x="4802323" y="3203145"/>
            <a:ext cx="1146052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4855190" y="2974480"/>
            <a:ext cx="10931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RRC </a:t>
            </a:r>
            <a:r>
              <a:rPr lang="en-US" altLang="zh-CN" sz="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Reconfig</a:t>
            </a:r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605753" y="3617514"/>
            <a:ext cx="1216484" cy="374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rgbClr val="5C88D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5a. Detect the PDU has been activating</a:t>
            </a:r>
            <a:endParaRPr lang="zh-CN" altLang="en-US" sz="800" dirty="0">
              <a:solidFill>
                <a:srgbClr val="5C88D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78879" y="1259570"/>
            <a:ext cx="362542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373" lvl="0" defTabSz="1187798" eaLnBrk="1" fontAlgn="auto" hangingPunct="1">
              <a:spcBef>
                <a:spcPts val="0"/>
              </a:spcBef>
              <a:spcAft>
                <a:spcPts val="600"/>
              </a:spcAft>
              <a:tabLst>
                <a:tab pos="1208420" algn="ctr"/>
              </a:tabLst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Clarify the SMF behaviors in SA2.</a:t>
            </a:r>
          </a:p>
          <a:p>
            <a:pPr marL="12373" lvl="0" defTabSz="1187798" eaLnBrk="1" fontAlgn="auto" hangingPunct="1">
              <a:spcBef>
                <a:spcPts val="0"/>
              </a:spcBef>
              <a:spcAft>
                <a:spcPts val="600"/>
              </a:spcAft>
              <a:tabLst>
                <a:tab pos="1208420" algn="ctr"/>
              </a:tabLst>
              <a:defRPr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Send an LS to CT4 about the racing issue.</a:t>
            </a:r>
          </a:p>
          <a:p>
            <a:pPr marL="12373" lvl="0" defTabSz="1187798" eaLnBrk="1" fontAlgn="auto" hangingPunct="1">
              <a:spcBef>
                <a:spcPts val="0"/>
              </a:spcBef>
              <a:spcAft>
                <a:spcPts val="600"/>
              </a:spcAft>
              <a:tabLst>
                <a:tab pos="1208420" algn="ctr"/>
              </a:tabLst>
              <a:defRPr/>
            </a:pPr>
            <a:endParaRPr lang="en-GB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373" lvl="0" defTabSz="1187798" eaLnBrk="1" fontAlgn="auto" hangingPunct="1">
              <a:spcBef>
                <a:spcPts val="0"/>
              </a:spcBef>
              <a:spcAft>
                <a:spcPts val="0"/>
              </a:spcAft>
              <a:tabLst>
                <a:tab pos="1208420" algn="ctr"/>
              </a:tabLst>
              <a:defRPr/>
            </a:pPr>
            <a:endParaRPr lang="en-GB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10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854994"/>
            <a:ext cx="7886700" cy="994172"/>
          </a:xfrm>
        </p:spPr>
        <p:txBody>
          <a:bodyPr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16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11778</TotalTime>
  <Words>270</Words>
  <Application>Microsoft Office PowerPoint</Application>
  <PresentationFormat>全屏显示(16:9)</PresentationFormat>
  <Paragraphs>64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MS PGothic</vt:lpstr>
      <vt:lpstr>宋体</vt:lpstr>
      <vt:lpstr>微软雅黑</vt:lpstr>
      <vt:lpstr>微软雅黑</vt:lpstr>
      <vt:lpstr>Arial</vt:lpstr>
      <vt:lpstr>Calibri</vt:lpstr>
      <vt:lpstr>Calibri Light</vt:lpstr>
      <vt:lpstr>Times New Roman</vt:lpstr>
      <vt:lpstr>Office 主题</vt:lpstr>
      <vt:lpstr>Racing  condition between simultaneous uplink and downlink data </vt:lpstr>
      <vt:lpstr>Issue Description </vt:lpstr>
      <vt:lpstr>Related specification Description</vt:lpstr>
      <vt:lpstr>PowerPoint 演示文稿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SA2 Q3/Q4 Work Planning</dc:title>
  <dc:creator>06-10-2219_Puneet Jain</dc:creator>
  <cp:keywords>CTPClassification=CTP_NT</cp:keywords>
  <cp:lastModifiedBy>HiSilicon</cp:lastModifiedBy>
  <cp:revision>246</cp:revision>
  <dcterms:created xsi:type="dcterms:W3CDTF">2020-07-06T23:21:42Z</dcterms:created>
  <dcterms:modified xsi:type="dcterms:W3CDTF">2021-08-10T12:56:21Z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ae51f98a-aead-4539-a7e5-4940f899ed06</vt:lpwstr>
  </property>
  <property fmtid="{D5CDD505-2E9C-101B-9397-08002B2CF9AE}" pid="3" name="CTP_TimeStamp">
    <vt:lpwstr>2020-07-08 19:09:55Z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(3)kM9rxcv237HCaEnGeUWiZbpNDxhb+QdbpjHEWMlXNJNKlxTYHIspgCnt3x8j/O3Hdr6ZRjaR
4gP4LJ0gtvC1zhAlA5nGBZjGyEod0OgmPbQf7QLZGjgjfJu/z1bMizxiNopl60kBnFRir58N
jUYxemC4l/ABt3i3ggro1/VfgrcnA65lzCUJBi39fzPbMji0gj+aIym1dhE40uPKD59PWOHm
T6TSLYFlKX0pkE0rib</vt:lpwstr>
  </property>
  <property fmtid="{D5CDD505-2E9C-101B-9397-08002B2CF9AE}" pid="9" name="_2015_ms_pID_7253431">
    <vt:lpwstr>CqDivELsMfG2iwLWEegt1pDso9t4VuWYBz7YCehc9rV2p3owH9pJXS
z2aHMXGiAtj4rHzwTUpeB0JA6VthVxE24jKLNxvyQQgIsiflqtmFCQzibpqxTT1qhCHRVWqO
Va9juDMgYmbPCMPGOA1tLkly+Yt29jjUx4nh3TTND0R1n7oH6IHCe8bMf5iOVW1mpR5shl4d
iAo9YHfVKMON0OhhlZ4fjMfK0sXahdT5L96d</vt:lpwstr>
  </property>
  <property fmtid="{D5CDD505-2E9C-101B-9397-08002B2CF9AE}" pid="10" name="_2015_ms_pID_7253432">
    <vt:lpwstr>Nw==</vt:lpwstr>
  </property>
</Properties>
</file>