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7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1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301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65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21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#145E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S2-2105221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S2-2103960/3076/2215/1136/0486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WG2#145E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17-28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May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charset="0"/>
              </a:rPr>
              <a:t>Aihua</a:t>
            </a:r>
            <a:r>
              <a:rPr lang="en-GB" altLang="zh-CN" sz="1800" b="1" dirty="0">
                <a:latin typeface="Arial" charset="0"/>
              </a:rPr>
              <a:t> Li (China Mobile</a:t>
            </a:r>
            <a:r>
              <a:rPr lang="en-GB" altLang="zh-CN" sz="1800" b="1" dirty="0" smtClean="0">
                <a:latin typeface="Arial" charset="0"/>
              </a:rPr>
              <a:t>)</a:t>
            </a:r>
            <a:r>
              <a:rPr lang="en-GB" sz="1800" b="1" dirty="0" smtClean="0">
                <a:latin typeface="Arial" charset="0"/>
              </a:rPr>
              <a:t>, Xiaobo </a:t>
            </a:r>
            <a:r>
              <a:rPr lang="en-GB" sz="1800" b="1" dirty="0">
                <a:latin typeface="Arial" charset="0"/>
              </a:rPr>
              <a:t>Wu (</a:t>
            </a:r>
            <a:r>
              <a:rPr lang="en-US" altLang="zh-CN" sz="1800" b="1" dirty="0">
                <a:latin typeface="Arial" charset="0"/>
              </a:rPr>
              <a:t>vivo</a:t>
            </a:r>
            <a:r>
              <a:rPr lang="en-GB" sz="1800" b="1" dirty="0" smtClean="0">
                <a:latin typeface="Arial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</a:t>
            </a:r>
            <a:r>
              <a:rPr lang="en-US" altLang="zh-CN" sz="2000" dirty="0" smtClean="0"/>
              <a:t>91</a:t>
            </a:r>
            <a:r>
              <a:rPr lang="de-DE" altLang="de-DE" sz="2000" dirty="0" smtClean="0"/>
              <a:t>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/>
              <a:t>Normative </a:t>
            </a:r>
            <a:r>
              <a:rPr lang="en-US" altLang="zh-CN" sz="1400" dirty="0"/>
              <a:t>work is complete for all KIs except KI#2, KI#12 and KI#15.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 smtClean="0"/>
              <a:t>74 </a:t>
            </a:r>
            <a:r>
              <a:rPr lang="en-US" altLang="zh-CN" sz="1400" dirty="0"/>
              <a:t>CRs agreed for 23.288, </a:t>
            </a:r>
            <a:r>
              <a:rPr lang="en-US" altLang="zh-CN" sz="1400" dirty="0" smtClean="0"/>
              <a:t>13 </a:t>
            </a:r>
            <a:r>
              <a:rPr lang="en-US" altLang="zh-CN" sz="1400" dirty="0"/>
              <a:t>CRs agreed for 23.501,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agreed for 23.502, </a:t>
            </a:r>
            <a:r>
              <a:rPr lang="en-US" altLang="zh-CN" sz="1400" dirty="0" smtClean="0"/>
              <a:t>1 </a:t>
            </a:r>
            <a:r>
              <a:rPr lang="en-US" altLang="zh-CN" sz="1400" dirty="0"/>
              <a:t>CRs agreed for 23.503 and </a:t>
            </a:r>
            <a:r>
              <a:rPr lang="en-US" altLang="zh-CN" sz="1400" dirty="0" smtClean="0"/>
              <a:t>4 </a:t>
            </a:r>
            <a:r>
              <a:rPr lang="en-US" altLang="zh-CN" sz="1400" dirty="0"/>
              <a:t>LS Response agreed.</a:t>
            </a:r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Finalize </a:t>
            </a:r>
            <a:r>
              <a:rPr lang="en-US" altLang="zh-CN" sz="1400" dirty="0" smtClean="0"/>
              <a:t>normative </a:t>
            </a:r>
            <a:r>
              <a:rPr lang="en-US" altLang="zh-CN" sz="1400" dirty="0"/>
              <a:t>work </a:t>
            </a:r>
            <a:r>
              <a:rPr lang="en-US" altLang="zh-CN" sz="1400" dirty="0" smtClean="0"/>
              <a:t>for exceptions of </a:t>
            </a:r>
            <a:r>
              <a:rPr lang="en-US" altLang="zh-CN" sz="1400" dirty="0"/>
              <a:t>KI#2, KI#12 and KI#15.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3701255"/>
              </p:ext>
            </p:extLst>
          </p:nvPr>
        </p:nvGraphicFramePr>
        <p:xfrm>
          <a:off x="179388" y="1376363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smtClean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smtClean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40%(#143E) &gt;70%(#144E) &gt;90% (#145E)</a:t>
                      </a:r>
                      <a:endParaRPr lang="en-US" altLang="zh-CN" sz="1400" b="1" u="none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 14, 2021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 except KI#2, KI#12 and </a:t>
            </a:r>
            <a:r>
              <a:rPr lang="en-US" altLang="zh-CN" sz="1200" dirty="0" smtClean="0"/>
              <a:t>KI#15.</a:t>
            </a:r>
            <a:endParaRPr lang="en-US" altLang="zh-CN" sz="12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smtClean="0"/>
              <a:t>44 </a:t>
            </a:r>
            <a:r>
              <a:rPr lang="en-US" altLang="zh-CN" sz="1200" dirty="0"/>
              <a:t>CRs agreed for 23.288, 4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CRs agreed for 23.501, </a:t>
            </a:r>
            <a:r>
              <a:rPr lang="en-US" altLang="zh-CN" sz="1200" dirty="0" smtClean="0"/>
              <a:t>6 </a:t>
            </a:r>
            <a:r>
              <a:rPr lang="en-US" altLang="zh-CN" sz="1200" dirty="0"/>
              <a:t>CRs agreed for 23.502,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23.503 and </a:t>
            </a:r>
            <a:r>
              <a:rPr lang="en-US" altLang="zh-CN" sz="1200" dirty="0" smtClean="0"/>
              <a:t>1 </a:t>
            </a:r>
            <a:r>
              <a:rPr lang="en-US" altLang="zh-CN" sz="1200" dirty="0"/>
              <a:t>LS Response </a:t>
            </a:r>
            <a:r>
              <a:rPr lang="en-US" altLang="zh-CN" sz="1200" dirty="0" smtClean="0"/>
              <a:t>agreed</a:t>
            </a:r>
            <a:r>
              <a:rPr lang="en-US" altLang="zh-CN" sz="12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CR agreed for </a:t>
            </a:r>
            <a:r>
              <a:rPr lang="en-US" altLang="zh-CN" sz="1200" dirty="0" smtClean="0"/>
              <a:t>23.288.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</a:t>
            </a:r>
            <a:r>
              <a:rPr lang="en-US" altLang="zh-CN" sz="1200" dirty="0" smtClean="0"/>
              <a:t>Improve the </a:t>
            </a:r>
            <a:r>
              <a:rPr lang="en-US" altLang="zh-CN" sz="1200" dirty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10 </a:t>
            </a:r>
            <a:r>
              <a:rPr lang="en-US" altLang="zh-CN" sz="1200" dirty="0"/>
              <a:t>CRs agreed for </a:t>
            </a:r>
            <a:r>
              <a:rPr lang="en-US" altLang="zh-CN" sz="1200" dirty="0" smtClean="0"/>
              <a:t>23.288, 1 </a:t>
            </a:r>
            <a:r>
              <a:rPr lang="en-US" altLang="zh-CN" sz="1200" dirty="0"/>
              <a:t>CRs agreed for </a:t>
            </a:r>
            <a:r>
              <a:rPr lang="en-US" altLang="zh-CN" sz="1200" dirty="0" smtClean="0"/>
              <a:t>23.501, 2 </a:t>
            </a:r>
            <a:r>
              <a:rPr lang="en-US" altLang="zh-CN" sz="1200" dirty="0"/>
              <a:t>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Finalize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044060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5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70%(#144E</a:t>
                      </a: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u="non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US" altLang="zh-CN" sz="1400" b="1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 (#145E)</a:t>
                      </a:r>
                      <a:endParaRPr lang="en-US" altLang="zh-CN" sz="1400" b="1" u="non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 14, 2021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SA2#145E </a:t>
            </a:r>
            <a:r>
              <a:rPr lang="en-US" altLang="de-DE" b="1" dirty="0"/>
              <a:t>(1/5)</a:t>
            </a:r>
          </a:p>
        </p:txBody>
      </p:sp>
    </p:spTree>
    <p:extLst>
      <p:ext uri="{BB962C8B-B14F-4D97-AF65-F5344CB8AC3E}">
        <p14:creationId xmlns:p14="http://schemas.microsoft.com/office/powerpoint/2010/main" val="30295498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588063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CR agreed for </a:t>
            </a:r>
            <a:r>
              <a:rPr lang="en-US" altLang="zh-CN" sz="1200" dirty="0" smtClean="0"/>
              <a:t>23.288, </a:t>
            </a:r>
            <a:r>
              <a:rPr lang="en-US" altLang="zh-CN" sz="1200" dirty="0"/>
              <a:t>1 CRs agreed for 23.502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Improve </a:t>
            </a:r>
            <a:r>
              <a:rPr lang="en-US" altLang="zh-CN" sz="1200" dirty="0"/>
              <a:t>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CRs agreed for </a:t>
            </a:r>
            <a:r>
              <a:rPr lang="en-US" altLang="zh-CN" sz="1200" dirty="0" smtClean="0"/>
              <a:t>23.288.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Improve </a:t>
            </a:r>
            <a:r>
              <a:rPr lang="en-US" altLang="zh-CN" sz="1200" dirty="0"/>
              <a:t>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8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</a:t>
            </a:r>
            <a:r>
              <a:rPr lang="en-US" altLang="zh-CN" sz="1200" dirty="0" smtClean="0"/>
              <a:t>23.501, 1 </a:t>
            </a:r>
            <a:r>
              <a:rPr lang="en-US" altLang="zh-CN" sz="1200" dirty="0"/>
              <a:t>CRs agreed for 23.502, </a:t>
            </a:r>
            <a:r>
              <a:rPr lang="en-US" altLang="zh-CN" sz="1200" dirty="0" smtClean="0"/>
              <a:t>1 </a:t>
            </a:r>
            <a:r>
              <a:rPr lang="en-US" altLang="zh-CN" sz="1200" dirty="0"/>
              <a:t>LS OUT to </a:t>
            </a:r>
            <a:r>
              <a:rPr lang="en-US" altLang="zh-CN" sz="1200" dirty="0" smtClean="0"/>
              <a:t>SA4 </a:t>
            </a:r>
            <a:r>
              <a:rPr lang="en-US" altLang="zh-CN" sz="1200" dirty="0"/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Improve </a:t>
            </a:r>
            <a:r>
              <a:rPr lang="en-US" altLang="zh-CN" sz="1200" dirty="0"/>
              <a:t>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CR agreed for </a:t>
            </a:r>
            <a:r>
              <a:rPr lang="en-US" altLang="zh-CN" sz="1200" dirty="0" smtClean="0"/>
              <a:t>23.288.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Improve </a:t>
            </a:r>
            <a:r>
              <a:rPr lang="en-US" altLang="zh-CN" sz="1200" dirty="0"/>
              <a:t>the normative work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CR agreed for </a:t>
            </a:r>
            <a:r>
              <a:rPr lang="en-US" altLang="zh-CN" sz="1200" dirty="0" smtClean="0"/>
              <a:t>23.288.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Improve </a:t>
            </a:r>
            <a:r>
              <a:rPr lang="en-US" altLang="zh-CN" sz="1200" dirty="0"/>
              <a:t>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SA2#145E </a:t>
            </a:r>
            <a:r>
              <a:rPr lang="en-US" altLang="de-DE" b="1" dirty="0"/>
              <a:t>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10 </a:t>
            </a:r>
            <a:r>
              <a:rPr lang="en-US" altLang="zh-CN" sz="1200" dirty="0"/>
              <a:t>CRs agreed for 23.288,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Improve </a:t>
            </a:r>
            <a:r>
              <a:rPr lang="en-US" altLang="zh-CN" sz="1200" dirty="0"/>
              <a:t>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CR </a:t>
            </a:r>
            <a:r>
              <a:rPr lang="en-US" altLang="zh-CN" sz="1200" dirty="0"/>
              <a:t>agreed for </a:t>
            </a:r>
            <a:r>
              <a:rPr lang="en-US" altLang="zh-CN" sz="1200" dirty="0" smtClean="0"/>
              <a:t>23.503.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Finalize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Improve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Finalize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CRs </a:t>
            </a:r>
            <a:r>
              <a:rPr lang="en-US" altLang="zh-CN" sz="1200" dirty="0"/>
              <a:t>agreed for </a:t>
            </a:r>
            <a:r>
              <a:rPr lang="en-US" altLang="zh-CN" sz="1200" dirty="0" smtClean="0"/>
              <a:t>23.288, 1 CR </a:t>
            </a:r>
            <a:r>
              <a:rPr lang="en-US" altLang="zh-CN" sz="1200" dirty="0"/>
              <a:t>agreed for 23.501, </a:t>
            </a:r>
            <a:r>
              <a:rPr lang="en-US" altLang="zh-CN" sz="1200" dirty="0" smtClean="0"/>
              <a:t>1 CR </a:t>
            </a:r>
            <a:r>
              <a:rPr lang="en-US" altLang="zh-CN" sz="1200" dirty="0"/>
              <a:t>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Improve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Improve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SA2#145E </a:t>
            </a:r>
            <a:r>
              <a:rPr lang="en-US" altLang="de-DE" b="1" dirty="0"/>
              <a:t>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CR </a:t>
            </a:r>
            <a:r>
              <a:rPr lang="en-US" altLang="zh-CN" sz="1200" dirty="0"/>
              <a:t>agreed for </a:t>
            </a:r>
            <a:r>
              <a:rPr lang="en-US" altLang="zh-CN" sz="1200" dirty="0" smtClean="0"/>
              <a:t>23.288.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CRs agreed for 23.288 , </a:t>
            </a:r>
            <a:r>
              <a:rPr lang="en-US" altLang="zh-CN" sz="1200" dirty="0" smtClean="0"/>
              <a:t>1 </a:t>
            </a:r>
            <a:r>
              <a:rPr lang="en-US" altLang="zh-CN" sz="1200" dirty="0"/>
              <a:t>CR agreed for </a:t>
            </a:r>
            <a:r>
              <a:rPr lang="en-US" altLang="zh-CN" sz="1200" dirty="0" smtClean="0"/>
              <a:t>23.501.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SA2#145E </a:t>
            </a:r>
            <a:r>
              <a:rPr lang="en-US" altLang="de-DE" b="1" dirty="0"/>
              <a:t>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For KI#15 : User consent for UE data collection/analysis</a:t>
            </a:r>
            <a:r>
              <a:rPr lang="en-US" altLang="zh-CN" sz="1200" dirty="0" smtClean="0"/>
              <a:t>, </a:t>
            </a:r>
            <a:r>
              <a:rPr lang="en-US" sz="1200" dirty="0" smtClean="0"/>
              <a:t>the procedures for data collection for UE related analytics need to take user consent into account, how to do this depends on the outcome of the SA3 WG.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For KI#2: </a:t>
            </a:r>
            <a:r>
              <a:rPr lang="en-US" sz="1200" dirty="0" smtClean="0"/>
              <a:t>Multiple </a:t>
            </a:r>
            <a:r>
              <a:rPr lang="en-US" sz="1200" dirty="0"/>
              <a:t>NWDAF instances, analytics subscription/context transfer </a:t>
            </a:r>
            <a:r>
              <a:rPr lang="en-US" sz="1200" dirty="0" smtClean="0"/>
              <a:t>procedures, 4 FFSs are left.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For KI#12</a:t>
            </a:r>
            <a:r>
              <a:rPr lang="en-US" sz="1200" dirty="0"/>
              <a:t>: NWDAF-assisted RFSP policy, </a:t>
            </a:r>
            <a:r>
              <a:rPr lang="en-US" sz="1200" dirty="0" smtClean="0"/>
              <a:t>how </a:t>
            </a:r>
            <a:r>
              <a:rPr lang="en-US" sz="1200" dirty="0"/>
              <a:t>to </a:t>
            </a:r>
            <a:r>
              <a:rPr lang="en-US" sz="1200" dirty="0" smtClean="0"/>
              <a:t>extend </a:t>
            </a:r>
            <a:r>
              <a:rPr lang="en-US" sz="1200" dirty="0"/>
              <a:t>the output analytics with frequency is FFS.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SA3 </a:t>
            </a:r>
            <a:r>
              <a:rPr lang="en-GB" altLang="zh-CN" sz="1200" dirty="0"/>
              <a:t>about </a:t>
            </a:r>
            <a:r>
              <a:rPr lang="en-GB" sz="1200" dirty="0"/>
              <a:t>security aspects for the method of collection of data from the UE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LS </a:t>
            </a:r>
            <a:r>
              <a:rPr lang="en-US" altLang="zh-CN" sz="1200" dirty="0"/>
              <a:t>sent to SA3 </a:t>
            </a:r>
            <a:r>
              <a:rPr lang="en-GB" altLang="zh-CN" sz="1200" dirty="0"/>
              <a:t>about</a:t>
            </a:r>
            <a:r>
              <a:rPr lang="en-GB" sz="1200" dirty="0"/>
              <a:t> Transaction Information - Dispersion </a:t>
            </a:r>
            <a:r>
              <a:rPr lang="en-GB" sz="1200" dirty="0" smtClean="0"/>
              <a:t>Analytics</a:t>
            </a:r>
            <a:r>
              <a:rPr lang="en-US" sz="1200" dirty="0"/>
              <a:t>.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Continue the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 smtClean="0"/>
              <a:t>eNA_Ph2 </a:t>
            </a:r>
            <a:r>
              <a:rPr lang="en-US" altLang="de-DE" b="1" dirty="0"/>
              <a:t>status after  </a:t>
            </a:r>
            <a:r>
              <a:rPr lang="en-US" altLang="de-DE" b="1" dirty="0" smtClean="0"/>
              <a:t>SA2#145E  </a:t>
            </a:r>
            <a:r>
              <a:rPr lang="en-US" altLang="de-DE" b="1" dirty="0"/>
              <a:t>(5/5)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3DC8A1-98BA-4AF8-8B30-F1D3E1D80CC7}">
  <ds:schemaRefs>
    <ds:schemaRef ds:uri="http://schemas.microsoft.com/office/infopath/2007/PartnerControls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26cfccf3-d9f9-43bb-aadf-58351eb1ba08"/>
    <ds:schemaRef ds:uri="http://schemas.microsoft.com/office/2006/metadata/properties"/>
    <ds:schemaRef ds:uri="http://purl.org/dc/dcmitype/"/>
    <ds:schemaRef ds:uri="http://schemas.openxmlformats.org/package/2006/metadata/core-properties"/>
    <ds:schemaRef ds:uri="9fcd8246-0349-4f28-bf6f-1f0b2b4b946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16016</TotalTime>
  <Words>950</Words>
  <Application>Microsoft Office PowerPoint</Application>
  <PresentationFormat>全屏显示(4:3)</PresentationFormat>
  <Paragraphs>117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eNA_Ph2 Status Report</vt:lpstr>
      <vt:lpstr>eNA_Ph2 status at SA#92-e</vt:lpstr>
      <vt:lpstr>eNA_Ph2 status after SA2#145E (1/5)</vt:lpstr>
      <vt:lpstr>eNA_Ph2 status after SA2#145E (2/5)</vt:lpstr>
      <vt:lpstr>eNA_Ph2 status after SA2#145E (3/5)</vt:lpstr>
      <vt:lpstr>eNA_Ph2 status after SA2#145E (4/5)</vt:lpstr>
      <vt:lpstr>eNA_Ph2 status after  SA2#145E  (5/5)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user6</cp:lastModifiedBy>
  <cp:revision>1821</cp:revision>
  <dcterms:created xsi:type="dcterms:W3CDTF">2008-08-30T09:32:10Z</dcterms:created>
  <dcterms:modified xsi:type="dcterms:W3CDTF">2021-06-03T12:35:01Z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1622616245</vt:lpwstr>
  </property>
</Properties>
</file>