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4"/>
  </p:notesMasterIdLst>
  <p:handoutMasterIdLst>
    <p:handoutMasterId r:id="rId5"/>
  </p:handoutMasterIdLst>
  <p:sldIdLst>
    <p:sldId id="303" r:id="rId2"/>
    <p:sldId id="809" r:id="rId3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62A14D"/>
    <a:srgbClr val="000000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2" d="100"/>
          <a:sy n="112" d="100"/>
        </p:scale>
        <p:origin x="1800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0" d="100"/>
          <a:sy n="50" d="100"/>
        </p:scale>
        <p:origin x="3192" y="4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6/2/2021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6/2/2021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892648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376862" y="423871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S2-2105219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#145E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17 May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– 28 </a:t>
            </a:r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May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2021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WG2#145E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17 May – 28 May, 2021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28807" y="2185133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5GSAT_ARCH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996298" y="3692324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fr-FR" altLang="en-US" sz="2000" b="1" dirty="0"/>
              <a:t>Jean Yves Fine 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Thales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5GSAT_ARCH status after SA2#145</a:t>
            </a:r>
            <a:r>
              <a:rPr lang="en-US" altLang="zh-CN" sz="2800" b="1" dirty="0"/>
              <a:t>e</a:t>
            </a:r>
            <a:endParaRPr lang="de-DE" altLang="de-DE" sz="2800" b="1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94808402"/>
              </p:ext>
            </p:extLst>
          </p:nvPr>
        </p:nvGraphicFramePr>
        <p:xfrm>
          <a:off x="179388" y="1376363"/>
          <a:ext cx="8810068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GSAT_ARCH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aspects for using satellite access in 5G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 -&gt; 98%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21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SP-200445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Content Placeholder 7"/>
          <p:cNvSpPr>
            <a:spLocks noGrp="1"/>
          </p:cNvSpPr>
          <p:nvPr>
            <p:ph sz="half" idx="2"/>
          </p:nvPr>
        </p:nvSpPr>
        <p:spPr>
          <a:xfrm>
            <a:off x="354629" y="2353333"/>
            <a:ext cx="8554481" cy="4361194"/>
          </a:xfrm>
          <a:noFill/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6 CRs on TS 23.501/502/503 </a:t>
            </a:r>
            <a:r>
              <a:rPr lang="de-DE" altLang="de-DE" sz="1400" dirty="0" err="1"/>
              <a:t>approved</a:t>
            </a:r>
            <a:r>
              <a:rPr lang="de-DE" altLang="de-DE" sz="14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1 LS  </a:t>
            </a:r>
            <a:r>
              <a:rPr lang="de-DE" altLang="de-DE" sz="1400" dirty="0" err="1"/>
              <a:t>response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is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sent</a:t>
            </a:r>
            <a:r>
              <a:rPr lang="de-DE" altLang="de-DE" sz="1400" dirty="0"/>
              <a:t> back </a:t>
            </a:r>
            <a:r>
              <a:rPr lang="de-DE" altLang="de-DE" sz="1400" dirty="0" err="1"/>
              <a:t>to</a:t>
            </a:r>
            <a:r>
              <a:rPr lang="de-DE" altLang="de-DE" sz="1400" dirty="0"/>
              <a:t> RAN2.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2000" b="1" dirty="0"/>
              <a:t>RAN impacts and dependencies:</a:t>
            </a:r>
            <a:endParaRPr lang="de-DE" sz="20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fr-FR" altLang="de-DE" sz="1400" dirty="0"/>
              <a:t>RAN2 LS exchanges on </a:t>
            </a:r>
            <a:r>
              <a:rPr lang="fr-FR" altLang="de-DE" sz="1400" dirty="0" err="1"/>
              <a:t>going</a:t>
            </a:r>
            <a:r>
              <a:rPr lang="fr-FR" altLang="de-DE" sz="1400" dirty="0"/>
              <a:t>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fr-FR" altLang="de-DE" sz="1400" dirty="0"/>
              <a:t>Possible NAS </a:t>
            </a:r>
            <a:r>
              <a:rPr lang="fr-FR" altLang="de-DE" sz="1400" dirty="0" err="1"/>
              <a:t>timer</a:t>
            </a:r>
            <a:r>
              <a:rPr lang="fr-FR" altLang="de-DE" sz="1400" dirty="0"/>
              <a:t> extension </a:t>
            </a:r>
            <a:r>
              <a:rPr lang="fr-FR" altLang="de-DE" sz="1400" dirty="0" err="1"/>
              <a:t>depends</a:t>
            </a:r>
            <a:r>
              <a:rPr lang="fr-FR" altLang="de-DE" sz="1400" dirty="0"/>
              <a:t> on CT1 </a:t>
            </a:r>
            <a:r>
              <a:rPr lang="fr-FR" altLang="de-DE" sz="1400" dirty="0" err="1"/>
              <a:t>outcomes</a:t>
            </a:r>
            <a:r>
              <a:rPr lang="fr-FR" altLang="de-DE" sz="1400" dirty="0"/>
              <a:t>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fr-FR" altLang="de-DE" sz="1400" dirty="0" err="1"/>
              <a:t>Mobility</a:t>
            </a:r>
            <a:r>
              <a:rPr lang="fr-FR" altLang="de-DE" sz="1400" dirty="0"/>
              <a:t> management: SA2 </a:t>
            </a:r>
            <a:r>
              <a:rPr lang="fr-FR" altLang="de-DE" sz="1400" dirty="0" err="1"/>
              <a:t>work</a:t>
            </a:r>
            <a:r>
              <a:rPr lang="fr-FR" altLang="de-DE" sz="1400" dirty="0"/>
              <a:t> on multiple </a:t>
            </a:r>
            <a:r>
              <a:rPr lang="fr-FR" altLang="de-DE" sz="1400" dirty="0" err="1"/>
              <a:t>TACs</a:t>
            </a:r>
            <a:r>
              <a:rPr lang="fr-FR" altLang="de-DE" sz="1400" dirty="0"/>
              <a:t> </a:t>
            </a:r>
            <a:r>
              <a:rPr lang="fr-FR" altLang="de-DE" sz="1400" dirty="0" err="1"/>
              <a:t>depends</a:t>
            </a:r>
            <a:r>
              <a:rPr lang="fr-FR" altLang="de-DE" sz="1400" dirty="0"/>
              <a:t> on CT1 </a:t>
            </a:r>
            <a:r>
              <a:rPr lang="fr-FR" altLang="de-DE" sz="1400" dirty="0" err="1"/>
              <a:t>feasabilty</a:t>
            </a:r>
            <a:r>
              <a:rPr lang="fr-FR" altLang="de-DE" sz="1400" dirty="0"/>
              <a:t> feedback (Exception </a:t>
            </a:r>
            <a:r>
              <a:rPr lang="fr-FR" altLang="de-DE" sz="1400" dirty="0" err="1"/>
              <a:t>Sheet</a:t>
            </a:r>
            <a:r>
              <a:rPr lang="fr-FR" altLang="de-DE" sz="1400" dirty="0"/>
              <a:t> S2-2105185)</a:t>
            </a:r>
            <a:endParaRPr lang="de-DE" altLang="de-DE" sz="14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2000" b="1" dirty="0" err="1"/>
              <a:t>Contentious</a:t>
            </a:r>
            <a:r>
              <a:rPr lang="de-DE" sz="2000" b="1" dirty="0"/>
              <a:t> </a:t>
            </a:r>
            <a:r>
              <a:rPr lang="de-DE" sz="2000" b="1" dirty="0" err="1"/>
              <a:t>Issue</a:t>
            </a:r>
            <a:r>
              <a:rPr lang="de-DE" sz="2000" b="1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 identified.</a:t>
            </a:r>
            <a:endParaRPr lang="de-DE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b="1" dirty="0"/>
              <a:t>Focus for the Next Meeting (SA2#146</a:t>
            </a:r>
            <a:r>
              <a:rPr lang="en-US" altLang="zh-CN" sz="2000" b="1" dirty="0"/>
              <a:t>e</a:t>
            </a:r>
            <a:r>
              <a:rPr lang="de-DE" sz="2000" b="1" dirty="0"/>
              <a:t>):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fr-FR" altLang="zh-CN" sz="1400" dirty="0"/>
              <a:t>Close normative phase.</a:t>
            </a:r>
            <a:endParaRPr lang="en-US" altLang="zh-CN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20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Achieve100% completion after SA2#146e.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 dirty="0"/>
          </a:p>
        </p:txBody>
      </p:sp>
    </p:spTree>
    <p:extLst>
      <p:ext uri="{BB962C8B-B14F-4D97-AF65-F5344CB8AC3E}">
        <p14:creationId xmlns:p14="http://schemas.microsoft.com/office/powerpoint/2010/main" val="222043976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131</Words>
  <Application>Microsoft Office PowerPoint</Application>
  <PresentationFormat>On-screen Show (4:3)</PresentationFormat>
  <Paragraphs>29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Arial </vt:lpstr>
      <vt:lpstr>Calibri</vt:lpstr>
      <vt:lpstr>Times New Roman</vt:lpstr>
      <vt:lpstr>Office Theme</vt:lpstr>
      <vt:lpstr>   5GSAT_ARCH Status Report</vt:lpstr>
      <vt:lpstr>5GSAT_ARCH status after SA2#145e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05-20-0956_05-20-0628_05-20-0612_05-20-0611_05-20-</cp:lastModifiedBy>
  <cp:revision>1426</cp:revision>
  <dcterms:created xsi:type="dcterms:W3CDTF">2008-08-30T09:32:10Z</dcterms:created>
  <dcterms:modified xsi:type="dcterms:W3CDTF">2021-06-02T13:52:57Z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(3)HgwBmF9ob/iiZH1HEGtu0osOOiHi+ctJwW54Ss4+xWNlJHJpbXbI9Djfmytsu6DSvOV9TrWy
ncuzfcZ+5l3fRnqjGlSHDl8hhhvViVubP4NE83Kn0HToImtNXR7smqXPwVOPHuDiZV9JedL0
xM7xuSM7dUiawXtWDo97Wx2tiTsi+gGgpEYXxwaelWPAbslqO8VHpf18YGI6B8IpQNkRFaZ4
5/ltVZ2pXKiKsPvDJk</vt:lpwstr>
  </property>
  <property fmtid="{D5CDD505-2E9C-101B-9397-08002B2CF9AE}" pid="9" name="_2015_ms_pID_7253431">
    <vt:lpwstr>cZQeDMh4zhFM8BbmVA5BbV2ynPwOTFW5dF+Mux6ijBYk6sRTx0zsf3
fv3pjFUWBKrDpJf97GcRJjZkaaOpOhwPR/a1mrcYASiP/lef0WqZlAbOxzf9R1wYbMtRiOKf
bXA/kUXZ6aIH9B6HvR85Jy9Dape4EZ9ZtFbW4r43e5txpXLXt7sXLRtuXD+aZnohfg2sPdrU
00MRbSAjh1G6N/8mFmpdCla2evvlEfGXHOhA</vt:lpwstr>
  </property>
  <property fmtid="{D5CDD505-2E9C-101B-9397-08002B2CF9AE}" pid="10" name="_2015_ms_pID_7253432">
    <vt:lpwstr>hg==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1599231888</vt:lpwstr>
  </property>
</Properties>
</file>