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2"/>
  </p:notesMasterIdLst>
  <p:handoutMasterIdLst>
    <p:handoutMasterId r:id="rId13"/>
  </p:handoutMasterIdLst>
  <p:sldIdLst>
    <p:sldId id="303" r:id="rId7"/>
    <p:sldId id="792" r:id="rId8"/>
    <p:sldId id="787" r:id="rId9"/>
    <p:sldId id="790" r:id="rId10"/>
    <p:sldId id="791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3A7F12-6326-4732-84BF-8859F00A6CD0}" v="11" dt="2021-06-01T09:47:31.001"/>
    <p1510:client id="{9BB04578-169D-4ACA-8649-DE405FFCF9B8}" v="6" dt="2021-05-31T11:43:37.242"/>
    <p1510:client id="{D588E3DF-2B74-4711-83CD-E598AF592A4A}" v="3" dt="2021-05-31T11:55:46.68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73" d="100"/>
          <a:sy n="73" d="100"/>
        </p:scale>
        <p:origin x="86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D3A7F12-6326-4732-84BF-8859F00A6CD0}"/>
    <pc:docChg chg="undo redo custSel addSld modSld">
      <pc:chgData name="Stojanovski, Saso" userId="4a043b80-4d93-470c-ac45-9138ee944f36" providerId="ADAL" clId="{1D3A7F12-6326-4732-84BF-8859F00A6CD0}" dt="2021-06-01T09:47:45.711" v="355" actId="20577"/>
      <pc:docMkLst>
        <pc:docMk/>
      </pc:docMkLst>
      <pc:sldChg chg="modSp mod">
        <pc:chgData name="Stojanovski, Saso" userId="4a043b80-4d93-470c-ac45-9138ee944f36" providerId="ADAL" clId="{1D3A7F12-6326-4732-84BF-8859F00A6CD0}" dt="2021-06-01T09:41:31.869" v="55" actId="14100"/>
        <pc:sldMkLst>
          <pc:docMk/>
          <pc:sldMk cId="46549111" sldId="787"/>
        </pc:sldMkLst>
        <pc:spChg chg="mod">
          <ac:chgData name="Stojanovski, Saso" userId="4a043b80-4d93-470c-ac45-9138ee944f36" providerId="ADAL" clId="{1D3A7F12-6326-4732-84BF-8859F00A6CD0}" dt="2021-06-01T09:39:45.752" v="14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1D3A7F12-6326-4732-84BF-8859F00A6CD0}" dt="2021-06-01T09:41:31.869" v="55" actId="14100"/>
          <ac:spMkLst>
            <pc:docMk/>
            <pc:sldMk cId="46549111" sldId="787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1D3A7F12-6326-4732-84BF-8859F00A6CD0}" dt="2021-06-01T09:40:07.487" v="41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D3A7F12-6326-4732-84BF-8859F00A6CD0}" dt="2021-06-01T09:40:07.487" v="41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addSp modSp add mod">
        <pc:chgData name="Stojanovski, Saso" userId="4a043b80-4d93-470c-ac45-9138ee944f36" providerId="ADAL" clId="{1D3A7F12-6326-4732-84BF-8859F00A6CD0}" dt="2021-06-01T09:47:45.711" v="355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D3A7F12-6326-4732-84BF-8859F00A6CD0}" dt="2021-06-01T09:41:37.835" v="57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1D3A7F12-6326-4732-84BF-8859F00A6CD0}" dt="2021-06-01T09:47:45.711" v="355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add mod modGraphic">
          <ac:chgData name="Stojanovski, Saso" userId="4a043b80-4d93-470c-ac45-9138ee944f36" providerId="ADAL" clId="{1D3A7F12-6326-4732-84BF-8859F00A6CD0}" dt="2021-06-01T09:42:01.462" v="100" actId="20577"/>
          <ac:graphicFrameMkLst>
            <pc:docMk/>
            <pc:sldMk cId="2503194211" sldId="792"/>
            <ac:graphicFrameMk id="5" creationId="{8588BD55-2225-44CB-8306-E27676DD3EE6}"/>
          </ac:graphicFrameMkLst>
        </pc:graphicFrameChg>
        <pc:graphicFrameChg chg="modGraphic">
          <ac:chgData name="Stojanovski, Saso" userId="4a043b80-4d93-470c-ac45-9138ee944f36" providerId="ADAL" clId="{1D3A7F12-6326-4732-84BF-8859F00A6CD0}" dt="2021-06-01T09:41:03.276" v="43" actId="20577"/>
          <ac:graphicFrameMkLst>
            <pc:docMk/>
            <pc:sldMk cId="2503194211" sldId="792"/>
            <ac:graphicFrameMk id="7" creationId="{C5BBCD29-147C-46E5-9602-185EB2D9BBD3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WG2#145E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17 – 28 May,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S2-2104220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WG2#145E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17 – 28 May,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61/23761-15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MUSIM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FS_MUSIM and MUSIM status at SA#92e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429000"/>
            <a:ext cx="8554481" cy="291904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TR 23.761 v1.5.0 sent to SA#92e plenary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8 CRs on 23.401/23.501/23.502 submitted to SA#92e for approval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 err="1"/>
              <a:t>Two</a:t>
            </a:r>
            <a:r>
              <a:rPr lang="fr-FR" altLang="zh-CN" sz="1200" dirty="0"/>
              <a:t> of the </a:t>
            </a:r>
            <a:r>
              <a:rPr lang="fr-FR" altLang="zh-CN" sz="1200" dirty="0" err="1"/>
              <a:t>CRs</a:t>
            </a:r>
            <a:r>
              <a:rPr lang="fr-FR" altLang="zh-CN" sz="1200" dirty="0"/>
              <a:t> (S2-2105148, S2-2105149) </a:t>
            </a:r>
            <a:r>
              <a:rPr lang="fr-FR" altLang="zh-CN" sz="1200" dirty="0" err="1"/>
              <a:t>were</a:t>
            </a:r>
            <a:r>
              <a:rPr lang="fr-FR" altLang="zh-CN" sz="1200" dirty="0"/>
              <a:t> </a:t>
            </a:r>
            <a:r>
              <a:rPr lang="fr-FR" altLang="zh-CN" sz="1200" dirty="0" err="1"/>
              <a:t>approved</a:t>
            </a:r>
            <a:r>
              <a:rPr lang="fr-FR" altLang="zh-CN" sz="1200" dirty="0"/>
              <a:t> as a </a:t>
            </a:r>
            <a:r>
              <a:rPr lang="fr-FR" altLang="zh-CN" sz="1200" b="1" dirty="0" err="1">
                <a:solidFill>
                  <a:srgbClr val="FF0000"/>
                </a:solidFill>
              </a:rPr>
              <a:t>Working</a:t>
            </a:r>
            <a:r>
              <a:rPr lang="fr-FR" altLang="zh-CN" sz="1200" b="1" dirty="0">
                <a:solidFill>
                  <a:srgbClr val="FF0000"/>
                </a:solidFill>
              </a:rPr>
              <a:t> Agreement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Exception sheet coming to SA#92e submitted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Alignment needed with RAN2 conclusions.</a:t>
            </a:r>
            <a:r>
              <a:rPr lang="en-GB" sz="1600" dirty="0"/>
              <a:t> It is noted that SA2#146e and RAN2#115e meetings have fully overlapping dates (16-27 Aug 2021). The successful completion of MUSIM in Q3 requires early decisions during RAN2#115e meeting impacting the MUSIM work in SA2.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5BBCD29-147C-46E5-9602-185EB2D9BBD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04703666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0871217"/>
              </p:ext>
            </p:extLst>
          </p:nvPr>
        </p:nvGraphicFramePr>
        <p:xfrm>
          <a:off x="186300" y="228299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FS_MUSIM status after SA2#145e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99266"/>
            <a:ext cx="8554481" cy="3648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</a:t>
            </a:r>
            <a:r>
              <a:rPr lang="en-US" altLang="zh-CN" sz="1600" dirty="0" err="1"/>
              <a:t>pCR</a:t>
            </a:r>
            <a:r>
              <a:rPr lang="en-US" altLang="zh-CN" sz="1600" dirty="0"/>
              <a:t> approved to close Editor’s notes on 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Latest TR version: TR 23.761 v1.5.0 available </a:t>
            </a:r>
            <a:r>
              <a:rPr lang="en-US" altLang="zh-CN" sz="1600" dirty="0">
                <a:hlinkClick r:id="rId3"/>
              </a:rPr>
              <a:t>here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Send TR 23.761 to SA#92e plenary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5BBCD29-147C-46E5-9602-185EB2D9BBD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15037238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38648B-43FA-415C-A960-1E67EBF893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9287335"/>
              </p:ext>
            </p:extLst>
          </p:nvPr>
        </p:nvGraphicFramePr>
        <p:xfrm>
          <a:off x="186300" y="146318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521520"/>
            <a:ext cx="8709026" cy="36564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SA#91E: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Normative CRs approved for stage 2 specifications - TS 23.401/23.501/23.502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400" dirty="0" err="1"/>
              <a:t>Functional</a:t>
            </a:r>
            <a:r>
              <a:rPr lang="fr-FR" altLang="zh-CN" sz="1400" dirty="0"/>
              <a:t> description (S2-2105148, S2-2105149) – </a:t>
            </a:r>
            <a:r>
              <a:rPr lang="fr-FR" altLang="zh-CN" sz="1400" b="1" dirty="0" err="1">
                <a:solidFill>
                  <a:srgbClr val="FF0000"/>
                </a:solidFill>
              </a:rPr>
              <a:t>Working</a:t>
            </a:r>
            <a:r>
              <a:rPr lang="fr-FR" altLang="zh-CN" sz="1400" b="1" dirty="0">
                <a:solidFill>
                  <a:srgbClr val="FF0000"/>
                </a:solidFill>
              </a:rPr>
              <a:t> Agreement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400" dirty="0" err="1"/>
              <a:t>Capability</a:t>
            </a:r>
            <a:r>
              <a:rPr lang="fr-FR" altLang="zh-CN" sz="1400" dirty="0"/>
              <a:t> exchange (S2-2105116, S2-2105117)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400" dirty="0"/>
              <a:t>Paging Cause (S2-2105119, S2-2105120)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400" dirty="0" err="1"/>
              <a:t>Reject</a:t>
            </a:r>
            <a:r>
              <a:rPr lang="fr-FR" altLang="zh-CN" sz="1400" dirty="0"/>
              <a:t> Paging (« Busy ») indication (S2-2105151)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400" dirty="0" err="1"/>
              <a:t>Leaving</a:t>
            </a:r>
            <a:r>
              <a:rPr lang="fr-FR" altLang="zh-CN" sz="1400" dirty="0"/>
              <a:t> </a:t>
            </a:r>
            <a:r>
              <a:rPr lang="fr-FR" altLang="zh-CN" sz="1400" dirty="0" err="1"/>
              <a:t>procedure</a:t>
            </a:r>
            <a:r>
              <a:rPr lang="fr-FR" altLang="zh-CN" sz="1400" dirty="0"/>
              <a:t> for 5GS (S2-2105152)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OUT to RAN2 on rejection of RAN paging (S2-2105150)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Exception sheet agreed (S2-2105178)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Alignment needed with RAN2 conclusions.</a:t>
            </a:r>
            <a:r>
              <a:rPr lang="en-GB" sz="1600" dirty="0"/>
              <a:t> It is noted that SA2#146e and RAN2#115e meetings have fully overlapping dates (16-27 Aug 2021). The successful completion of MUSIM in Q3 requires early decisions during RAN2#115e meeting impacting the MUSIM work in SA2.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</a:t>
            </a:r>
            <a:r>
              <a:rPr lang="en-US" altLang="de-DE" sz="2800" b="1"/>
              <a:t>after SA2#145e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Alignment needed with RAN2 conclusions.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Check SA2 working assumptions against SA3 study conclusions</a:t>
            </a:r>
            <a:r>
              <a:rPr lang="en-GB" sz="1200" dirty="0"/>
              <a:t>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There is no conclusion in TR 23.761 on how to support paging reception for 5GS and/or whether it is needed.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(SA2#146E)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Alignment with RAN2 conclusions (including paging reception for 5GS, rejection of RAN paging and coordinated leaving for 5GC/NR) to complete the items in the WI exception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Normative work expected to be completed by SA#93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It is noted that SA2#146e and RAN2#115e meetings have fully overlapping dates (16-27 Aug 2021). The successful completion of MUSIM in Q3 requires early decisions during RAN2#115e meeting impacting the MUSIM work in SA2.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6510</TotalTime>
  <Words>535</Words>
  <Application>Microsoft Office PowerPoint</Application>
  <PresentationFormat>On-screen Show (4:3)</PresentationFormat>
  <Paragraphs>96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SA WG2 Status report for MUSIM</vt:lpstr>
      <vt:lpstr>FS_MUSIM and MUSIM status at SA#92e</vt:lpstr>
      <vt:lpstr>FS_MUSIM status after SA2#145e</vt:lpstr>
      <vt:lpstr>MUSIM Status after SA2#145e</vt:lpstr>
      <vt:lpstr>MUSIM status after SA2#145e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1278</cp:revision>
  <dcterms:created xsi:type="dcterms:W3CDTF">2008-08-30T09:32:10Z</dcterms:created>
  <dcterms:modified xsi:type="dcterms:W3CDTF">2021-06-01T09:47:53Z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