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8" r:id="rId11"/>
    <p:sldId id="289" r:id="rId12"/>
    <p:sldId id="290" r:id="rId13"/>
    <p:sldId id="291" r:id="rId14"/>
    <p:sldId id="27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4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78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38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4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8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9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5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29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93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11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76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6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sz="4800" dirty="0" smtClean="0"/>
              <a:t>Study on Architecture Enhancement to support </a:t>
            </a:r>
            <a:r>
              <a:rPr lang="en-GB" altLang="zh-CN" sz="4800" dirty="0"/>
              <a:t>Ranging-based s</a:t>
            </a:r>
            <a:r>
              <a:rPr lang="en-GB" altLang="zh-CN" sz="4800" dirty="0" smtClean="0"/>
              <a:t>ervices and relative positioning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S2-2104673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0503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Ranging related study in SA1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The SA1 SID Ranging (SP-200575) has reached 85% completion up to SA#91e.</a:t>
            </a:r>
          </a:p>
          <a:p>
            <a:pPr lvl="1"/>
            <a:r>
              <a:rPr lang="en-GB" altLang="zh-CN" dirty="0"/>
              <a:t>Functional </a:t>
            </a:r>
            <a:r>
              <a:rPr lang="en-GB" altLang="zh-CN" dirty="0" smtClean="0"/>
              <a:t>requirements and </a:t>
            </a:r>
            <a:r>
              <a:rPr lang="en-GB" altLang="zh-CN" dirty="0"/>
              <a:t>Performance </a:t>
            </a:r>
            <a:r>
              <a:rPr lang="en-GB" altLang="zh-CN" dirty="0" smtClean="0"/>
              <a:t>requirements that have architecture impact are identified</a:t>
            </a:r>
          </a:p>
          <a:p>
            <a:r>
              <a:rPr lang="en-GB" altLang="zh-CN" dirty="0" smtClean="0"/>
              <a:t>Ranging WID approved at SA#91e, expected to be completed at SA#92e. </a:t>
            </a:r>
          </a:p>
          <a:p>
            <a:r>
              <a:rPr lang="en-GB" altLang="zh-CN" dirty="0" smtClean="0"/>
              <a:t>TS 22.186 (</a:t>
            </a:r>
            <a:r>
              <a:rPr lang="en-GB" altLang="zh-CN" dirty="0"/>
              <a:t>Enhancement of 3GPP support for V2X scenarios</a:t>
            </a:r>
            <a:r>
              <a:rPr lang="en-GB" altLang="zh-CN" dirty="0" smtClean="0"/>
              <a:t>) has required that </a:t>
            </a:r>
            <a:r>
              <a:rPr lang="en-US" altLang="zh-CN" dirty="0" smtClean="0"/>
              <a:t>“The </a:t>
            </a:r>
            <a:r>
              <a:rPr lang="en-US" altLang="zh-CN" dirty="0"/>
              <a:t>3GPP system shall support relative lateral position accuracy of 0.1 m between UEs supporting V2X application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This is a R16 requirement, however, it has not been realized in R17.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14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513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Ranging related Study in RAN2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9471" y="1212109"/>
            <a:ext cx="10058400" cy="5044280"/>
          </a:xfrm>
        </p:spPr>
        <p:txBody>
          <a:bodyPr/>
          <a:lstStyle/>
          <a:p>
            <a:r>
              <a:rPr lang="en-GB" altLang="zh-CN" dirty="0" smtClean="0"/>
              <a:t>FS_NR_pos_cov (</a:t>
            </a:r>
            <a:r>
              <a:rPr lang="en-GB" altLang="zh-CN" dirty="0"/>
              <a:t>RP-201518, </a:t>
            </a:r>
            <a:r>
              <a:rPr lang="en-GB" altLang="zh-CN" dirty="0" smtClean="0"/>
              <a:t>Study </a:t>
            </a:r>
            <a:r>
              <a:rPr lang="en-GB" altLang="zh-CN" dirty="0"/>
              <a:t>on scenarios and requirements of in-coverage, partial coverage, and out-of-coverage NR positioning use cases</a:t>
            </a:r>
            <a:r>
              <a:rPr lang="en-GB" altLang="zh-CN" dirty="0" smtClean="0"/>
              <a:t>) R18 SID approved to study on </a:t>
            </a:r>
            <a:r>
              <a:rPr lang="en-GB" altLang="zh-CN" dirty="0"/>
              <a:t>positioning use cases, requirements and scenarios for V2X and public safety UE in in-coverage, partial coverage, and </a:t>
            </a:r>
            <a:r>
              <a:rPr lang="en-GB" altLang="zh-CN" dirty="0" smtClean="0"/>
              <a:t>out-of-coverage</a:t>
            </a:r>
          </a:p>
          <a:p>
            <a:r>
              <a:rPr lang="en-GB" altLang="zh-CN" dirty="0" smtClean="0"/>
              <a:t>Similar architecture enhancement to 5GC as that of supporting Ranging-based Positioning</a:t>
            </a:r>
            <a:r>
              <a:rPr lang="zh-CN" altLang="en-US" dirty="0" smtClean="0"/>
              <a:t> </a:t>
            </a:r>
            <a:r>
              <a:rPr lang="en-US" altLang="zh-CN" dirty="0"/>
              <a:t>and </a:t>
            </a:r>
            <a:r>
              <a:rPr lang="en-GB" altLang="zh-CN" dirty="0" smtClean="0"/>
              <a:t>Services is foreseen.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Proposal: Develop </a:t>
            </a:r>
            <a:r>
              <a:rPr lang="en-US" altLang="zh-CN" dirty="0">
                <a:solidFill>
                  <a:srgbClr val="FF0000"/>
                </a:solidFill>
              </a:rPr>
              <a:t>a common architectural enhancements to 5GC for V2X and public safety UE use cases as well to avoid potential </a:t>
            </a:r>
            <a:r>
              <a:rPr lang="en-US" altLang="zh-CN" dirty="0" smtClean="0">
                <a:solidFill>
                  <a:srgbClr val="FF0000"/>
                </a:solidFill>
              </a:rPr>
              <a:t>divergence or overlapped work.</a:t>
            </a:r>
            <a:endParaRPr lang="zh-CN" altLang="zh-CN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4900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Relationship with </a:t>
            </a:r>
            <a:r>
              <a:rPr lang="en-US" altLang="zh-CN" dirty="0" err="1"/>
              <a:t>ProSe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810"/>
            <a:ext cx="10515600" cy="4351338"/>
          </a:xfrm>
        </p:spPr>
        <p:txBody>
          <a:bodyPr>
            <a:normAutofit fontScale="70000" lnSpcReduction="20000"/>
          </a:bodyPr>
          <a:lstStyle/>
          <a:p>
            <a:r>
              <a:rPr lang="en-GB" altLang="zh-CN" dirty="0" err="1"/>
              <a:t>ProSe</a:t>
            </a:r>
            <a:r>
              <a:rPr lang="en-GB" altLang="zh-CN" dirty="0"/>
              <a:t> features consist of: </a:t>
            </a:r>
            <a:r>
              <a:rPr lang="en-GB" altLang="zh-CN" dirty="0" err="1"/>
              <a:t>ProSe</a:t>
            </a:r>
            <a:r>
              <a:rPr lang="en-GB" altLang="zh-CN" dirty="0"/>
              <a:t> discovery, </a:t>
            </a:r>
            <a:r>
              <a:rPr lang="en-GB" altLang="zh-CN" dirty="0" err="1"/>
              <a:t>ProSe</a:t>
            </a:r>
            <a:r>
              <a:rPr lang="en-GB" altLang="zh-CN" dirty="0"/>
              <a:t> Direct Communication, </a:t>
            </a:r>
            <a:r>
              <a:rPr lang="en-GB" altLang="zh-CN" dirty="0" err="1"/>
              <a:t>ProSe</a:t>
            </a:r>
            <a:r>
              <a:rPr lang="en-GB" altLang="zh-CN" dirty="0"/>
              <a:t> UE-to-Network Relay and </a:t>
            </a:r>
            <a:r>
              <a:rPr lang="en-GB" altLang="zh-CN" dirty="0" err="1"/>
              <a:t>ProSe</a:t>
            </a:r>
            <a:r>
              <a:rPr lang="en-GB" altLang="zh-CN" dirty="0"/>
              <a:t> UE-to-UE Relay.</a:t>
            </a:r>
          </a:p>
          <a:p>
            <a:r>
              <a:rPr lang="en-US" altLang="zh-CN" dirty="0"/>
              <a:t>Ranging will reuse a subset of </a:t>
            </a:r>
            <a:r>
              <a:rPr lang="en-US" altLang="zh-CN" dirty="0" err="1"/>
              <a:t>ProSe</a:t>
            </a:r>
            <a:r>
              <a:rPr lang="en-US" altLang="zh-CN" dirty="0"/>
              <a:t> features with the enhancement and optimization, e.g.:</a:t>
            </a:r>
          </a:p>
          <a:p>
            <a:pPr lvl="1"/>
            <a:r>
              <a:rPr lang="en-GB" altLang="zh-CN" dirty="0" err="1"/>
              <a:t>ProSe</a:t>
            </a:r>
            <a:r>
              <a:rPr lang="en-GB" altLang="zh-CN" dirty="0"/>
              <a:t> discovery and communication based on distance and direction</a:t>
            </a:r>
          </a:p>
          <a:p>
            <a:pPr lvl="1"/>
            <a:r>
              <a:rPr lang="en-GB" altLang="zh-CN" dirty="0"/>
              <a:t>Service authorization and policy/parameter provisioning enhanced with ranging parameters</a:t>
            </a:r>
          </a:p>
          <a:p>
            <a:pPr lvl="1"/>
            <a:r>
              <a:rPr lang="en-GB" altLang="zh-CN" dirty="0"/>
              <a:t>…</a:t>
            </a:r>
          </a:p>
          <a:p>
            <a:r>
              <a:rPr lang="en-GB" altLang="zh-CN" dirty="0"/>
              <a:t>Solutions to support Ranging specific requirements, e.g.</a:t>
            </a:r>
          </a:p>
          <a:p>
            <a:pPr lvl="1"/>
            <a:r>
              <a:rPr lang="en-GB" altLang="zh-CN" dirty="0" err="1"/>
              <a:t>QoS</a:t>
            </a:r>
            <a:r>
              <a:rPr lang="en-GB" altLang="zh-CN" dirty="0"/>
              <a:t> handling for ranging </a:t>
            </a:r>
          </a:p>
          <a:p>
            <a:pPr lvl="1"/>
            <a:r>
              <a:rPr lang="en-GB" altLang="zh-CN" dirty="0"/>
              <a:t>Discovery of coordinated ranging UE</a:t>
            </a:r>
          </a:p>
          <a:p>
            <a:pPr lvl="1"/>
            <a:r>
              <a:rPr lang="en-GB" altLang="zh-CN" dirty="0"/>
              <a:t>Multiple UE coordinated ranging for </a:t>
            </a:r>
            <a:r>
              <a:rPr lang="en-US" altLang="zh-CN" dirty="0"/>
              <a:t>no LOS path</a:t>
            </a:r>
            <a:endParaRPr lang="en-GB" altLang="zh-CN" dirty="0"/>
          </a:p>
          <a:p>
            <a:pPr lvl="1"/>
            <a:r>
              <a:rPr lang="en-US" altLang="zh-CN" dirty="0"/>
              <a:t>Ranging service request initiation and service exposure</a:t>
            </a:r>
          </a:p>
          <a:p>
            <a:pPr lvl="1"/>
            <a:r>
              <a:rPr lang="en-GB" altLang="zh-CN" dirty="0"/>
              <a:t>Energy efficient UE ranging services and operation for low power consumption UEs</a:t>
            </a:r>
            <a:endParaRPr lang="en-US" altLang="zh-CN" dirty="0"/>
          </a:p>
          <a:p>
            <a:pPr lvl="1"/>
            <a:r>
              <a:rPr lang="en-US" altLang="zh-CN" dirty="0"/>
              <a:t>…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Proposal: While Ranging studies solutions </a:t>
            </a:r>
            <a:r>
              <a:rPr lang="en-GB" altLang="zh-CN" dirty="0">
                <a:solidFill>
                  <a:srgbClr val="FF0000"/>
                </a:solidFill>
              </a:rPr>
              <a:t>to support Ranging specific requirements, it will reuse </a:t>
            </a:r>
            <a:r>
              <a:rPr lang="en-GB" altLang="zh-CN" dirty="0" err="1">
                <a:solidFill>
                  <a:srgbClr val="FF0000"/>
                </a:solidFill>
              </a:rPr>
              <a:t>ProSe</a:t>
            </a:r>
            <a:r>
              <a:rPr lang="en-GB" altLang="zh-CN" dirty="0">
                <a:solidFill>
                  <a:srgbClr val="FF0000"/>
                </a:solidFill>
              </a:rPr>
              <a:t> solutions as much as possible.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8884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Relationship with </a:t>
            </a:r>
            <a:r>
              <a:rPr lang="en-US" altLang="zh-CN" dirty="0" err="1"/>
              <a:t>eLCS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838200" y="1560703"/>
            <a:ext cx="10058400" cy="5044280"/>
          </a:xfrm>
        </p:spPr>
        <p:txBody>
          <a:bodyPr>
            <a:normAutofit fontScale="70000" lnSpcReduction="20000"/>
          </a:bodyPr>
          <a:lstStyle/>
          <a:p>
            <a:r>
              <a:rPr lang="en-GB" altLang="zh-CN" dirty="0" err="1" smtClean="0"/>
              <a:t>eLCS</a:t>
            </a:r>
            <a:r>
              <a:rPr lang="en-GB" altLang="zh-CN" dirty="0" smtClean="0"/>
              <a:t> defines service-based </a:t>
            </a:r>
            <a:r>
              <a:rPr lang="en-GB" altLang="zh-CN" dirty="0"/>
              <a:t>architecture used for location services in the 5G system, and corresponding Network Functions (NFs), NF services and procedures, to meet the service requirements defined in TS 22.261 </a:t>
            </a:r>
            <a:r>
              <a:rPr lang="en-GB" altLang="zh-CN" dirty="0" smtClean="0"/>
              <a:t>and </a:t>
            </a:r>
            <a:r>
              <a:rPr lang="en-GB" altLang="zh-CN" dirty="0"/>
              <a:t>TS 22.071 </a:t>
            </a:r>
            <a:endParaRPr lang="en-GB" altLang="zh-CN" dirty="0" smtClean="0"/>
          </a:p>
          <a:p>
            <a:r>
              <a:rPr lang="en-GB" altLang="zh-CN" dirty="0" err="1" smtClean="0"/>
              <a:t>eLCS</a:t>
            </a:r>
            <a:r>
              <a:rPr lang="en-GB" altLang="zh-CN" dirty="0" smtClean="0"/>
              <a:t> is to develop solutions on how to acquire UE absolute location.</a:t>
            </a:r>
          </a:p>
          <a:p>
            <a:r>
              <a:rPr lang="en-US" altLang="zh-CN" dirty="0" smtClean="0"/>
              <a:t>Ranging </a:t>
            </a:r>
            <a:r>
              <a:rPr lang="en-US" altLang="zh-CN" dirty="0"/>
              <a:t>refers to the determination of the distance between two UEs and/or the direction of one </a:t>
            </a:r>
            <a:r>
              <a:rPr lang="en-US" altLang="zh-CN" dirty="0" smtClean="0"/>
              <a:t>UE, </a:t>
            </a:r>
            <a:r>
              <a:rPr lang="en-US" altLang="zh-CN" dirty="0"/>
              <a:t>i.e. target UE,  from the other one, i.e. observer UE, via direct communication connection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Ranging capabilities may be used by eLCS to determine </a:t>
            </a:r>
            <a:r>
              <a:rPr lang="en-US" altLang="zh-CN" dirty="0"/>
              <a:t>UE absolute </a:t>
            </a:r>
            <a:r>
              <a:rPr lang="en-US" altLang="zh-CN" dirty="0" smtClean="0"/>
              <a:t>location</a:t>
            </a:r>
          </a:p>
          <a:p>
            <a:pPr lvl="1"/>
            <a:r>
              <a:rPr lang="en-US" altLang="zh-CN" dirty="0" smtClean="0"/>
              <a:t>When UE is out of network coverage</a:t>
            </a:r>
          </a:p>
          <a:p>
            <a:pPr lvl="1"/>
            <a:r>
              <a:rPr lang="en-US" altLang="zh-CN" dirty="0" smtClean="0"/>
              <a:t>To acquire more accurate UE location </a:t>
            </a:r>
          </a:p>
          <a:p>
            <a:r>
              <a:rPr lang="en-US" altLang="zh-CN" dirty="0" smtClean="0"/>
              <a:t>Solutions </a:t>
            </a:r>
            <a:r>
              <a:rPr lang="en-US" altLang="zh-CN" dirty="0"/>
              <a:t>on ranging based services and </a:t>
            </a:r>
            <a:r>
              <a:rPr lang="en-US" altLang="zh-CN" dirty="0" smtClean="0"/>
              <a:t>relative </a:t>
            </a:r>
            <a:r>
              <a:rPr lang="en-US" altLang="zh-CN" dirty="0"/>
              <a:t>positioning are </a:t>
            </a:r>
            <a:r>
              <a:rPr lang="en-US" altLang="zh-CN" dirty="0" smtClean="0"/>
              <a:t>common.</a:t>
            </a:r>
            <a:endParaRPr lang="en-US" altLang="zh-CN" dirty="0"/>
          </a:p>
          <a:p>
            <a:r>
              <a:rPr lang="en-US" altLang="zh-CN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Common solutions are developed for ranging based services and relative </a:t>
            </a:r>
            <a:r>
              <a:rPr lang="en-US" altLang="zh-CN" dirty="0" smtClean="0">
                <a:solidFill>
                  <a:srgbClr val="FF0000"/>
                </a:solidFill>
              </a:rPr>
              <a:t>positioning. 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eLCS focuses on the study of how to determine UE absolute location and refers to ranging procedures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for details </a:t>
            </a:r>
            <a:r>
              <a:rPr lang="en-US" altLang="zh-CN" dirty="0">
                <a:solidFill>
                  <a:srgbClr val="FF0000"/>
                </a:solidFill>
              </a:rPr>
              <a:t>when relative positioning is </a:t>
            </a:r>
            <a:r>
              <a:rPr lang="en-US" altLang="zh-CN" dirty="0" smtClean="0">
                <a:solidFill>
                  <a:srgbClr val="FF0000"/>
                </a:solidFill>
              </a:rPr>
              <a:t>invoked.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Ranging focuses on developing solutions on ranging based services and relative positioning.  </a:t>
            </a:r>
            <a:endParaRPr lang="en-GB" altLang="zh-CN" dirty="0" smtClean="0">
              <a:solidFill>
                <a:srgbClr val="FF0000"/>
              </a:solidFill>
            </a:endParaRP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381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77050"/>
            <a:ext cx="10515600" cy="501771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A SID is needed in SA2 to enable Ranging-based services and relative positioning over direct communication for commercial, V2X and public safety use cases </a:t>
            </a:r>
            <a:r>
              <a:rPr lang="en-GB" altLang="zh-CN" dirty="0"/>
              <a:t>in in-coverage, partial coverage, and </a:t>
            </a:r>
            <a:r>
              <a:rPr lang="en-GB" altLang="zh-CN" dirty="0" smtClean="0"/>
              <a:t>out-of-coverage of 5G network</a:t>
            </a:r>
            <a:r>
              <a:rPr lang="en-US" altLang="zh-CN" dirty="0" smtClean="0"/>
              <a:t>, with the following architectural considerations:</a:t>
            </a:r>
          </a:p>
          <a:p>
            <a:pPr lvl="1"/>
            <a:r>
              <a:rPr lang="en-US" altLang="zh-CN" dirty="0" smtClean="0"/>
              <a:t>Overall architecture reference model</a:t>
            </a:r>
          </a:p>
          <a:p>
            <a:pPr lvl="1"/>
            <a:r>
              <a:rPr lang="en-GB" altLang="zh-CN" dirty="0"/>
              <a:t>S</a:t>
            </a:r>
            <a:r>
              <a:rPr lang="en-GB" altLang="zh-CN" dirty="0" smtClean="0"/>
              <a:t>ervice authorization and policy/parameter provisioning </a:t>
            </a:r>
            <a:r>
              <a:rPr lang="en-GB" altLang="zh-CN" dirty="0"/>
              <a:t>for a UE or a group of </a:t>
            </a:r>
            <a:r>
              <a:rPr lang="en-GB" altLang="zh-CN" dirty="0" smtClean="0"/>
              <a:t>UE</a:t>
            </a:r>
          </a:p>
          <a:p>
            <a:pPr lvl="1"/>
            <a:r>
              <a:rPr lang="en-US" altLang="zh-CN" dirty="0" smtClean="0"/>
              <a:t>Assurance </a:t>
            </a:r>
            <a:r>
              <a:rPr lang="en-US" altLang="zh-CN" dirty="0"/>
              <a:t>of UE Ranging privacy</a:t>
            </a:r>
            <a:r>
              <a:rPr lang="en-GB" altLang="zh-CN" dirty="0" smtClean="0"/>
              <a:t>;</a:t>
            </a:r>
          </a:p>
          <a:p>
            <a:pPr lvl="1"/>
            <a:r>
              <a:rPr lang="en-US" altLang="zh-CN" dirty="0"/>
              <a:t>Ranging device discovery and service </a:t>
            </a:r>
            <a:r>
              <a:rPr lang="en-US" altLang="zh-CN" dirty="0" smtClean="0"/>
              <a:t>execution between 2 UEs and </a:t>
            </a:r>
            <a:r>
              <a:rPr lang="en-GB" altLang="zh-CN" dirty="0" smtClean="0"/>
              <a:t>coordinated </a:t>
            </a:r>
            <a:r>
              <a:rPr lang="en-US" altLang="zh-CN" dirty="0"/>
              <a:t>ranging among multiple UEs to enable ranging between UEs with no LOS </a:t>
            </a:r>
            <a:r>
              <a:rPr lang="en-US" altLang="zh-CN" dirty="0" smtClean="0"/>
              <a:t>path;</a:t>
            </a:r>
          </a:p>
          <a:p>
            <a:pPr lvl="1"/>
            <a:r>
              <a:rPr lang="en-US" altLang="zh-CN" dirty="0" smtClean="0"/>
              <a:t>QoS handling for </a:t>
            </a:r>
            <a:r>
              <a:rPr lang="en-US" altLang="zh-CN" dirty="0"/>
              <a:t>different use case </a:t>
            </a:r>
            <a:r>
              <a:rPr lang="en-US" altLang="zh-CN" dirty="0" smtClean="0"/>
              <a:t>scenarios based </a:t>
            </a:r>
            <a:r>
              <a:rPr lang="en-US" altLang="zh-CN" dirty="0"/>
              <a:t>on stage 1 performance requirements</a:t>
            </a:r>
            <a:r>
              <a:rPr lang="en-US" altLang="zh-CN" dirty="0" smtClean="0"/>
              <a:t>, in terms of ranging </a:t>
            </a:r>
            <a:r>
              <a:rPr lang="en-US" altLang="zh-CN" dirty="0"/>
              <a:t>accuracy, availability, latency, effective ranging distance, coverage, NLOS/LOS, relative UE velocity, ranging interval, number of concurrent ranging operation for a UE, number of concurrent ranging operation in an </a:t>
            </a:r>
            <a:r>
              <a:rPr lang="en-US" altLang="zh-CN" dirty="0" smtClean="0"/>
              <a:t>area;</a:t>
            </a:r>
          </a:p>
          <a:p>
            <a:pPr lvl="1"/>
            <a:r>
              <a:rPr lang="en-US" altLang="zh-CN" dirty="0"/>
              <a:t>Ranging service </a:t>
            </a:r>
            <a:r>
              <a:rPr lang="en-US" altLang="zh-CN" dirty="0" smtClean="0"/>
              <a:t>request initiation and service exposure;</a:t>
            </a:r>
          </a:p>
          <a:p>
            <a:pPr lvl="1"/>
            <a:r>
              <a:rPr lang="en-GB" altLang="zh-CN" dirty="0" smtClean="0"/>
              <a:t>Energy </a:t>
            </a:r>
            <a:r>
              <a:rPr lang="en-GB" altLang="zh-CN" dirty="0"/>
              <a:t>efficient UE ranging services and </a:t>
            </a:r>
            <a:r>
              <a:rPr lang="en-GB" altLang="zh-CN" dirty="0" smtClean="0"/>
              <a:t>operation for low power consumption UEs;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Enabling ranging service between UEs subscribed to different operators and for roaming users;</a:t>
            </a:r>
          </a:p>
          <a:p>
            <a:r>
              <a:rPr lang="en-US" altLang="zh-CN" dirty="0" smtClean="0"/>
              <a:t>Time schedule: TBD</a:t>
            </a:r>
          </a:p>
        </p:txBody>
      </p:sp>
    </p:spTree>
    <p:extLst>
      <p:ext uri="{BB962C8B-B14F-4D97-AF65-F5344CB8AC3E}">
        <p14:creationId xmlns:p14="http://schemas.microsoft.com/office/powerpoint/2010/main" val="1747167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Definition of Ranging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6832107" cy="4794869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Ranging </a:t>
            </a:r>
            <a:r>
              <a:rPr lang="en-US" altLang="zh-CN" dirty="0"/>
              <a:t>refers to the determination of the distance between two UEs and/or the direction of one </a:t>
            </a:r>
            <a:r>
              <a:rPr lang="en-US" altLang="zh-CN" dirty="0" smtClean="0"/>
              <a:t>UE, i.e. target UE,  </a:t>
            </a:r>
            <a:r>
              <a:rPr lang="en-US" altLang="zh-CN" dirty="0"/>
              <a:t>from the other </a:t>
            </a:r>
            <a:r>
              <a:rPr lang="en-US" altLang="zh-CN" dirty="0" smtClean="0"/>
              <a:t>one, i.e. observer UE, </a:t>
            </a:r>
            <a:r>
              <a:rPr lang="en-US" altLang="zh-CN" dirty="0"/>
              <a:t>via direct communication connection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Relative positioning between 2 UEs can be derived based on ranging </a:t>
            </a:r>
          </a:p>
          <a:p>
            <a:r>
              <a:rPr lang="en-US" altLang="zh-CN" dirty="0" smtClean="0"/>
              <a:t>The </a:t>
            </a:r>
            <a:r>
              <a:rPr lang="en-US" altLang="zh-CN" dirty="0"/>
              <a:t>observer UE has </a:t>
            </a:r>
            <a:r>
              <a:rPr lang="en-US" altLang="zh-CN" dirty="0" smtClean="0"/>
              <a:t>a zenith and </a:t>
            </a:r>
            <a:r>
              <a:rPr lang="en-US" altLang="zh-CN" dirty="0"/>
              <a:t>a reference </a:t>
            </a:r>
            <a:r>
              <a:rPr lang="en-US" altLang="zh-CN" dirty="0" smtClean="0"/>
              <a:t>direction, and its reference plane is the plane orthogonal to the zenith.</a:t>
            </a:r>
          </a:p>
          <a:p>
            <a:r>
              <a:rPr lang="en-US" altLang="zh-CN" dirty="0" smtClean="0"/>
              <a:t>The direction of the target UE to the observer UE is represented by the Azimuth </a:t>
            </a:r>
            <a:r>
              <a:rPr lang="en-US" altLang="zh-CN" dirty="0"/>
              <a:t>direction and </a:t>
            </a:r>
            <a:r>
              <a:rPr lang="en-US" altLang="zh-CN" dirty="0" smtClean="0"/>
              <a:t>the Elevation direction.</a:t>
            </a:r>
          </a:p>
          <a:p>
            <a:pPr lvl="1"/>
            <a:r>
              <a:rPr lang="en-US" altLang="zh-CN" dirty="0" smtClean="0"/>
              <a:t>Azimuth direction: </a:t>
            </a:r>
            <a:r>
              <a:rPr lang="en-US" altLang="zh-CN" dirty="0"/>
              <a:t>the angle formed between a reference direction and a line from the observer UE to target UE projected on </a:t>
            </a:r>
            <a:r>
              <a:rPr lang="en-US" altLang="zh-CN" dirty="0" smtClean="0"/>
              <a:t>the reference plane of the observer UE. </a:t>
            </a:r>
          </a:p>
          <a:p>
            <a:pPr lvl="1"/>
            <a:r>
              <a:rPr lang="en-US" altLang="zh-CN" dirty="0" smtClean="0"/>
              <a:t>Elevation direction: the </a:t>
            </a:r>
            <a:r>
              <a:rPr lang="en-US" altLang="zh-CN" dirty="0"/>
              <a:t>angle above the </a:t>
            </a:r>
            <a:r>
              <a:rPr lang="en-US" altLang="zh-CN" dirty="0" smtClean="0"/>
              <a:t>reference plane of the observer UE. 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600290"/>
              </p:ext>
            </p:extLst>
          </p:nvPr>
        </p:nvGraphicFramePr>
        <p:xfrm>
          <a:off x="7670307" y="1898874"/>
          <a:ext cx="4509857" cy="3522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" name="Visio" r:id="rId3" imgW="7591355" imgH="5591107" progId="Visio.Drawing.15">
                  <p:embed/>
                </p:oleObj>
              </mc:Choice>
              <mc:Fallback>
                <p:oleObj name="Visio" r:id="rId3" imgW="7591355" imgH="5591107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0307" y="1898874"/>
                        <a:ext cx="4509857" cy="35226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194090" y="5890853"/>
            <a:ext cx="270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Source: TR 22.855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725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1</a:t>
            </a:r>
            <a:br>
              <a:rPr lang="en-GB" altLang="zh-CN" dirty="0" smtClean="0"/>
            </a:br>
            <a:r>
              <a:rPr lang="en-GB" altLang="zh-CN" sz="3200" dirty="0" smtClean="0"/>
              <a:t>Smart </a:t>
            </a:r>
            <a:r>
              <a:rPr lang="en-GB" altLang="zh-CN" sz="3200" dirty="0"/>
              <a:t>Home TV control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78792" y="1933645"/>
            <a:ext cx="4992162" cy="427406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Both UE and smart TV have ranging capability</a:t>
            </a:r>
          </a:p>
          <a:p>
            <a:r>
              <a:rPr lang="en-US" altLang="zh-CN" dirty="0" smtClean="0"/>
              <a:t>Ranging of UE to the TV reference point</a:t>
            </a:r>
          </a:p>
          <a:p>
            <a:pPr lvl="1"/>
            <a:r>
              <a:rPr lang="en-US" altLang="zh-CN" dirty="0" smtClean="0"/>
              <a:t>Distance: d</a:t>
            </a:r>
          </a:p>
          <a:p>
            <a:pPr lvl="1"/>
            <a:r>
              <a:rPr lang="en-US" altLang="zh-CN" dirty="0" smtClean="0"/>
              <a:t>Azimuth direction: a1</a:t>
            </a:r>
          </a:p>
          <a:p>
            <a:pPr lvl="1"/>
            <a:r>
              <a:rPr lang="en-US" altLang="zh-CN" dirty="0" smtClean="0"/>
              <a:t>Elevation direction: e1</a:t>
            </a:r>
          </a:p>
          <a:p>
            <a:r>
              <a:rPr lang="en-US" altLang="zh-CN" dirty="0" smtClean="0"/>
              <a:t>Ranging of TV reference point to the UE</a:t>
            </a:r>
          </a:p>
          <a:p>
            <a:pPr lvl="1"/>
            <a:r>
              <a:rPr lang="en-US" altLang="zh-CN" dirty="0" smtClean="0"/>
              <a:t>Distance: d</a:t>
            </a:r>
          </a:p>
          <a:p>
            <a:pPr lvl="1"/>
            <a:r>
              <a:rPr lang="en-US" altLang="zh-CN" dirty="0" smtClean="0"/>
              <a:t>Azimuth direction: a2</a:t>
            </a:r>
          </a:p>
          <a:p>
            <a:pPr lvl="1"/>
            <a:r>
              <a:rPr lang="en-US" altLang="zh-CN" dirty="0" smtClean="0"/>
              <a:t>Elevation direction: e2</a:t>
            </a:r>
          </a:p>
          <a:p>
            <a:r>
              <a:rPr lang="en-US" altLang="zh-CN" dirty="0" smtClean="0"/>
              <a:t>With (a1, e1), (a2, e2), and d</a:t>
            </a:r>
            <a:r>
              <a:rPr lang="en-US" altLang="zh-CN" dirty="0"/>
              <a:t>,</a:t>
            </a:r>
            <a:r>
              <a:rPr lang="en-US" altLang="zh-CN" dirty="0" smtClean="0"/>
              <a:t> the smart TV can </a:t>
            </a:r>
            <a:r>
              <a:rPr lang="en-GB" altLang="zh-CN" dirty="0"/>
              <a:t>derive the area of the TV screen where the UE points to, so that it can determine where to place the curser and which content the user </a:t>
            </a:r>
            <a:r>
              <a:rPr lang="en-GB" altLang="zh-CN" dirty="0" smtClean="0"/>
              <a:t>selects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213" y="2024686"/>
            <a:ext cx="5691530" cy="3677735"/>
          </a:xfrm>
          <a:prstGeom prst="rect">
            <a:avLst/>
          </a:prstGeom>
        </p:spPr>
      </p:pic>
      <p:pic>
        <p:nvPicPr>
          <p:cNvPr id="3076" name="Picture 4" descr="http://cnbj1.fds.api.xiaomi.com/ecod/674/CmJqiVdpyM9undefinedOundefinedZlmJbo-thum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7981">
            <a:off x="3406891" y="5834249"/>
            <a:ext cx="1059574" cy="10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951347" y="2470515"/>
            <a:ext cx="1624613" cy="10347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Sports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220202" y="2470515"/>
            <a:ext cx="1604644" cy="10347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News</a:t>
            </a:r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4734009" y="2479394"/>
            <a:ext cx="1604643" cy="10347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Movies</a:t>
            </a:r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1229081" y="3746366"/>
            <a:ext cx="1604644" cy="10031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Education</a:t>
            </a:r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2960228" y="3746366"/>
            <a:ext cx="1604644" cy="10031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Game</a:t>
            </a:r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4725131" y="3746366"/>
            <a:ext cx="1604644" cy="10031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Shopping</a:t>
            </a:r>
            <a:endParaRPr lang="zh-CN" altLang="en-US" b="1" dirty="0"/>
          </a:p>
        </p:txBody>
      </p:sp>
      <p:sp>
        <p:nvSpPr>
          <p:cNvPr id="6" name="椭圆 5"/>
          <p:cNvSpPr/>
          <p:nvPr/>
        </p:nvSpPr>
        <p:spPr>
          <a:xfrm>
            <a:off x="3835154" y="2024686"/>
            <a:ext cx="159798" cy="15034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4114699" y="3187080"/>
            <a:ext cx="1327313" cy="27792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6" idx="4"/>
          </p:cNvCxnSpPr>
          <p:nvPr/>
        </p:nvCxnSpPr>
        <p:spPr>
          <a:xfrm>
            <a:off x="3915053" y="2175026"/>
            <a:ext cx="199646" cy="3791298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044940" y="1653251"/>
            <a:ext cx="2139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TV reference point</a:t>
            </a:r>
            <a:endParaRPr lang="zh-CN" altLang="en-US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113" y="3120332"/>
            <a:ext cx="250963" cy="2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3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2</a:t>
            </a:r>
            <a:br>
              <a:rPr lang="en-GB" altLang="zh-CN" dirty="0" smtClean="0"/>
            </a:br>
            <a:r>
              <a:rPr lang="en-GB" altLang="zh-CN" sz="3200" dirty="0" smtClean="0"/>
              <a:t>Remote </a:t>
            </a:r>
            <a:r>
              <a:rPr lang="en-GB" altLang="zh-CN" sz="3200" dirty="0"/>
              <a:t>Access Right authorization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03584" y="1690688"/>
            <a:ext cx="4992162" cy="453477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CICI’s door, Alice’s UE and Bob’s UE are all ranging capable </a:t>
            </a:r>
          </a:p>
          <a:p>
            <a:r>
              <a:rPr lang="en-US" altLang="zh-CN" dirty="0" smtClean="0"/>
              <a:t>Alice is a visitor of CICI building, who has no access right of the door.</a:t>
            </a:r>
          </a:p>
          <a:p>
            <a:r>
              <a:rPr lang="en-US" altLang="zh-CN" dirty="0" smtClean="0"/>
              <a:t>Bob, who is a CICI stuff, triggers ranging service to monitor ranging of Alice’s UE to the door.</a:t>
            </a:r>
          </a:p>
          <a:p>
            <a:r>
              <a:rPr lang="en-US" altLang="zh-CN" dirty="0" smtClean="0"/>
              <a:t>When Alice’s UE is in 10cm distance to CICI’s door, Alice is authorized the access right.</a:t>
            </a:r>
            <a:endParaRPr lang="zh-CN" altLang="en-US" dirty="0"/>
          </a:p>
        </p:txBody>
      </p:sp>
      <p:pic>
        <p:nvPicPr>
          <p:cNvPr id="5123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28114"/>
            <a:ext cx="5217778" cy="301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458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3</a:t>
            </a:r>
            <a:br>
              <a:rPr lang="en-GB" altLang="zh-CN" dirty="0" smtClean="0"/>
            </a:br>
            <a:r>
              <a:rPr lang="en-US" altLang="zh-CN" sz="3200" dirty="0"/>
              <a:t>M</a:t>
            </a:r>
            <a:r>
              <a:rPr lang="en-GB" altLang="zh-CN" sz="3200" dirty="0" err="1" smtClean="0"/>
              <a:t>useum</a:t>
            </a:r>
            <a:r>
              <a:rPr lang="en-GB" altLang="zh-CN" sz="3200" dirty="0" smtClean="0"/>
              <a:t> </a:t>
            </a:r>
            <a:r>
              <a:rPr lang="en-GB" altLang="zh-CN" sz="3200" dirty="0"/>
              <a:t>Tour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03584" y="1690688"/>
            <a:ext cx="4992162" cy="4534772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Under each painting in the museum, there’s an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device which is ranging capable </a:t>
            </a:r>
          </a:p>
          <a:p>
            <a:r>
              <a:rPr lang="en-US" altLang="zh-CN" dirty="0" smtClean="0"/>
              <a:t>The Museum Tour Server monitors ranging of the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device of each painting to the UE. </a:t>
            </a:r>
          </a:p>
          <a:p>
            <a:r>
              <a:rPr lang="en-US" altLang="zh-CN" dirty="0" smtClean="0"/>
              <a:t>When UE moves close (&lt;5m), points to “The </a:t>
            </a:r>
            <a:r>
              <a:rPr lang="en-US" altLang="zh-CN" dirty="0"/>
              <a:t>Starry </a:t>
            </a:r>
            <a:r>
              <a:rPr lang="en-US" altLang="zh-CN" dirty="0" smtClean="0"/>
              <a:t>Night” and triggers ranging service, Museum Tour Server knows the ranging result and plays the introduction of </a:t>
            </a:r>
            <a:r>
              <a:rPr lang="en-US" altLang="zh-CN" dirty="0"/>
              <a:t>“The Starry Night</a:t>
            </a:r>
            <a:r>
              <a:rPr lang="en-US" altLang="zh-CN" dirty="0" smtClean="0"/>
              <a:t>” to the UE, because the Azimuth </a:t>
            </a:r>
            <a:r>
              <a:rPr lang="en-US" altLang="zh-CN" dirty="0"/>
              <a:t>direction &lt; 10 </a:t>
            </a:r>
            <a:r>
              <a:rPr lang="en-US" altLang="zh-CN" dirty="0" smtClean="0"/>
              <a:t>degree, and the Distance </a:t>
            </a:r>
            <a:r>
              <a:rPr lang="en-US" altLang="zh-CN" dirty="0"/>
              <a:t>&lt; </a:t>
            </a:r>
            <a:r>
              <a:rPr lang="en-US" altLang="zh-CN" dirty="0" smtClean="0"/>
              <a:t>5m.</a:t>
            </a:r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6" name="Picture 4" descr="https://gimg2.baidu.com/image_search/src=http%3A%2F%2Fku.90sjimg.com%2Felement_origin_min_pic%2F16%2F12%2F19%2Fba925f0a156ee1293a4e4c0b2aa33f04.jpg&amp;refer=http%3A%2F%2Fku.90sjimg.com&amp;app=2002&amp;size=f9999,10000&amp;q=a80&amp;n=0&amp;g=0n&amp;fmt=jpeg?sec=1615568749&amp;t=d0689def084cdde97c233cae677a58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46838"/>
            <a:ext cx="2161497" cy="168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gimg2.baidu.com/image_search/src=http%3A%2F%2Fku.90sjimg.com%2Felement_origin_min_pic%2F17%2F02%2F20%2Fbacbe8807a77ae61c460beb3f556d2a7.jpg%21%2Ffwfh%2F804x1080%2Fquality%2F90%2Funsharp%2Ftrue%2Fcompress%2Ftrue&amp;refer=http%3A%2F%2Fku.90sjimg.com&amp;app=2002&amp;size=f9999,10000&amp;q=a80&amp;n=0&amp;g=0n&amp;fmt=jpeg?sec=1615568785&amp;t=ca8d0941d71ecb027d06d56021c6b7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886" y="1837678"/>
            <a:ext cx="1828801" cy="203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s1.bdstatic.com/70cFvXSh_Q1YnxGkpoWK1HF6hhy/it/u=1137728107,3197011930&amp;fm=26&amp;gp=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051" y="2346960"/>
            <a:ext cx="1518128" cy="102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ss2.bdstatic.com/70cFvnSh_Q1YnxGkpoWK1HF6hhy/it/u=2781136996,3353064002&amp;fm=26&amp;gp=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651" y="2067047"/>
            <a:ext cx="1212371" cy="153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://cnbj1.fds.api.xiaomi.com/ecod/674/CmJqiVdpyM9undefinedOundefinedZlmJbo-thum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79181">
            <a:off x="2605426" y="4994810"/>
            <a:ext cx="1059574" cy="10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椭圆 27"/>
          <p:cNvSpPr/>
          <p:nvPr/>
        </p:nvSpPr>
        <p:spPr>
          <a:xfrm>
            <a:off x="1824338" y="3824825"/>
            <a:ext cx="159798" cy="15034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631169" y="3897323"/>
            <a:ext cx="159798" cy="15034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>
            <a:stCxn id="27" idx="0"/>
          </p:cNvCxnSpPr>
          <p:nvPr/>
        </p:nvCxnSpPr>
        <p:spPr>
          <a:xfrm flipH="1" flipV="1">
            <a:off x="1984136" y="3975165"/>
            <a:ext cx="763529" cy="118821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7" idx="0"/>
          </p:cNvCxnSpPr>
          <p:nvPr/>
        </p:nvCxnSpPr>
        <p:spPr>
          <a:xfrm flipH="1" flipV="1">
            <a:off x="1642369" y="3975165"/>
            <a:ext cx="1105296" cy="118821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74719" y="3972493"/>
            <a:ext cx="15506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UE reference direction</a:t>
            </a:r>
            <a:endParaRPr lang="zh-CN" altLang="en-US" sz="1100" dirty="0"/>
          </a:p>
        </p:txBody>
      </p:sp>
      <p:sp>
        <p:nvSpPr>
          <p:cNvPr id="35" name="弧形 34"/>
          <p:cNvSpPr/>
          <p:nvPr/>
        </p:nvSpPr>
        <p:spPr>
          <a:xfrm rot="17356435">
            <a:off x="1933336" y="4234523"/>
            <a:ext cx="291704" cy="22571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140087" y="4014579"/>
            <a:ext cx="20441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/>
              <a:t>Azimuth </a:t>
            </a:r>
            <a:r>
              <a:rPr lang="en-US" altLang="zh-CN" sz="1100" dirty="0" smtClean="0"/>
              <a:t>direction &lt; 10 degree</a:t>
            </a:r>
          </a:p>
          <a:p>
            <a:r>
              <a:rPr lang="en-US" altLang="zh-CN" sz="1100" dirty="0" smtClean="0"/>
              <a:t>Distance &lt; 5m</a:t>
            </a:r>
            <a:endParaRPr lang="zh-CN" altLang="en-US" sz="1100" dirty="0"/>
          </a:p>
        </p:txBody>
      </p:sp>
      <p:sp>
        <p:nvSpPr>
          <p:cNvPr id="37" name="云形 36"/>
          <p:cNvSpPr/>
          <p:nvPr/>
        </p:nvSpPr>
        <p:spPr>
          <a:xfrm>
            <a:off x="3840562" y="4775827"/>
            <a:ext cx="1503680" cy="963105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5GS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36515" y="5009680"/>
            <a:ext cx="800624" cy="49539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</a:rPr>
              <a:t>Museum Tour Server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cxnSp>
        <p:nvCxnSpPr>
          <p:cNvPr id="40" name="直接连接符 39"/>
          <p:cNvCxnSpPr>
            <a:stCxn id="37" idx="0"/>
            <a:endCxn id="38" idx="1"/>
          </p:cNvCxnSpPr>
          <p:nvPr/>
        </p:nvCxnSpPr>
        <p:spPr>
          <a:xfrm flipV="1">
            <a:off x="5342989" y="5257379"/>
            <a:ext cx="29352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闪电形 40"/>
          <p:cNvSpPr/>
          <p:nvPr/>
        </p:nvSpPr>
        <p:spPr>
          <a:xfrm rot="20382435">
            <a:off x="3437657" y="5138061"/>
            <a:ext cx="402108" cy="32695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80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4</a:t>
            </a:r>
            <a:br>
              <a:rPr lang="en-GB" altLang="zh-CN" dirty="0" smtClean="0"/>
            </a:br>
            <a:r>
              <a:rPr lang="en-GB" altLang="zh-CN" sz="3200" dirty="0" smtClean="0"/>
              <a:t>Stuff tracking based on energy efficient ranging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03584" y="1690688"/>
            <a:ext cx="4992162" cy="4534772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Jerry (Tom’s pet dog), wearing a smart dog collar, was lost in a place far away from </a:t>
            </a:r>
            <a:r>
              <a:rPr lang="en-US" altLang="zh-CN" dirty="0"/>
              <a:t>Tom. </a:t>
            </a:r>
            <a:r>
              <a:rPr lang="en-US" altLang="zh-CN" dirty="0" smtClean="0"/>
              <a:t>The smart </a:t>
            </a:r>
            <a:r>
              <a:rPr lang="en-US" altLang="zh-CN" dirty="0"/>
              <a:t>dog collar </a:t>
            </a:r>
            <a:r>
              <a:rPr lang="en-US" altLang="zh-CN" dirty="0" smtClean="0"/>
              <a:t>is </a:t>
            </a:r>
            <a:r>
              <a:rPr lang="en-US" altLang="zh-CN" dirty="0"/>
              <a:t>a ranging capable </a:t>
            </a:r>
            <a:r>
              <a:rPr lang="en-US" altLang="zh-CN" dirty="0" err="1"/>
              <a:t>IoT</a:t>
            </a:r>
            <a:r>
              <a:rPr lang="en-US" altLang="zh-CN" dirty="0"/>
              <a:t> device powered by a coin battery</a:t>
            </a:r>
            <a:endParaRPr lang="en-US" altLang="zh-CN" dirty="0" smtClean="0"/>
          </a:p>
          <a:p>
            <a:r>
              <a:rPr lang="en-US" altLang="zh-CN" dirty="0" smtClean="0"/>
              <a:t>Tom couldn’t get Jerry’s location using LCS service, which is not supported by the smart dog collar, and there’s no network coverage.</a:t>
            </a:r>
          </a:p>
          <a:p>
            <a:r>
              <a:rPr lang="en-US" altLang="zh-CN" dirty="0" smtClean="0"/>
              <a:t>Jerry was discovered by Tom’s Drone,  which is ranging capable and is under the network coverage.</a:t>
            </a:r>
          </a:p>
          <a:p>
            <a:r>
              <a:rPr lang="en-US" altLang="zh-CN" dirty="0" smtClean="0"/>
              <a:t>The Drone</a:t>
            </a:r>
            <a:r>
              <a:rPr lang="en-US" altLang="zh-CN" dirty="0"/>
              <a:t> </a:t>
            </a:r>
            <a:r>
              <a:rPr lang="en-US" altLang="zh-CN" dirty="0" smtClean="0"/>
              <a:t>reported to Tom’s smart phone (Drone controller) its location (based on </a:t>
            </a:r>
            <a:r>
              <a:rPr lang="en-US" altLang="zh-CN" dirty="0"/>
              <a:t>L</a:t>
            </a:r>
            <a:r>
              <a:rPr lang="en-US" altLang="zh-CN" dirty="0" smtClean="0"/>
              <a:t>ocation Service) and Ranging result of Jerry’s smart ranging capable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device.</a:t>
            </a:r>
          </a:p>
          <a:p>
            <a:r>
              <a:rPr lang="en-US" altLang="zh-CN" dirty="0" smtClean="0"/>
              <a:t>Tom’s smart phone derived the location of Jerry based on Drone’s location and Jerry’s ranging result to the Drone, and then Tom found Jerry.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9016"/>
            <a:ext cx="6267688" cy="351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85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5</a:t>
            </a:r>
            <a:br>
              <a:rPr lang="en-GB" altLang="zh-CN" dirty="0" smtClean="0"/>
            </a:br>
            <a:r>
              <a:rPr lang="en-GB" altLang="zh-CN" sz="3600" dirty="0" smtClean="0"/>
              <a:t>Immersive </a:t>
            </a:r>
            <a:r>
              <a:rPr lang="en-GB" altLang="zh-CN" sz="3600" dirty="0"/>
              <a:t>sound based on multiple-UE ranging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85895" y="1690688"/>
            <a:ext cx="5809851" cy="453477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Speaker A/B/C and Tom’s cell phone are ranging capable. No-</a:t>
            </a:r>
            <a:r>
              <a:rPr lang="en-US" altLang="zh-CN" dirty="0" err="1" smtClean="0"/>
              <a:t>LoS</a:t>
            </a:r>
            <a:r>
              <a:rPr lang="en-US" altLang="zh-CN" dirty="0" smtClean="0"/>
              <a:t> paths are between Speaker B &amp; Tom’s cellphone and between Speaker B and Speaker A.</a:t>
            </a:r>
          </a:p>
          <a:p>
            <a:r>
              <a:rPr lang="en-US" altLang="zh-CN" dirty="0"/>
              <a:t>Speaker A determines the relative position of speaker B </a:t>
            </a:r>
            <a:r>
              <a:rPr lang="en-US" altLang="zh-CN" dirty="0" smtClean="0"/>
              <a:t>through </a:t>
            </a:r>
            <a:r>
              <a:rPr lang="en-US" altLang="zh-CN" dirty="0"/>
              <a:t>coordinated ranging with speaker </a:t>
            </a:r>
            <a:r>
              <a:rPr lang="en-US" altLang="zh-CN" dirty="0" smtClean="0"/>
              <a:t>C, i.e. Speaker </a:t>
            </a:r>
            <a:r>
              <a:rPr lang="en-US" altLang="zh-CN" dirty="0"/>
              <a:t>A uses the ranging result of Speaker A to Speaker C, and the ranging result of Speaker B to Speaker C to calculate/calibrate/corroborate the ranging result of Speaker A to Speaker B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Speaker B also determines relative position of Tom using the same mechanism.</a:t>
            </a:r>
          </a:p>
          <a:p>
            <a:r>
              <a:rPr lang="en-US" altLang="zh-CN" dirty="0"/>
              <a:t>The speakers </a:t>
            </a:r>
            <a:r>
              <a:rPr lang="en-US" altLang="zh-CN" dirty="0" smtClean="0"/>
              <a:t>adjust </a:t>
            </a:r>
            <a:r>
              <a:rPr lang="en-US" altLang="zh-CN" dirty="0"/>
              <a:t>the sound field to provide an </a:t>
            </a:r>
            <a:r>
              <a:rPr lang="en-GB" altLang="zh-CN" dirty="0"/>
              <a:t>immersive audio experience to Tom.</a:t>
            </a:r>
            <a:endParaRPr lang="en-US" altLang="zh-CN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66" y="2133941"/>
            <a:ext cx="4736976" cy="397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57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Scenario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7012"/>
            <a:ext cx="10374297" cy="1163545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Ranging-based positioning and services </a:t>
            </a:r>
            <a:r>
              <a:rPr lang="en-US" altLang="zh-CN" dirty="0"/>
              <a:t>can be supported with or without 5G coverage.</a:t>
            </a:r>
            <a:endParaRPr lang="en-US" altLang="zh-CN" dirty="0" smtClean="0"/>
          </a:p>
          <a:p>
            <a:r>
              <a:rPr lang="en-US" altLang="zh-CN" dirty="0"/>
              <a:t>If licensed band is </a:t>
            </a:r>
            <a:r>
              <a:rPr lang="en-US" altLang="zh-CN" dirty="0" smtClean="0"/>
              <a:t>used, </a:t>
            </a:r>
            <a:r>
              <a:rPr lang="en-US" altLang="zh-CN" dirty="0"/>
              <a:t>it shall be fully under operator control</a:t>
            </a:r>
            <a:r>
              <a:rPr lang="en-US" altLang="zh-CN" dirty="0" smtClean="0"/>
              <a:t>.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1303" y="10699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/>
          </p:nvPr>
        </p:nvGraphicFramePr>
        <p:xfrm>
          <a:off x="2298577" y="3219413"/>
          <a:ext cx="6914217" cy="2497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Visio" r:id="rId3" imgW="10915572" imgH="3930673" progId="Visio.Drawing.15">
                  <p:embed/>
                </p:oleObj>
              </mc:Choice>
              <mc:Fallback>
                <p:oleObj name="Visio" r:id="rId3" imgW="10915572" imgH="3930673" progId="Visio.Drawing.15">
                  <p:embed/>
                  <p:pic>
                    <p:nvPicPr>
                      <p:cNvPr id="5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8577" y="3219413"/>
                        <a:ext cx="6914217" cy="24978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407153" y="5831409"/>
            <a:ext cx="2343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Source: TR 22.855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627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Ranging service flows (examples)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1303" y="10699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60485" y="17496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/>
          </p:nvPr>
        </p:nvGraphicFramePr>
        <p:xfrm>
          <a:off x="360485" y="1749669"/>
          <a:ext cx="4505325" cy="300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Visio" r:id="rId3" imgW="6077030" imgH="4057457" progId="Visio.Drawing.15">
                  <p:embed/>
                </p:oleObj>
              </mc:Choice>
              <mc:Fallback>
                <p:oleObj name="Visio" r:id="rId3" imgW="6077030" imgH="4057457" progId="Visio.Drawing.15">
                  <p:embed/>
                  <p:pic>
                    <p:nvPicPr>
                      <p:cNvPr id="12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485" y="1749669"/>
                        <a:ext cx="4505325" cy="300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/>
          </p:nvPr>
        </p:nvGraphicFramePr>
        <p:xfrm>
          <a:off x="5477607" y="1652953"/>
          <a:ext cx="5791200" cy="338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Visio" r:id="rId5" imgW="7114969" imgH="4152681" progId="Visio.Drawing.15">
                  <p:embed/>
                </p:oleObj>
              </mc:Choice>
              <mc:Fallback>
                <p:oleObj name="Visio" r:id="rId5" imgW="7114969" imgH="4152681" progId="Visio.Drawing.15">
                  <p:embed/>
                  <p:pic>
                    <p:nvPicPr>
                      <p:cNvPr id="16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7607" y="1652953"/>
                        <a:ext cx="5791200" cy="338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536331" y="5157926"/>
            <a:ext cx="410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UE initiated Ranging service flow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6636460" y="5160478"/>
            <a:ext cx="410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AF initiated Ranging service flow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038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4910</TotalTime>
  <Words>1451</Words>
  <Application>Microsoft Office PowerPoint</Application>
  <PresentationFormat>宽屏</PresentationFormat>
  <Paragraphs>110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等线 Light</vt:lpstr>
      <vt:lpstr>Arial</vt:lpstr>
      <vt:lpstr>Office 主题​​</vt:lpstr>
      <vt:lpstr>Visio</vt:lpstr>
      <vt:lpstr>Study on Architecture Enhancement to support Ranging-based services and relative positioning</vt:lpstr>
      <vt:lpstr>Definition of Ranging</vt:lpstr>
      <vt:lpstr>Use case 1 Smart Home TV control</vt:lpstr>
      <vt:lpstr>Use case 2 Remote Access Right authorization</vt:lpstr>
      <vt:lpstr>Use case 3 Museum Tour</vt:lpstr>
      <vt:lpstr>Use case 4 Stuff tracking based on energy efficient ranging</vt:lpstr>
      <vt:lpstr>Use case 5 Immersive sound based on multiple-UE ranging</vt:lpstr>
      <vt:lpstr>Scenario</vt:lpstr>
      <vt:lpstr>Ranging service flows (examples)</vt:lpstr>
      <vt:lpstr>Ranging related study in SA1</vt:lpstr>
      <vt:lpstr>Ranging related Study in RAN2</vt:lpstr>
      <vt:lpstr>Relationship with ProSe</vt:lpstr>
      <vt:lpstr>Relationship with eLCS</vt:lpstr>
      <vt:lpstr>Conclusions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supporting Ranging Service</dc:title>
  <dc:creator>mi2</dc:creator>
  <cp:lastModifiedBy>mi</cp:lastModifiedBy>
  <cp:revision>104</cp:revision>
  <dcterms:created xsi:type="dcterms:W3CDTF">2021-02-10T09:52:24Z</dcterms:created>
  <dcterms:modified xsi:type="dcterms:W3CDTF">2021-05-10T17:11:39Z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e1f8bf477da4576a6c357368b7fb30e">
    <vt:lpwstr>CWMmJ/Q7uges7ZmwOdqogKgvYmzjKCs9O048d5yQSbFrlnoDTZ/JeOBRgPMncUsr8QjPEYXwAIcLbLF4yutCQWvqA==</vt:lpwstr>
  </property>
</Properties>
</file>