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303" r:id="rId2"/>
    <p:sldId id="819" r:id="rId3"/>
    <p:sldId id="820" r:id="rId4"/>
    <p:sldId id="799" r:id="rId5"/>
    <p:sldId id="817" r:id="rId6"/>
    <p:sldId id="818" r:id="rId7"/>
    <p:sldId id="815" r:id="rId8"/>
    <p:sldId id="816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7" d="100"/>
          <a:sy n="167" d="100"/>
        </p:scale>
        <p:origin x="1940" y="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1666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780447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032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014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969393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0631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77549" y="106218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145E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GB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17–28 May, 2021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S2-2104516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4500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59225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WG2#145E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17-28 May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2021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2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100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20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eEdge_5GC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4073437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xx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TS 23.548 v0.2.0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26 pCRs for TS 23.548 and 14 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General aspects for EC in both 23.501 and 23.548 are updated/addressed.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err="1" smtClean="0"/>
              <a:t>pCRs</a:t>
            </a:r>
            <a:r>
              <a:rPr lang="en-US" altLang="zh-CN" sz="1400" dirty="0" smtClean="0"/>
              <a:t>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New: EASDF discovery and selection, EASDF functional description, EASDF services, EAS deployment information from AF; EAS </a:t>
            </a:r>
            <a:r>
              <a:rPr lang="en-US" altLang="zh-CN" sz="1000" dirty="0"/>
              <a:t>Re-discovery Procedure at Edge Relocation, EAS Discovery with dynamic PSA Distribution(sol#12).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EAS discovery procedure for session breakout, EAS rediscovery for session </a:t>
            </a:r>
            <a:r>
              <a:rPr lang="en-US" altLang="zh-CN" sz="1000" dirty="0"/>
              <a:t>breakout, </a:t>
            </a:r>
            <a:r>
              <a:rPr lang="en-US" altLang="zh-CN" sz="1000" dirty="0" smtClean="0"/>
              <a:t>UE </a:t>
            </a:r>
            <a:r>
              <a:rPr lang="en-US" altLang="zh-CN" sz="1000" dirty="0"/>
              <a:t>Considerations for EAS (</a:t>
            </a:r>
            <a:r>
              <a:rPr lang="en-US" altLang="zh-CN" sz="1000" dirty="0" smtClean="0"/>
              <a:t>re)Discovery, </a:t>
            </a:r>
            <a:r>
              <a:rPr lang="en-GB" altLang="zh-CN" sz="1000" dirty="0"/>
              <a:t>AF guidance to PCF determination of proper URSP </a:t>
            </a:r>
            <a:r>
              <a:rPr lang="en-GB" altLang="zh-CN" sz="1000" dirty="0" smtClean="0"/>
              <a:t>rules.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err="1"/>
              <a:t>pCRs</a:t>
            </a:r>
            <a:r>
              <a:rPr lang="en-US" altLang="zh-CN" sz="1400" dirty="0"/>
              <a:t>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New: General part for Edge relocation</a:t>
            </a:r>
            <a:r>
              <a:rPr lang="en-GB" altLang="zh-CN" sz="1000" dirty="0" smtClean="0"/>
              <a:t>, </a:t>
            </a:r>
            <a:r>
              <a:rPr lang="en-US" altLang="zh-CN" sz="1000" dirty="0"/>
              <a:t>Edge Relocation with Multiple </a:t>
            </a:r>
            <a:r>
              <a:rPr lang="en-US" altLang="zh-CN" sz="1000" dirty="0" smtClean="0"/>
              <a:t>AFs, </a:t>
            </a:r>
            <a:r>
              <a:rPr lang="en-GB" altLang="zh-CN" sz="1000" dirty="0"/>
              <a:t>EAS Relocation on Simultaneous connectivity over source and target PSA .</a:t>
            </a:r>
            <a:endParaRPr lang="en-US" altLang="zh-CN" sz="1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Target PSA buffering,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latency,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ea typeface="+mn-ea"/>
                <a:cs typeface="+mn-cs"/>
              </a:rPr>
              <a:t>Topic 3: Network Exposure to Edge Application </a:t>
            </a:r>
            <a:r>
              <a:rPr lang="en-US" altLang="zh-CN" sz="1600" b="1" dirty="0" smtClean="0">
                <a:ea typeface="+mn-ea"/>
                <a:cs typeface="+mn-cs"/>
              </a:rPr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err="1"/>
              <a:t>pCRs</a:t>
            </a:r>
            <a:r>
              <a:rPr lang="en-US" altLang="zh-CN" sz="1400" dirty="0"/>
              <a:t>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</a:t>
            </a:r>
            <a:r>
              <a:rPr lang="en-US" altLang="zh-CN" sz="1000" dirty="0"/>
              <a:t>Network exposure via local </a:t>
            </a:r>
            <a:r>
              <a:rPr lang="en-US" altLang="zh-CN" sz="1000" dirty="0" smtClean="0"/>
              <a:t>NEF, local </a:t>
            </a:r>
            <a:r>
              <a:rPr lang="en-US" altLang="zh-CN" sz="1000" dirty="0"/>
              <a:t>NEF </a:t>
            </a:r>
            <a:r>
              <a:rPr lang="en-US" altLang="zh-CN" sz="1000" dirty="0" smtClean="0"/>
              <a:t>selection.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err="1" smtClean="0"/>
              <a:t>pCR</a:t>
            </a:r>
            <a:r>
              <a:rPr lang="en-US" altLang="zh-CN" sz="1400" dirty="0" smtClean="0"/>
              <a:t>/CRs for updating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</p:txBody>
      </p:sp>
      <p:sp>
        <p:nvSpPr>
          <p:cNvPr id="2" name="TextBox 1"/>
          <p:cNvSpPr txBox="1"/>
          <p:nvPr/>
        </p:nvSpPr>
        <p:spPr>
          <a:xfrm rot="20362805">
            <a:off x="3110491" y="3569603"/>
            <a:ext cx="2779351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To be updated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1988788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Issues related to “whether/how to </a:t>
            </a:r>
            <a:r>
              <a:rPr lang="en-GB" altLang="zh-CN" sz="1600" dirty="0" smtClean="0"/>
              <a:t>guarantee </a:t>
            </a:r>
            <a:r>
              <a:rPr lang="en-GB" altLang="zh-CN" sz="1600" dirty="0"/>
              <a:t>that the UE uses the EASDF's IP </a:t>
            </a:r>
            <a:r>
              <a:rPr lang="en-GB" altLang="zh-CN" sz="1600" dirty="0" smtClean="0"/>
              <a:t>address</a:t>
            </a:r>
            <a:r>
              <a:rPr lang="en-US" altLang="zh-CN" sz="1600" dirty="0" smtClean="0"/>
              <a:t>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Issue related to “whether specify Local UPF-Local NEF interface”.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2000" b="1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Focus </a:t>
            </a:r>
            <a:r>
              <a:rPr lang="de-DE" sz="2000" b="1" dirty="0"/>
              <a:t>for the Next Meeting (</a:t>
            </a:r>
            <a:r>
              <a:rPr lang="de-DE" sz="2000" b="1" dirty="0" smtClean="0"/>
              <a:t>SA2#145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80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 #145e.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Send TS 23.548 to SA#92-e for information/approval after SA2 #145e.</a:t>
            </a: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 smtClean="0"/>
              <a:t>Risk: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Depending on the progress on contentious issues, there may be a risk that the TS cannot be ready for approval before SA #92-e.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  <p:sp>
        <p:nvSpPr>
          <p:cNvPr id="4" name="TextBox 3"/>
          <p:cNvSpPr txBox="1"/>
          <p:nvPr/>
        </p:nvSpPr>
        <p:spPr>
          <a:xfrm rot="20362805">
            <a:off x="3110491" y="3569603"/>
            <a:ext cx="2779351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To be updated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05871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SA2#143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First meeting for </a:t>
            </a:r>
            <a:r>
              <a:rPr lang="de-DE" altLang="de-DE" sz="1400" dirty="0" smtClean="0"/>
              <a:t>eEdge_5GC WI. TS 23.548 v1.0.0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15 pCRs for TS 23.548 (incl. TS skeleton) and 13 CRs for TS 23.501/23.502/23.503 are approved. Most of concluded solutions in study phase are agreed with identified FFS.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LS replies are sent out to GSMA and SA6.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EAS </a:t>
            </a:r>
            <a:r>
              <a:rPr lang="en-US" altLang="zh-CN" sz="1000" dirty="0"/>
              <a:t>discovery </a:t>
            </a:r>
            <a:r>
              <a:rPr lang="en-US" altLang="zh-CN" sz="1000" dirty="0" smtClean="0"/>
              <a:t>procedures for </a:t>
            </a:r>
            <a:r>
              <a:rPr lang="en-US" altLang="zh-CN" sz="1000" dirty="0"/>
              <a:t>Distributed </a:t>
            </a:r>
            <a:r>
              <a:rPr lang="en-US" altLang="zh-CN" sz="1000" dirty="0" smtClean="0"/>
              <a:t>Anchor and Session breakout; </a:t>
            </a:r>
            <a:r>
              <a:rPr lang="en-US" altLang="zh-CN" sz="1000" dirty="0"/>
              <a:t>EAS re-discovery for Session </a:t>
            </a:r>
            <a:r>
              <a:rPr lang="en-US" altLang="zh-CN" sz="1000" dirty="0" smtClean="0"/>
              <a:t>Breakout; </a:t>
            </a:r>
            <a:r>
              <a:rPr lang="en-GB" altLang="zh-CN" sz="1000" dirty="0" smtClean="0"/>
              <a:t>UE </a:t>
            </a:r>
            <a:r>
              <a:rPr lang="en-GB" altLang="zh-CN" sz="1000" dirty="0"/>
              <a:t>Considerations for EAS rediscovery; Application layer based EAS (</a:t>
            </a:r>
            <a:r>
              <a:rPr lang="en-US" altLang="zh-CN" sz="1000" dirty="0"/>
              <a:t>r</a:t>
            </a:r>
            <a:r>
              <a:rPr lang="en-GB" altLang="zh-CN" sz="1000" dirty="0"/>
              <a:t>e-)direction; </a:t>
            </a:r>
            <a:r>
              <a:rPr lang="en-US" altLang="zh-CN" sz="1000" dirty="0"/>
              <a:t>EAS discovery using 3rd party mechanisms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</a:t>
            </a:r>
            <a:r>
              <a:rPr lang="en-US" altLang="zh-CN" sz="1600" b="1" dirty="0"/>
              <a:t>Edge </a:t>
            </a:r>
            <a:r>
              <a:rPr lang="en-US" altLang="zh-CN" sz="1600" b="1" dirty="0" smtClean="0"/>
              <a:t>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Target PSA buffering;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latency;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3: </a:t>
            </a:r>
            <a:r>
              <a:rPr lang="en-US" altLang="zh-CN" sz="1600" b="1" dirty="0"/>
              <a:t>Network Exposure to Edge Application </a:t>
            </a:r>
            <a:r>
              <a:rPr lang="en-US" altLang="zh-CN" sz="1600" b="1" dirty="0" smtClean="0"/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Network </a:t>
            </a:r>
            <a:r>
              <a:rPr lang="en-US" altLang="zh-CN" sz="1000" dirty="0"/>
              <a:t>exposure via local </a:t>
            </a:r>
            <a:r>
              <a:rPr lang="en-US" altLang="zh-CN" sz="1000" dirty="0" smtClean="0"/>
              <a:t>NEF; Parameter </a:t>
            </a:r>
            <a:r>
              <a:rPr lang="en-US" altLang="zh-CN" sz="1000" dirty="0"/>
              <a:t>for local NEF </a:t>
            </a:r>
            <a:r>
              <a:rPr lang="en-US" altLang="zh-CN" sz="1000" dirty="0" smtClean="0"/>
              <a:t>selection;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err="1" smtClean="0"/>
              <a:t>pCR</a:t>
            </a:r>
            <a:r>
              <a:rPr lang="en-US" altLang="zh-CN" sz="1400" dirty="0" smtClean="0"/>
              <a:t>/CRs for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5: DNAI based SMF/I-SMF selection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CRs for SMF/I-SMF selections are approved.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39836576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SA2#143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Whether/how to address the issue on “cooperation </a:t>
            </a:r>
            <a:r>
              <a:rPr lang="en-US" altLang="zh-CN" sz="1600" dirty="0"/>
              <a:t>among the applications, the 5GC and the UE to ensure no conflict on selecting the appropriate DNS </a:t>
            </a:r>
            <a:r>
              <a:rPr lang="en-US" altLang="zh-CN" sz="1600" dirty="0" smtClean="0"/>
              <a:t>server”.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SA2#144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60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SA2#144e.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1646074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888979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TS 23.548 v0.2.0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26 pCRs for TS 23.548 and 14 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General aspects for EC in both 23.501 and 23.548 are updated/addressed.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err="1" smtClean="0"/>
              <a:t>pCRs</a:t>
            </a:r>
            <a:r>
              <a:rPr lang="en-US" altLang="zh-CN" sz="1400" dirty="0" smtClean="0"/>
              <a:t>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New: EASDF discovery and selection, EASDF functional description, EASDF services, EAS deployment information from AF; EAS </a:t>
            </a:r>
            <a:r>
              <a:rPr lang="en-US" altLang="zh-CN" sz="1000" dirty="0"/>
              <a:t>Re-discovery Procedure at Edge Relocation, EAS Discovery with dynamic PSA Distribution(sol#12).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EAS discovery procedure for session breakout, EAS rediscovery for session </a:t>
            </a:r>
            <a:r>
              <a:rPr lang="en-US" altLang="zh-CN" sz="1000" dirty="0"/>
              <a:t>breakout, </a:t>
            </a:r>
            <a:r>
              <a:rPr lang="en-US" altLang="zh-CN" sz="1000" dirty="0" smtClean="0"/>
              <a:t>UE </a:t>
            </a:r>
            <a:r>
              <a:rPr lang="en-US" altLang="zh-CN" sz="1000" dirty="0"/>
              <a:t>Considerations for EAS (</a:t>
            </a:r>
            <a:r>
              <a:rPr lang="en-US" altLang="zh-CN" sz="1000" dirty="0" smtClean="0"/>
              <a:t>re)Discovery, </a:t>
            </a:r>
            <a:r>
              <a:rPr lang="en-GB" altLang="zh-CN" sz="1000" dirty="0"/>
              <a:t>AF guidance to PCF determination of proper URSP </a:t>
            </a:r>
            <a:r>
              <a:rPr lang="en-GB" altLang="zh-CN" sz="1000" dirty="0" smtClean="0"/>
              <a:t>rules.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err="1"/>
              <a:t>pCRs</a:t>
            </a:r>
            <a:r>
              <a:rPr lang="en-US" altLang="zh-CN" sz="1400" dirty="0"/>
              <a:t>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New: General part for Edge relocation</a:t>
            </a:r>
            <a:r>
              <a:rPr lang="en-GB" altLang="zh-CN" sz="1000" dirty="0" smtClean="0"/>
              <a:t>, </a:t>
            </a:r>
            <a:r>
              <a:rPr lang="en-US" altLang="zh-CN" sz="1000" dirty="0"/>
              <a:t>Edge Relocation with Multiple </a:t>
            </a:r>
            <a:r>
              <a:rPr lang="en-US" altLang="zh-CN" sz="1000" dirty="0" smtClean="0"/>
              <a:t>AFs, </a:t>
            </a:r>
            <a:r>
              <a:rPr lang="en-GB" altLang="zh-CN" sz="1000" dirty="0"/>
              <a:t>EAS Relocation on Simultaneous connectivity over source and target PSA .</a:t>
            </a:r>
            <a:endParaRPr lang="en-US" altLang="zh-CN" sz="1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Target PSA buffering,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latency,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ea typeface="+mn-ea"/>
                <a:cs typeface="+mn-cs"/>
              </a:rPr>
              <a:t>Topic 3: Network Exposure to Edge Application </a:t>
            </a:r>
            <a:r>
              <a:rPr lang="en-US" altLang="zh-CN" sz="1600" b="1" dirty="0" smtClean="0">
                <a:ea typeface="+mn-ea"/>
                <a:cs typeface="+mn-cs"/>
              </a:rPr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err="1"/>
              <a:t>pCRs</a:t>
            </a:r>
            <a:r>
              <a:rPr lang="en-US" altLang="zh-CN" sz="1400" dirty="0"/>
              <a:t>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</a:t>
            </a:r>
            <a:r>
              <a:rPr lang="en-US" altLang="zh-CN" sz="1000" dirty="0"/>
              <a:t>Network exposure via local </a:t>
            </a:r>
            <a:r>
              <a:rPr lang="en-US" altLang="zh-CN" sz="1000" dirty="0" smtClean="0"/>
              <a:t>NEF, local </a:t>
            </a:r>
            <a:r>
              <a:rPr lang="en-US" altLang="zh-CN" sz="1000" dirty="0"/>
              <a:t>NEF </a:t>
            </a:r>
            <a:r>
              <a:rPr lang="en-US" altLang="zh-CN" sz="1000" dirty="0" smtClean="0"/>
              <a:t>selection.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err="1" smtClean="0"/>
              <a:t>pCR</a:t>
            </a:r>
            <a:r>
              <a:rPr lang="en-US" altLang="zh-CN" sz="1400" dirty="0" smtClean="0"/>
              <a:t>/CRs for updating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39399853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Issues related to “whether/how to </a:t>
            </a:r>
            <a:r>
              <a:rPr lang="en-GB" altLang="zh-CN" sz="1600" dirty="0" smtClean="0"/>
              <a:t>guarantee </a:t>
            </a:r>
            <a:r>
              <a:rPr lang="en-GB" altLang="zh-CN" sz="1600" dirty="0"/>
              <a:t>that the UE uses the EASDF's IP </a:t>
            </a:r>
            <a:r>
              <a:rPr lang="en-GB" altLang="zh-CN" sz="1600" dirty="0" smtClean="0"/>
              <a:t>address</a:t>
            </a:r>
            <a:r>
              <a:rPr lang="en-US" altLang="zh-CN" sz="1600" dirty="0" smtClean="0"/>
              <a:t>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Issue related to “whether specify Local UPF-Local NEF interface”.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2000" b="1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Focus </a:t>
            </a:r>
            <a:r>
              <a:rPr lang="de-DE" sz="2000" b="1" dirty="0"/>
              <a:t>for the Next Meeting (</a:t>
            </a:r>
            <a:r>
              <a:rPr lang="de-DE" sz="2000" b="1" dirty="0" smtClean="0"/>
              <a:t>SA2#145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80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 #145e.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Send TS 23.548 to SA#92-e for information/approval after SA2 #145e.</a:t>
            </a: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 smtClean="0"/>
              <a:t>Risk: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Depending on the progress on contentious issues, there may be a risk that the TS cannot be ready for approval before SA #92-e.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3562273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10848</TotalTime>
  <Words>1090</Words>
  <Application>Microsoft Office PowerPoint</Application>
  <PresentationFormat>On-screen Show (4:3)</PresentationFormat>
  <Paragraphs>144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 </vt:lpstr>
      <vt:lpstr>宋体</vt:lpstr>
      <vt:lpstr>Arial</vt:lpstr>
      <vt:lpstr>Calibri</vt:lpstr>
      <vt:lpstr>Times New Roman</vt:lpstr>
      <vt:lpstr>Office Theme</vt:lpstr>
      <vt:lpstr>   eEdge_5GC Status Report</vt:lpstr>
      <vt:lpstr> eEdge_5GC status after SA2#145e (1/2)</vt:lpstr>
      <vt:lpstr> eEdge_5GC status after SA2#145e (2/2)</vt:lpstr>
      <vt:lpstr>backup</vt:lpstr>
      <vt:lpstr> eEdge_5GC status after SA2#143e (1/2)</vt:lpstr>
      <vt:lpstr> eEdge_5GC status after SA2#143e (2/2)</vt:lpstr>
      <vt:lpstr> eEdge_5GC status after SA2#144e (1/2)</vt:lpstr>
      <vt:lpstr> eEdge_5GC status after SA2#144e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</cp:lastModifiedBy>
  <cp:revision>1424</cp:revision>
  <dcterms:created xsi:type="dcterms:W3CDTF">2008-08-30T09:32:10Z</dcterms:created>
  <dcterms:modified xsi:type="dcterms:W3CDTF">2021-05-10T14:45:25Z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(3)y89C3xDGvN/PkXh17HOUlOkIK7Vi852Hzg2YLs3EavGmHhZLrUW8kgE63DaQ8eNjkUm+5lpH
dcVcu6X3v1I/uvjIsQ154fkiVU0jmRh8RLkeMjbaQ41+1HyoJdfsuaoA8Yu45jMsTGWN8MSG
eqSaBlUmQVU2VOCayEm20enIqGRNr73xjh7PcHqy94pwypaGZitM1OzNID+bIDvXYO2MlUa1
xGuXx71Gq8gjsC7hIX</vt:lpwstr>
  </property>
  <property fmtid="{D5CDD505-2E9C-101B-9397-08002B2CF9AE}" pid="9" name="_2015_ms_pID_7253431">
    <vt:lpwstr>Nq8RUOJt3PaLfaMHsXP9p1R1JW+Li1eDHtJa+iWlXaueAkhwcYElRe
TJdi/OjVxDxOQ1e8DfVTLewA+7Fe3LdtYg7SwKIkr8Gpa4dxPeoEMhj+UqntkwcFP2/ic2Db
kF8waKj14KqM48OGAKLGcnDdBmdC/ymbFYIRdhJ9OUSnBShTFhsB8edSSpTXFkqM8AzeDE2a
h85oWPRIK9gnUMDs2wb5QyYrM4uuseAmkktY</vt:lpwstr>
  </property>
  <property fmtid="{D5CDD505-2E9C-101B-9397-08002B2CF9AE}" pid="10" name="_2015_ms_pID_7253432">
    <vt:lpwstr>ew==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1615382858</vt:lpwstr>
  </property>
</Properties>
</file>