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63" r:id="rId6"/>
    <p:sldId id="264" r:id="rId7"/>
    <p:sldId id="267" r:id="rId8"/>
    <p:sldId id="265" r:id="rId9"/>
    <p:sldId id="259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5C304-B21B-45B4-A352-5858CF5205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B1000-AFC2-4379-8A82-EA33921227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6125"/>
            <a:ext cx="6613525" cy="3721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jpeg"/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22"/>
          <p:cNvSpPr>
            <a:spLocks noGrp="1"/>
          </p:cNvSpPr>
          <p:nvPr>
            <p:ph type="body" sz="quarter" idx="10" hasCustomPrompt="1"/>
          </p:nvPr>
        </p:nvSpPr>
        <p:spPr>
          <a:xfrm>
            <a:off x="1216166" y="2136920"/>
            <a:ext cx="9744253" cy="12488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 b="1" baseline="0">
                <a:solidFill>
                  <a:srgbClr val="006ABA"/>
                </a:solidFill>
              </a:defRPr>
            </a:lvl1pPr>
          </a:lstStyle>
          <a:p>
            <a:pPr lvl="0"/>
            <a:r>
              <a:rPr lang="en-US" altLang="zh-CN" dirty="0" smtClean="0"/>
              <a:t>2019</a:t>
            </a:r>
            <a:r>
              <a:rPr lang="zh-CN" altLang="en-US" dirty="0" smtClean="0"/>
              <a:t>工作汇报</a:t>
            </a:r>
            <a:endParaRPr lang="zh-CN" altLang="en-US" dirty="0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2" hasCustomPrompt="1"/>
          </p:nvPr>
        </p:nvSpPr>
        <p:spPr>
          <a:xfrm>
            <a:off x="2831637" y="3442454"/>
            <a:ext cx="6144427" cy="48107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 smtClean="0"/>
              <a:t>******部</a:t>
            </a:r>
            <a:endParaRPr lang="zh-CN" altLang="en-US" dirty="0" smtClean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13590" y="359703"/>
            <a:ext cx="1645973" cy="4521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449" y="328810"/>
            <a:ext cx="1545892" cy="5139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8" y="3855861"/>
            <a:ext cx="12192000" cy="30021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7301"/>
            <a:ext cx="12192000" cy="6854653"/>
          </a:xfrm>
          <a:prstGeom prst="rect">
            <a:avLst/>
          </a:prstGeom>
        </p:spPr>
      </p:pic>
      <p:cxnSp>
        <p:nvCxnSpPr>
          <p:cNvPr id="6" name="直线连接符 5"/>
          <p:cNvCxnSpPr/>
          <p:nvPr userDrawn="1"/>
        </p:nvCxnSpPr>
        <p:spPr bwMode="auto">
          <a:xfrm>
            <a:off x="10830037" y="404596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4" name="组 3"/>
          <p:cNvGrpSpPr/>
          <p:nvPr userDrawn="1"/>
        </p:nvGrpSpPr>
        <p:grpSpPr>
          <a:xfrm>
            <a:off x="9241469" y="238979"/>
            <a:ext cx="2327140" cy="405712"/>
            <a:chOff x="7148153" y="123478"/>
            <a:chExt cx="1745355" cy="304284"/>
          </a:xfrm>
        </p:grpSpPr>
        <p:grpSp>
          <p:nvGrpSpPr>
            <p:cNvPr id="24" name="组 23"/>
            <p:cNvGrpSpPr/>
            <p:nvPr userDrawn="1"/>
          </p:nvGrpSpPr>
          <p:grpSpPr>
            <a:xfrm>
              <a:off x="7148153" y="123478"/>
              <a:ext cx="1127461" cy="290870"/>
              <a:chOff x="7164288" y="99365"/>
              <a:chExt cx="1127461" cy="290870"/>
            </a:xfrm>
          </p:grpSpPr>
          <p:pic>
            <p:nvPicPr>
              <p:cNvPr id="11" name="图片 10"/>
              <p:cNvPicPr>
                <a:picLocks noChangeAspect="1"/>
              </p:cNvPicPr>
              <p:nvPr userDrawn="1"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164288" y="168432"/>
                <a:ext cx="807464" cy="221803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 userDrawn="1"/>
            </p:nvSpPr>
            <p:spPr bwMode="auto">
              <a:xfrm>
                <a:off x="8100394" y="99365"/>
                <a:ext cx="191355" cy="7654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1219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8" name="直线连接符 7"/>
              <p:cNvCxnSpPr/>
              <p:nvPr userDrawn="1"/>
            </p:nvCxnSpPr>
            <p:spPr bwMode="auto">
              <a:xfrm flipH="1">
                <a:off x="8115631" y="203448"/>
                <a:ext cx="2598" cy="16479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A68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8242872" y="211463"/>
              <a:ext cx="650636" cy="21629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1218A-E184-4E12-AB1C-74E90F2442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4788C-9302-44EE-82D1-E2FA0B7743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e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484" y="2084851"/>
            <a:ext cx="12192000" cy="12192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kumimoji="1" lang="en-US" altLang="zh-CN" sz="4800" spc="133" dirty="0" smtClean="0">
                <a:solidFill>
                  <a:srgbClr val="00469D"/>
                </a:solidFill>
                <a:cs typeface="微软雅黑" panose="020B0503020204020204" charset="-122"/>
                <a:sym typeface="Calibri" panose="020F0502020204030204" pitchFamily="34" charset="0"/>
              </a:rPr>
              <a:t>New SID proposal on </a:t>
            </a:r>
            <a:endParaRPr kumimoji="1" lang="en-US" altLang="zh-CN" sz="4800" spc="133" dirty="0" smtClean="0">
              <a:solidFill>
                <a:srgbClr val="00469D"/>
              </a:solidFill>
              <a:cs typeface="微软雅黑" panose="020B0503020204020204" charset="-122"/>
              <a:sym typeface="Calibri" panose="020F0502020204030204" pitchFamily="34" charset="0"/>
            </a:endParaRPr>
          </a:p>
          <a:p>
            <a:pPr algn="ctr" eaLnBrk="0" hangingPunct="0">
              <a:spcBef>
                <a:spcPct val="20000"/>
              </a:spcBef>
            </a:pPr>
            <a:r>
              <a:rPr kumimoji="1" lang="en-US" altLang="zh-CN" sz="4800" spc="133" dirty="0" smtClean="0">
                <a:solidFill>
                  <a:srgbClr val="00469D"/>
                </a:solidFill>
                <a:cs typeface="微软雅黑" panose="020B0503020204020204" charset="-122"/>
                <a:sym typeface="Calibri" panose="020F0502020204030204" pitchFamily="34" charset="0"/>
              </a:rPr>
              <a:t>Enhancement of 5G AM Policy in R18</a:t>
            </a:r>
            <a:endParaRPr kumimoji="1" lang="zh-CN" altLang="en-US" sz="4800" spc="133" dirty="0">
              <a:solidFill>
                <a:srgbClr val="00469D"/>
              </a:solidFill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9564" y="4276436"/>
            <a:ext cx="2983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/>
              <a:t>Zhuoyi Chen</a:t>
            </a:r>
            <a:endParaRPr lang="en-US" altLang="zh-CN" sz="2400" dirty="0" smtClean="0"/>
          </a:p>
          <a:p>
            <a:pPr algn="ctr"/>
            <a:r>
              <a:rPr lang="en-US" altLang="zh-CN" sz="2400" dirty="0" smtClean="0"/>
              <a:t>China Telecom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2675" y="3459601"/>
            <a:ext cx="10945216" cy="2800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+mn-ea"/>
              </a:rPr>
              <a:t>AM Policy alignment in interworking scenario (4G and 5G)</a:t>
            </a:r>
            <a:endParaRPr lang="en-US" altLang="zh-CN" sz="2400" dirty="0">
              <a:latin typeface="+mn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2400" dirty="0" smtClean="0">
                <a:latin typeface="+mn-ea"/>
              </a:rPr>
              <a:t>New </a:t>
            </a:r>
            <a:r>
              <a:rPr lang="en-US" altLang="zh-CN" sz="2400" dirty="0">
                <a:latin typeface="+mn-ea"/>
              </a:rPr>
              <a:t>parameters </a:t>
            </a:r>
            <a:r>
              <a:rPr lang="en-US" altLang="zh-CN" sz="2400" dirty="0" smtClean="0">
                <a:latin typeface="+mn-ea"/>
              </a:rPr>
              <a:t>and provisioning procedure to assist AM policy decision</a:t>
            </a:r>
            <a:endParaRPr lang="en-GB" altLang="zh-CN" sz="2400" dirty="0">
              <a:latin typeface="+mn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GB" altLang="zh-CN" sz="2400" dirty="0" smtClean="0">
                <a:latin typeface="+mn-ea"/>
              </a:rPr>
              <a:t>Potential requirement from SA1 conclusion</a:t>
            </a:r>
            <a:endParaRPr lang="en-US" altLang="zh-CN" sz="2400" dirty="0">
              <a:latin typeface="+mn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n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165" y="1194046"/>
            <a:ext cx="10982036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2400" dirty="0">
                <a:latin typeface="+mn-ea"/>
              </a:rPr>
              <a:t>The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A</a:t>
            </a:r>
            <a:r>
              <a:rPr lang="en-GB" altLang="zh-CN" sz="2400" dirty="0" smtClean="0">
                <a:latin typeface="+mn-ea"/>
              </a:rPr>
              <a:t>ccess </a:t>
            </a:r>
            <a:r>
              <a:rPr lang="en-GB" altLang="zh-CN" sz="2400" dirty="0">
                <a:latin typeface="+mn-ea"/>
              </a:rPr>
              <a:t>and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M</a:t>
            </a:r>
            <a:r>
              <a:rPr lang="en-GB" altLang="zh-CN" sz="2400" dirty="0" smtClean="0">
                <a:latin typeface="+mn-ea"/>
              </a:rPr>
              <a:t>obility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Policy</a:t>
            </a:r>
            <a:r>
              <a:rPr lang="en-GB" altLang="zh-CN" sz="2400" dirty="0" smtClean="0">
                <a:latin typeface="+mn-ea"/>
              </a:rPr>
              <a:t> </a:t>
            </a:r>
            <a:r>
              <a:rPr lang="en-GB" altLang="zh-CN" sz="2400" dirty="0">
                <a:latin typeface="+mn-ea"/>
              </a:rPr>
              <a:t>control introduced in 5G encompasses the management of service area restrictions, the management of the RFSP functionalities and UE-AMBR by PCF. </a:t>
            </a:r>
            <a:endParaRPr lang="en-GB" altLang="zh-CN" sz="2400" dirty="0" smtClean="0">
              <a:latin typeface="+mn-ea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2400" dirty="0" smtClean="0">
                <a:latin typeface="+mn-ea"/>
              </a:rPr>
              <a:t>Some potential enhancement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en-GB" altLang="zh-CN" sz="2400" dirty="0" smtClean="0">
                <a:latin typeface="+mn-ea"/>
              </a:rPr>
              <a:t> for study in </a:t>
            </a:r>
            <a:r>
              <a:rPr lang="en-GB" altLang="zh-CN" sz="2400" dirty="0" smtClean="0">
                <a:latin typeface="+mn-ea"/>
              </a:rPr>
              <a:t>AM Policy </a:t>
            </a:r>
            <a:r>
              <a:rPr lang="en-GB" altLang="zh-CN" sz="2400" dirty="0" smtClean="0">
                <a:latin typeface="+mn-ea"/>
              </a:rPr>
              <a:t>are </a:t>
            </a:r>
            <a:r>
              <a:rPr lang="en-GB" altLang="zh-CN" sz="2400" dirty="0">
                <a:latin typeface="+mn-ea"/>
              </a:rPr>
              <a:t>identified based on the Rel-17 SA2 </a:t>
            </a:r>
            <a:r>
              <a:rPr lang="en-GB" altLang="zh-CN" sz="2400" dirty="0" smtClean="0">
                <a:latin typeface="+mn-ea"/>
              </a:rPr>
              <a:t>issues </a:t>
            </a:r>
            <a:r>
              <a:rPr lang="en-US" altLang="zh-CN" sz="2400" dirty="0" smtClean="0">
                <a:latin typeface="+mn-ea"/>
              </a:rPr>
              <a:t>and Rel-18 SA1 requirements</a:t>
            </a:r>
            <a:r>
              <a:rPr lang="en-GB" altLang="zh-CN" sz="2400" dirty="0" smtClean="0">
                <a:latin typeface="+mn-ea"/>
              </a:rPr>
              <a:t>:</a:t>
            </a:r>
            <a:endParaRPr lang="zh-CN" altLang="zh-CN" sz="2400" dirty="0">
              <a:latin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 smtClean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Potential Enhancement for Study (1/4) </a:t>
            </a:r>
            <a:endParaRPr kumimoji="1" lang="en-US" altLang="zh-CN" sz="2665" dirty="0">
              <a:solidFill>
                <a:srgbClr val="00469E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71897" y="1108516"/>
            <a:ext cx="9504218" cy="461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>
                <a:cs typeface="微软雅黑" panose="020B0503020204020204" charset="-122"/>
                <a:sym typeface="Arial" panose="020B0604020202020204" pitchFamily="34" charset="0"/>
              </a:rPr>
              <a:t>AM Policy alignment in interworking scenario (4G and 5G)</a:t>
            </a:r>
            <a:endParaRPr kumimoji="1" lang="en-US" altLang="zh-CN" sz="2665" dirty="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Rectangle 2"/>
          <p:cNvSpPr/>
          <p:nvPr/>
        </p:nvSpPr>
        <p:spPr>
          <a:xfrm>
            <a:off x="868155" y="170335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414509" y="2567042"/>
          <a:ext cx="5141513" cy="3368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Picture" r:id="rId1" imgW="5693410" imgH="3747770" progId="Word.Picture.8">
                  <p:embed/>
                </p:oleObj>
              </mc:Choice>
              <mc:Fallback>
                <p:oleObj name="Picture" r:id="rId1" imgW="5693410" imgH="3747770" progId="Word.Picture.8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4509" y="2567042"/>
                        <a:ext cx="5141513" cy="33688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50870" y="2798048"/>
            <a:ext cx="5444791" cy="290683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normAutofit/>
          </a:bodyPr>
          <a:lstStyle/>
          <a:p>
            <a:pPr defTabSz="12192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135" dirty="0" smtClean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A PING-PONG Issue from RFSP Index conflict</a:t>
            </a: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:</a:t>
            </a:r>
            <a:endParaRPr kumimoji="1" lang="en-US" altLang="zh-CN" sz="2135" dirty="0" smtClean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  <a:p>
            <a:pPr marL="342900" indent="-3429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While the UE is in 5G, the PCF decide to change the subscription RFSP Index </a:t>
            </a:r>
            <a:r>
              <a:rPr kumimoji="1" lang="en-US" altLang="zh-CN" sz="2135" dirty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to </a:t>
            </a: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direct the UE to 4G.</a:t>
            </a:r>
            <a:endParaRPr kumimoji="1" lang="en-US" altLang="zh-CN" sz="2135" dirty="0" smtClean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  <a:p>
            <a:pPr marL="342900" indent="-3429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While the UE is in 4G, the MME select its RFSP Index according to </a:t>
            </a: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Subscription Data or Local configuration, and direct the UE to 5G.</a:t>
            </a:r>
            <a:endParaRPr kumimoji="1" lang="en-US" altLang="zh-CN" sz="2135" dirty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868155" y="1598251"/>
            <a:ext cx="1094521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</a:rPr>
              <a:t>AM Policy is NOT supported in EPC</a:t>
            </a:r>
            <a:r>
              <a:rPr lang="en-US" altLang="zh-CN" sz="2000" dirty="0" smtClean="0">
                <a:latin typeface="+mn-ea"/>
              </a:rPr>
              <a:t>. It may result in </a:t>
            </a:r>
            <a:r>
              <a:rPr lang="en-US" altLang="zh-CN" sz="2000" dirty="0" smtClean="0">
                <a:solidFill>
                  <a:srgbClr val="FF0000"/>
                </a:solidFill>
                <a:latin typeface="+mn-ea"/>
              </a:rPr>
              <a:t>AM parameters conflict </a:t>
            </a:r>
            <a:r>
              <a:rPr lang="en-US" altLang="zh-CN" sz="2000" dirty="0" smtClean="0">
                <a:latin typeface="+mn-ea"/>
              </a:rPr>
              <a:t>while a UE is in an interworking scenario.  </a:t>
            </a:r>
            <a:r>
              <a:rPr lang="en-US" altLang="zh-CN" sz="2000" dirty="0" smtClean="0">
                <a:latin typeface="+mn-ea"/>
              </a:rPr>
              <a:t> 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155" y="6106236"/>
            <a:ext cx="1081691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solidFill>
                  <a:schemeClr val="bg1"/>
                </a:solidFill>
                <a:latin typeface="+mn-ea"/>
              </a:rPr>
              <a:t>A </a:t>
            </a:r>
            <a:r>
              <a:rPr lang="en-GB" altLang="zh-CN" sz="2000" dirty="0">
                <a:solidFill>
                  <a:schemeClr val="bg1"/>
                </a:solidFill>
                <a:latin typeface="+mn-ea"/>
              </a:rPr>
              <a:t>dynamic mechanism needs to be investigated to support AM policy update for the EPC </a:t>
            </a:r>
            <a:r>
              <a:rPr lang="en-GB" altLang="zh-CN" sz="2000" dirty="0" smtClean="0">
                <a:solidFill>
                  <a:schemeClr val="bg1"/>
                </a:solidFill>
                <a:latin typeface="+mn-ea"/>
              </a:rPr>
              <a:t>side.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 smtClean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Potential Enhancement for Study (2/4) </a:t>
            </a:r>
            <a:endParaRPr kumimoji="1" lang="en-US" altLang="zh-CN" sz="2665" dirty="0">
              <a:solidFill>
                <a:srgbClr val="00469E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4893" y="1108516"/>
            <a:ext cx="10831222" cy="461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>
                <a:cs typeface="微软雅黑" panose="020B0503020204020204" charset="-122"/>
                <a:sym typeface="Arial" panose="020B0604020202020204" pitchFamily="34" charset="0"/>
              </a:rPr>
              <a:t>New parameters and provisioning procedure to assist AM policy decision</a:t>
            </a:r>
            <a:endParaRPr kumimoji="1" lang="en-US" altLang="zh-CN" sz="2665" dirty="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Rectangle 2"/>
          <p:cNvSpPr/>
          <p:nvPr/>
        </p:nvSpPr>
        <p:spPr>
          <a:xfrm>
            <a:off x="868155" y="170335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6210" y="3142682"/>
            <a:ext cx="4936475" cy="2006833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normAutofit/>
          </a:bodyPr>
          <a:lstStyle/>
          <a:p>
            <a:pPr defTabSz="12192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135" dirty="0" smtClean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How does PCF-AM handle among different applications’ requirements</a:t>
            </a: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, if</a:t>
            </a:r>
            <a:endParaRPr kumimoji="1" lang="en-US" altLang="zh-CN" sz="2135" dirty="0" smtClean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  <a:p>
            <a:pPr marL="342900" indent="-3429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App1/2/3 are reported activate at the same time, and</a:t>
            </a:r>
            <a:endParaRPr kumimoji="1" lang="en-US" altLang="zh-CN" sz="2135" dirty="0" smtClean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  <a:p>
            <a:pPr marL="342900" indent="-3429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App1/2/3 request conflicted AM policy</a:t>
            </a:r>
            <a:endParaRPr kumimoji="1" lang="en-US" altLang="zh-CN" sz="2135" dirty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868155" y="1598251"/>
            <a:ext cx="10945216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GB" altLang="zh-CN" dirty="0"/>
              <a:t>As conclusion from DCAMP, the PCF serving a UE may receive notification from PCF(s) serving a PDU session that specific application traffic starts/stops and trigger AM policy check and update.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155" y="5546930"/>
            <a:ext cx="10816914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The PCF may need information about the priority level between applications while deciding or updating the AM policy. Accordingly, the parameters and provisioning method are needed.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63209" y="3767723"/>
            <a:ext cx="102990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PCF-AM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9749589" y="3038697"/>
            <a:ext cx="119513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PCF-SM 1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9792862" y="4644515"/>
            <a:ext cx="119513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PCF-SM 2</a:t>
            </a:r>
            <a:endParaRPr lang="zh-CN" altLang="en-US" dirty="0"/>
          </a:p>
        </p:txBody>
      </p:sp>
      <p:cxnSp>
        <p:nvCxnSpPr>
          <p:cNvPr id="9" name="曲线连接符 8"/>
          <p:cNvCxnSpPr>
            <a:stCxn id="14" idx="1"/>
          </p:cNvCxnSpPr>
          <p:nvPr/>
        </p:nvCxnSpPr>
        <p:spPr>
          <a:xfrm rot="10800000" flipV="1">
            <a:off x="8134365" y="3223363"/>
            <a:ext cx="1615224" cy="60589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曲线连接符 17"/>
          <p:cNvCxnSpPr>
            <a:stCxn id="15" idx="0"/>
            <a:endCxn id="2" idx="3"/>
          </p:cNvCxnSpPr>
          <p:nvPr/>
        </p:nvCxnSpPr>
        <p:spPr>
          <a:xfrm rot="16200000" flipV="1">
            <a:off x="8895709" y="3149792"/>
            <a:ext cx="692126" cy="2297319"/>
          </a:xfrm>
          <a:prstGeom prst="curvedConnector2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曲线连接符 19"/>
          <p:cNvCxnSpPr>
            <a:stCxn id="15" idx="1"/>
          </p:cNvCxnSpPr>
          <p:nvPr/>
        </p:nvCxnSpPr>
        <p:spPr>
          <a:xfrm rot="10800000">
            <a:off x="8177638" y="4066439"/>
            <a:ext cx="1615224" cy="762742"/>
          </a:xfrm>
          <a:prstGeom prst="curvedConnector3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666706" y="3282023"/>
            <a:ext cx="1126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Detection of App 1</a:t>
            </a:r>
            <a:endParaRPr lang="zh-CN" altLang="en-US" sz="1400" dirty="0"/>
          </a:p>
        </p:txBody>
      </p:sp>
      <p:sp>
        <p:nvSpPr>
          <p:cNvPr id="26" name="文本框 25"/>
          <p:cNvSpPr txBox="1"/>
          <p:nvPr/>
        </p:nvSpPr>
        <p:spPr>
          <a:xfrm>
            <a:off x="9344684" y="3935256"/>
            <a:ext cx="1126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Detection of App 2</a:t>
            </a:r>
            <a:endParaRPr lang="zh-CN" altLang="en-US" sz="1400" dirty="0"/>
          </a:p>
        </p:txBody>
      </p:sp>
      <p:sp>
        <p:nvSpPr>
          <p:cNvPr id="27" name="文本框 26"/>
          <p:cNvSpPr txBox="1"/>
          <p:nvPr/>
        </p:nvSpPr>
        <p:spPr>
          <a:xfrm>
            <a:off x="8657924" y="4463854"/>
            <a:ext cx="1126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Detection of App 3</a:t>
            </a:r>
            <a:endParaRPr lang="zh-CN" altLang="en-US" sz="1400" dirty="0"/>
          </a:p>
        </p:txBody>
      </p:sp>
      <p:sp>
        <p:nvSpPr>
          <p:cNvPr id="32" name="文本框 31"/>
          <p:cNvSpPr txBox="1"/>
          <p:nvPr/>
        </p:nvSpPr>
        <p:spPr>
          <a:xfrm>
            <a:off x="7151329" y="4098449"/>
            <a:ext cx="11261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HOW to decide the </a:t>
            </a:r>
            <a:endParaRPr lang="en-US" altLang="zh-CN" sz="1400" dirty="0" smtClean="0">
              <a:solidFill>
                <a:srgbClr val="FF0000"/>
              </a:solidFill>
            </a:endParaRPr>
          </a:p>
          <a:p>
            <a:r>
              <a:rPr lang="en-US" altLang="zh-CN" sz="1400" dirty="0" smtClean="0">
                <a:solidFill>
                  <a:srgbClr val="FF0000"/>
                </a:solidFill>
              </a:rPr>
              <a:t>AM policy?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 smtClean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Potential Enhancement for Study (3/4) </a:t>
            </a:r>
            <a:endParaRPr kumimoji="1" lang="en-US" altLang="zh-CN" sz="2665" dirty="0">
              <a:solidFill>
                <a:srgbClr val="00469E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4893" y="1108516"/>
            <a:ext cx="10831222" cy="461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>
                <a:cs typeface="微软雅黑" panose="020B0503020204020204" charset="-122"/>
                <a:sym typeface="Arial" panose="020B0604020202020204" pitchFamily="34" charset="0"/>
              </a:rPr>
              <a:t>New parameters and provisioning procedure to assist AM policy decision</a:t>
            </a:r>
            <a:endParaRPr kumimoji="1" lang="en-US" altLang="zh-CN" sz="2665" dirty="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Rectangle 2"/>
          <p:cNvSpPr/>
          <p:nvPr/>
        </p:nvSpPr>
        <p:spPr>
          <a:xfrm>
            <a:off x="868155" y="170335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28445" y="2425700"/>
            <a:ext cx="8688070" cy="200660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normAutofit/>
          </a:bodyPr>
          <a:lstStyle/>
          <a:p>
            <a:pPr defTabSz="12192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135" dirty="0" smtClean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It is NOT possbile in a real network</a:t>
            </a: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, when </a:t>
            </a:r>
            <a:r>
              <a:rPr kumimoji="1" lang="en-US" altLang="zh-CN" sz="2135" dirty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BSFs are deployed in distributed maner.</a:t>
            </a:r>
            <a:endParaRPr kumimoji="1" lang="en-US" altLang="zh-CN" sz="2135" dirty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  <a:p>
            <a:pPr marL="342900" indent="-3429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5" dirty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Overwhelming signaling to all BSFs when AM-PCF needs to locate the SM-PCF for a specific PDU session. </a:t>
            </a:r>
            <a:endParaRPr kumimoji="1" lang="en-US" altLang="zh-CN" sz="2135" dirty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868155" y="1598251"/>
            <a:ext cx="10945216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US" altLang="en-GB" dirty="0"/>
              <a:t>Another issued identified in DCAMP is, AM-PCF subscribe to BSF for all SM-PCF(s) of PDU Sessions.</a:t>
            </a:r>
            <a:endParaRPr lang="en-US" altLang="en-GB" dirty="0"/>
          </a:p>
        </p:txBody>
      </p:sp>
      <p:sp>
        <p:nvSpPr>
          <p:cNvPr id="13" name="文本框 12"/>
          <p:cNvSpPr txBox="1"/>
          <p:nvPr/>
        </p:nvSpPr>
        <p:spPr>
          <a:xfrm>
            <a:off x="767825" y="5209745"/>
            <a:ext cx="10816914" cy="70675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New methods is needed to support the dynamic AM policy starts/stops when related application data transmission starts/stops considering there are multiple distributed BSF(s) deployed. 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 smtClean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Potential Enhancement for Study (4/4) </a:t>
            </a:r>
            <a:endParaRPr kumimoji="1" lang="en-US" altLang="zh-CN" sz="2665" dirty="0">
              <a:solidFill>
                <a:srgbClr val="00469E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4893" y="1108516"/>
            <a:ext cx="10872852" cy="461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defTabSz="1219200">
              <a:lnSpc>
                <a:spcPct val="90000"/>
              </a:lnSpc>
              <a:defRPr/>
            </a:pPr>
            <a:r>
              <a:rPr kumimoji="1" lang="en-US" altLang="zh-CN" sz="2665" dirty="0">
                <a:cs typeface="微软雅黑" panose="020B0503020204020204" charset="-122"/>
                <a:sym typeface="Arial" panose="020B0604020202020204" pitchFamily="34" charset="0"/>
              </a:rPr>
              <a:t>Potential requirement from SA1 conclusion</a:t>
            </a:r>
            <a:endParaRPr kumimoji="1" lang="en-US" altLang="zh-CN" sz="2665" dirty="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Rectangle 2"/>
          <p:cNvSpPr/>
          <p:nvPr/>
        </p:nvSpPr>
        <p:spPr>
          <a:xfrm>
            <a:off x="868155" y="170335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6000" y="2688108"/>
            <a:ext cx="9809018" cy="2678219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normAutofit/>
          </a:bodyPr>
          <a:lstStyle/>
          <a:p>
            <a:pPr defTabSz="12192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Some new requirements identified in TS22.844 that related to AM policy:</a:t>
            </a:r>
            <a:endParaRPr kumimoji="1" lang="en-US" altLang="zh-CN" sz="2135" dirty="0" smtClean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  <a:p>
            <a:pPr defTabSz="1219200" eaLnBrk="0" fontAlgn="base" hangingPunct="0">
              <a:spcBef>
                <a:spcPct val="20000"/>
              </a:spcBef>
              <a:spcAft>
                <a:spcPct val="0"/>
              </a:spcAft>
            </a:pPr>
            <a:endParaRPr kumimoji="1" lang="en-US" altLang="zh-CN" sz="2135" dirty="0" smtClean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  <a:p>
            <a:r>
              <a:rPr lang="en-GB" altLang="zh-CN" dirty="0"/>
              <a:t>[</a:t>
            </a:r>
            <a:r>
              <a:rPr lang="en-GB" altLang="zh-CN" dirty="0" smtClean="0"/>
              <a:t>PR.5.1.6-1]5G </a:t>
            </a:r>
            <a:r>
              <a:rPr lang="en-GB" altLang="zh-CN" dirty="0"/>
              <a:t>system shall be able to support for a UE to be provided with the </a:t>
            </a:r>
            <a:r>
              <a:rPr lang="en-GB" altLang="zh-CN" dirty="0">
                <a:solidFill>
                  <a:srgbClr val="FF0000"/>
                </a:solidFill>
              </a:rPr>
              <a:t>temporary connectivity service over unlicensed spectrum at specific locations and specific period</a:t>
            </a:r>
            <a:r>
              <a:rPr lang="en-GB" altLang="zh-CN" dirty="0"/>
              <a:t>. </a:t>
            </a:r>
            <a:endParaRPr lang="en-GB" altLang="zh-CN" dirty="0" smtClean="0"/>
          </a:p>
          <a:p>
            <a:endParaRPr lang="zh-CN" altLang="zh-CN" dirty="0"/>
          </a:p>
          <a:p>
            <a:r>
              <a:rPr lang="en-GB" altLang="zh-CN" dirty="0"/>
              <a:t>[PR.5.5.6-3] The 5G system shall support means for a hosting network </a:t>
            </a:r>
            <a:r>
              <a:rPr lang="en-GB" altLang="zh-CN" dirty="0">
                <a:solidFill>
                  <a:srgbClr val="FF0000"/>
                </a:solidFill>
              </a:rPr>
              <a:t>to create policies and configure resources for the requested time and location for the 3</a:t>
            </a:r>
            <a:r>
              <a:rPr lang="en-GB" altLang="zh-CN" baseline="30000" dirty="0">
                <a:solidFill>
                  <a:srgbClr val="FF0000"/>
                </a:solidFill>
              </a:rPr>
              <a:t>rd</a:t>
            </a:r>
            <a:r>
              <a:rPr lang="en-GB" altLang="zh-CN" dirty="0">
                <a:solidFill>
                  <a:srgbClr val="FF0000"/>
                </a:solidFill>
              </a:rPr>
              <a:t> Party Provider services </a:t>
            </a:r>
            <a:r>
              <a:rPr lang="en-GB" altLang="zh-CN" dirty="0"/>
              <a:t>based on the received request. </a:t>
            </a:r>
            <a:endParaRPr lang="en-GB" altLang="zh-CN" dirty="0" smtClean="0"/>
          </a:p>
          <a:p>
            <a:endParaRPr lang="en-GB" altLang="zh-CN" dirty="0" smtClean="0"/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868155" y="1598251"/>
            <a:ext cx="10945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GB" altLang="zh-CN" dirty="0" smtClean="0"/>
              <a:t>New enhancement requirement might comes from SA1 Rel-18 conclusions. For example, the </a:t>
            </a:r>
            <a:r>
              <a:rPr lang="en-GB" altLang="zh-CN" dirty="0"/>
              <a:t>5G networks Providing Access to Localized Services (FS_PALS</a:t>
            </a:r>
            <a:r>
              <a:rPr lang="en-GB" altLang="zh-CN" dirty="0" smtClean="0"/>
              <a:t>): 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0831" y="5800708"/>
            <a:ext cx="1081691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The SA2 work should be aligned with the outcome of the SA1 work in AM policy enhancement.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31638" y="2414695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4048007" y="2967335"/>
            <a:ext cx="4095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THANK YOU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3233</Words>
  <Application>WPS 演示</Application>
  <PresentationFormat>宽屏</PresentationFormat>
  <Paragraphs>99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Calibri</vt:lpstr>
      <vt:lpstr>Calibri Light</vt:lpstr>
      <vt:lpstr>等线</vt:lpstr>
      <vt:lpstr>Arial Unicode MS</vt:lpstr>
      <vt:lpstr>等线 Light</vt:lpstr>
      <vt:lpstr>Office 主题​​</vt:lpstr>
      <vt:lpstr>Word.Picture.8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 Telecom</dc:creator>
  <cp:lastModifiedBy>ch</cp:lastModifiedBy>
  <cp:revision>20</cp:revision>
  <dcterms:created xsi:type="dcterms:W3CDTF">2021-05-08T03:01:00Z</dcterms:created>
  <dcterms:modified xsi:type="dcterms:W3CDTF">2021-05-10T12:55:11Z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