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63" r:id="rId6"/>
    <p:sldId id="364" r:id="rId7"/>
    <p:sldId id="365" r:id="rId8"/>
    <p:sldId id="366" r:id="rId9"/>
    <p:sldId id="367" r:id="rId10"/>
    <p:sldId id="368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May2021" initials="E" lastIdx="1" clrIdx="0">
    <p:extLst>
      <p:ext uri="{19B8F6BF-5375-455C-9EA6-DF929625EA0E}">
        <p15:presenceInfo xmlns:p15="http://schemas.microsoft.com/office/powerpoint/2012/main" userId="EricssonMay202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7" d="100"/>
          <a:sy n="57" d="100"/>
        </p:scale>
        <p:origin x="604" y="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3A1D46AD-1679-44C0-9D74-18FE48AD04D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ADA0F35-FC76-43B2-8BCF-B4A08ECF14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043871-FD99-44ED-AFC8-93E35FF40A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7BE06ED8-3D99-444F-A83B-BFCDA3A1702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E23CADB6-69BE-46F5-A84A-AAE5B5B59F6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D438F240-C319-4139-9420-8EBAD05A585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DC0B9C1-C368-43D6-B488-E6C9370025B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6A68EF3-1E61-41AF-9E34-B6B2E70781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30BB27A-E8CD-4EEA-AE83-23616915BF8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E97DB8D-DA4F-40B5-BB13-CD64F74A9D0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29D1B71-A74C-4798-A3A2-0912907C6B8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177C2D24-8093-499A-AA5C-F57B92643D8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85C13D0-EB43-4EA6-91D2-3D7E64CF7C2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1463" y="706438"/>
            <a:ext cx="64055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b="1" dirty="0"/>
              <a:t>SA WG2 Meeting #S2-13514 - 18 October, 2019, Split Croatia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10105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170390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9077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FBD02A2D-A064-4A2D-9DDD-1784A42C9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46FF328-F48F-4C13-BC45-179B3D226AA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D4773F9B-D130-46A1-A8EE-3134BEA5EAD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E0FF3F1E-D581-4363-89B3-668A7E18DF68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98008B17-D346-4D48-B4E3-D002E7FD37D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105A3975-8048-434A-BBC3-272FDC73A2E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E04BFFD8-F9EB-4A74-8343-2F0FC01E59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1987744-8AD3-4950-AF24-4F967E327AC6}" type="slidenum">
              <a:rPr lang="en-GB" altLang="en-US" sz="1400">
                <a:latin typeface="Calibri" panose="020F0502020204030204" pitchFamily="34" charset="0"/>
              </a:rPr>
              <a:pPr/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B762111E-E43E-422D-B81E-88A497C9334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8620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sz="1400" b="1" dirty="0"/>
              <a:t>SA WG2 Meeting #S2-145E</a:t>
            </a:r>
          </a:p>
          <a:p>
            <a:pPr>
              <a:defRPr/>
            </a:pPr>
            <a:r>
              <a:rPr lang="en-GB" sz="1400" b="1" dirty="0"/>
              <a:t>17 - 28 May, 2021, </a:t>
            </a:r>
            <a:r>
              <a:rPr lang="en-GB" sz="1400" b="1" dirty="0" err="1"/>
              <a:t>Elbonia</a:t>
            </a:r>
            <a:endParaRPr lang="en-GB" sz="1400" b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75" r:id="rId1"/>
    <p:sldLayoutId id="2147485173" r:id="rId2"/>
    <p:sldLayoutId id="2147485174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rfc8578/" TargetMode="External"/><Relationship Id="rId2" Type="http://schemas.openxmlformats.org/officeDocument/2006/relationships/hyperlink" Target="https://www.comsoc.org/publications/ctn/quick-and-dead-rise-deterministic-network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2F780590-1DCD-4FAC-9B92-D3A87A27C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220" y="2083585"/>
            <a:ext cx="10515600" cy="1500187"/>
          </a:xfrm>
        </p:spPr>
        <p:txBody>
          <a:bodyPr/>
          <a:lstStyle/>
          <a:p>
            <a:pPr eaLnBrk="1" hangingPunct="1"/>
            <a:r>
              <a:rPr lang="en-US" dirty="0"/>
              <a:t>New WID: Extensions to the TSC Framework to support </a:t>
            </a:r>
            <a:r>
              <a:rPr lang="en-US" dirty="0" err="1"/>
              <a:t>DetNet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556BB244-3284-42FA-8FF1-0CDDCC438EF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40145" y="3952073"/>
            <a:ext cx="10120313" cy="150018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SA2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  <p:sp>
        <p:nvSpPr>
          <p:cNvPr id="5124" name="Text Box 14">
            <a:extLst>
              <a:ext uri="{FF2B5EF4-FFF2-40B4-BE49-F238E27FC236}">
                <a16:creationId xmlns:a16="http://schemas.microsoft.com/office/drawing/2014/main" id="{2B038B67-86BB-4E80-81DC-F68E4FDB9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5263" y="101600"/>
            <a:ext cx="2190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600" b="1" dirty="0">
                <a:solidFill>
                  <a:srgbClr val="0070C0"/>
                </a:solidFill>
                <a:latin typeface="Arial" panose="020B0604020202020204" pitchFamily="34" charset="0"/>
              </a:rPr>
              <a:t>S2-2103968</a:t>
            </a:r>
            <a:endParaRPr lang="sv-SE" altLang="en-US" sz="1600" b="1" dirty="0">
              <a:solidFill>
                <a:srgbClr val="0070C0"/>
              </a:solidFill>
              <a:latin typeface="Arial 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265F38C-C270-4D3E-A523-45A798640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Deterministic Networking</a:t>
            </a:r>
            <a:endParaRPr lang="en-GB" altLang="en-US" dirty="0"/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D2BCFA0F-E751-4957-A0A0-744FFC3F8E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Deterministic networking is a requirement for several application areas</a:t>
            </a:r>
          </a:p>
          <a:p>
            <a:pPr lvl="1"/>
            <a:r>
              <a:rPr lang="en-GB" sz="2000" dirty="0"/>
              <a:t>Includes industrial communication and </a:t>
            </a:r>
            <a:r>
              <a:rPr lang="en-GB" sz="2000" dirty="0" err="1"/>
              <a:t>IIoT</a:t>
            </a:r>
            <a:endParaRPr lang="en-GB" sz="2000" dirty="0"/>
          </a:p>
          <a:p>
            <a:r>
              <a:rPr lang="en-GB" sz="2400" dirty="0"/>
              <a:t>Historically deterministic networking has been handled by proprietary / fieldbus technologies</a:t>
            </a:r>
          </a:p>
          <a:p>
            <a:r>
              <a:rPr lang="en-GB" sz="2400" dirty="0"/>
              <a:t>Standardization efforts to address deterministic networking in global open standards</a:t>
            </a:r>
          </a:p>
          <a:p>
            <a:pPr lvl="1"/>
            <a:r>
              <a:rPr lang="en-GB" sz="2000" dirty="0"/>
              <a:t>Ethernet: IEEE 802.1 TSN</a:t>
            </a:r>
          </a:p>
          <a:p>
            <a:pPr lvl="1"/>
            <a:r>
              <a:rPr lang="en-GB" sz="2000" dirty="0"/>
              <a:t>IP: IETF </a:t>
            </a:r>
            <a:r>
              <a:rPr lang="en-GB" sz="2000" dirty="0" err="1"/>
              <a:t>DetNet</a:t>
            </a:r>
            <a:r>
              <a:rPr lang="en-GB" sz="2000" dirty="0"/>
              <a:t> </a:t>
            </a:r>
          </a:p>
          <a:p>
            <a:r>
              <a:rPr lang="en-GB" sz="2400" dirty="0"/>
              <a:t>IP benefit: flexibility and scalability</a:t>
            </a:r>
          </a:p>
          <a:p>
            <a:r>
              <a:rPr lang="en-GB" sz="2400" dirty="0"/>
              <a:t>Status of IETF </a:t>
            </a:r>
            <a:r>
              <a:rPr lang="en-GB" sz="2400" dirty="0" err="1"/>
              <a:t>DetNet</a:t>
            </a:r>
            <a:r>
              <a:rPr lang="en-GB" sz="2400" dirty="0"/>
              <a:t> has reached high level of maturity</a:t>
            </a:r>
          </a:p>
          <a:p>
            <a:endParaRPr lang="en-US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7692452-FBEF-4619-B33A-EC6343DED8C4}"/>
              </a:ext>
            </a:extLst>
          </p:cNvPr>
          <p:cNvSpPr/>
          <p:nvPr/>
        </p:nvSpPr>
        <p:spPr>
          <a:xfrm>
            <a:off x="0" y="5915353"/>
            <a:ext cx="8983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u="sng" dirty="0">
                <a:solidFill>
                  <a:srgbClr val="0563C1"/>
                </a:solidFill>
                <a:latin typeface="Calibri" panose="020F0502020204030204" pitchFamily="34" charset="0"/>
                <a:ea typeface="SimSun" panose="02010600030101010101" pitchFamily="2" charset="-122"/>
                <a:cs typeface="Arial" panose="020B0604020202020204" pitchFamily="34" charset="0"/>
                <a:hlinkClick r:id="rId2"/>
              </a:rPr>
              <a:t>https://www.comsoc.org/publications/ctn/quick-and-dead-rise-deterministic-networks</a:t>
            </a:r>
            <a:endParaRPr lang="en-US" sz="1400" u="sng" dirty="0">
              <a:solidFill>
                <a:srgbClr val="0563C1"/>
              </a:solidFill>
              <a:latin typeface="Calibri" panose="020F050202020403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IETF </a:t>
            </a:r>
            <a:r>
              <a:rPr lang="en-GB" sz="1400" u="sng" dirty="0">
                <a:hlinkClick r:id="rId3"/>
              </a:rPr>
              <a:t>RFC 8578</a:t>
            </a:r>
            <a:r>
              <a:rPr lang="en-GB" sz="1400" i="1" dirty="0"/>
              <a:t>, </a:t>
            </a:r>
            <a:r>
              <a:rPr lang="en-GB" sz="1400" dirty="0"/>
              <a:t>Deterministic Networking Use Cases</a:t>
            </a:r>
            <a:endParaRPr lang="sv-SE" sz="14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EA363CB-96E5-4D2A-AFA3-B541C649C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Possible use cases for </a:t>
            </a:r>
            <a:r>
              <a:rPr lang="en-GB" dirty="0" err="1"/>
              <a:t>DetNet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2D3DF10E-F868-4319-92A8-6D32AEFDA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Industrial machine-to-machine communication in discrete and process automation</a:t>
            </a:r>
          </a:p>
          <a:p>
            <a:r>
              <a:rPr lang="en-GB" dirty="0"/>
              <a:t>Building automation</a:t>
            </a:r>
          </a:p>
          <a:p>
            <a:r>
              <a:rPr lang="en-GB" dirty="0"/>
              <a:t>Smart grid communication</a:t>
            </a:r>
          </a:p>
          <a:p>
            <a:r>
              <a:rPr lang="en-GB" dirty="0"/>
              <a:t>Media</a:t>
            </a:r>
          </a:p>
          <a:p>
            <a:r>
              <a:rPr lang="sv-SE" dirty="0"/>
              <a:t>Larger industrial installations</a:t>
            </a:r>
            <a:endParaRPr lang="en-GB" dirty="0"/>
          </a:p>
          <a:p>
            <a:r>
              <a:rPr lang="en-GB" dirty="0"/>
              <a:t>…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D20E7011-4E70-4627-A69C-C48F230E1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DetNet overview</a:t>
            </a:r>
            <a:endParaRPr lang="en-GB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13EFCA06-9DEB-4FBD-87DF-BC6551B53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DetNet</a:t>
            </a:r>
            <a:r>
              <a:rPr lang="en-US" dirty="0"/>
              <a:t> provides Layer 3 (IP/MPLS) networking aspects in support of applications requiring bounded low latency, low delay variation, and extremely low loss</a:t>
            </a:r>
          </a:p>
          <a:p>
            <a:endParaRPr lang="en-US" dirty="0"/>
          </a:p>
          <a:p>
            <a:r>
              <a:rPr lang="en-US" dirty="0" err="1"/>
              <a:t>DetNet</a:t>
            </a:r>
            <a:r>
              <a:rPr lang="en-US" dirty="0"/>
              <a:t> covers</a:t>
            </a:r>
          </a:p>
          <a:p>
            <a:pPr lvl="1"/>
            <a:r>
              <a:rPr lang="en-US" dirty="0"/>
              <a:t>characterization of flows</a:t>
            </a:r>
          </a:p>
          <a:p>
            <a:pPr lvl="1"/>
            <a:r>
              <a:rPr lang="en-US" dirty="0"/>
              <a:t>data plane, including encapsulation</a:t>
            </a:r>
          </a:p>
          <a:p>
            <a:pPr lvl="1"/>
            <a:r>
              <a:rPr lang="en-US" dirty="0"/>
              <a:t>required forwarding behavior</a:t>
            </a:r>
          </a:p>
          <a:p>
            <a:endParaRPr lang="en-US" alt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5841805-52C8-4863-A0D6-AFBC4DD8C11D}"/>
              </a:ext>
            </a:extLst>
          </p:cNvPr>
          <p:cNvGrpSpPr/>
          <p:nvPr/>
        </p:nvGrpSpPr>
        <p:grpSpPr>
          <a:xfrm>
            <a:off x="6555119" y="3092798"/>
            <a:ext cx="4118154" cy="2275332"/>
            <a:chOff x="2846149" y="2753751"/>
            <a:chExt cx="4118154" cy="2275332"/>
          </a:xfrm>
        </p:grpSpPr>
        <p:sp>
          <p:nvSpPr>
            <p:cNvPr id="20" name="Cloud 19">
              <a:extLst>
                <a:ext uri="{FF2B5EF4-FFF2-40B4-BE49-F238E27FC236}">
                  <a16:creationId xmlns:a16="http://schemas.microsoft.com/office/drawing/2014/main" id="{67D74522-B39C-4FD6-832B-3FCDC84E29AC}"/>
                </a:ext>
              </a:extLst>
            </p:cNvPr>
            <p:cNvSpPr/>
            <p:nvPr/>
          </p:nvSpPr>
          <p:spPr>
            <a:xfrm>
              <a:off x="3187017" y="4089413"/>
              <a:ext cx="3435572" cy="939670"/>
            </a:xfrm>
            <a:prstGeom prst="cloud">
              <a:avLst/>
            </a:prstGeom>
            <a:solidFill>
              <a:srgbClr val="89BA17">
                <a:lumMod val="20000"/>
                <a:lumOff val="80000"/>
              </a:srgbClr>
            </a:solidFill>
            <a:ln w="25400" cap="flat" cmpd="sng" algn="ctr">
              <a:solidFill>
                <a:srgbClr val="89BA17">
                  <a:lumMod val="60000"/>
                  <a:lumOff val="4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4D42FDCB-B93C-4C6A-8A4C-9E30BE78AEF5}"/>
                </a:ext>
              </a:extLst>
            </p:cNvPr>
            <p:cNvSpPr/>
            <p:nvPr/>
          </p:nvSpPr>
          <p:spPr>
            <a:xfrm>
              <a:off x="3461602" y="4524304"/>
              <a:ext cx="317286" cy="334913"/>
            </a:xfrm>
            <a:prstGeom prst="ellipse">
              <a:avLst/>
            </a:prstGeom>
            <a:solidFill>
              <a:srgbClr val="89BA17"/>
            </a:solidFill>
            <a:ln w="25400" cap="flat" cmpd="sng" algn="ctr">
              <a:solidFill>
                <a:srgbClr val="89BA17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63F9132C-5332-4FA7-9CF4-8CECA6FDC483}"/>
                </a:ext>
              </a:extLst>
            </p:cNvPr>
            <p:cNvSpPr/>
            <p:nvPr/>
          </p:nvSpPr>
          <p:spPr>
            <a:xfrm>
              <a:off x="6247899" y="4516250"/>
              <a:ext cx="317286" cy="334913"/>
            </a:xfrm>
            <a:prstGeom prst="ellipse">
              <a:avLst/>
            </a:prstGeom>
            <a:solidFill>
              <a:srgbClr val="89BA17"/>
            </a:solidFill>
            <a:ln w="25400" cap="flat" cmpd="sng" algn="ctr">
              <a:solidFill>
                <a:srgbClr val="89BA17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23" name="Connector: Elbow 22">
              <a:extLst>
                <a:ext uri="{FF2B5EF4-FFF2-40B4-BE49-F238E27FC236}">
                  <a16:creationId xmlns:a16="http://schemas.microsoft.com/office/drawing/2014/main" id="{5991BD22-8EAB-4E4A-A042-B61E026387ED}"/>
                </a:ext>
              </a:extLst>
            </p:cNvPr>
            <p:cNvCxnSpPr>
              <a:cxnSpLocks/>
              <a:stCxn id="27" idx="3"/>
              <a:endCxn id="21" idx="2"/>
            </p:cNvCxnSpPr>
            <p:nvPr/>
          </p:nvCxnSpPr>
          <p:spPr>
            <a:xfrm rot="16200000" flipH="1">
              <a:off x="2862448" y="4092606"/>
              <a:ext cx="753289" cy="445019"/>
            </a:xfrm>
            <a:prstGeom prst="bentConnector2">
              <a:avLst/>
            </a:prstGeom>
            <a:noFill/>
            <a:ln w="9525" cap="flat" cmpd="sng" algn="ctr">
              <a:solidFill>
                <a:srgbClr val="89BA17"/>
              </a:solidFill>
              <a:prstDash val="solid"/>
            </a:ln>
            <a:effectLst/>
          </p:spPr>
        </p:cxnSp>
        <p:cxnSp>
          <p:nvCxnSpPr>
            <p:cNvPr id="24" name="Connector: Elbow 23">
              <a:extLst>
                <a:ext uri="{FF2B5EF4-FFF2-40B4-BE49-F238E27FC236}">
                  <a16:creationId xmlns:a16="http://schemas.microsoft.com/office/drawing/2014/main" id="{35F5F47C-7B8F-4150-8209-BFB95EDCE745}"/>
                </a:ext>
              </a:extLst>
            </p:cNvPr>
            <p:cNvCxnSpPr>
              <a:cxnSpLocks/>
              <a:stCxn id="21" idx="6"/>
              <a:endCxn id="22" idx="2"/>
            </p:cNvCxnSpPr>
            <p:nvPr/>
          </p:nvCxnSpPr>
          <p:spPr>
            <a:xfrm flipV="1">
              <a:off x="3778888" y="4683707"/>
              <a:ext cx="2469011" cy="8054"/>
            </a:xfrm>
            <a:prstGeom prst="bentConnector3">
              <a:avLst>
                <a:gd name="adj1" fmla="val 50000"/>
              </a:avLst>
            </a:prstGeom>
            <a:noFill/>
            <a:ln w="9525" cap="flat" cmpd="sng" algn="ctr">
              <a:solidFill>
                <a:srgbClr val="89BA17"/>
              </a:solidFill>
              <a:prstDash val="solid"/>
            </a:ln>
            <a:effectLst/>
          </p:spPr>
        </p:cxnSp>
        <p:cxnSp>
          <p:nvCxnSpPr>
            <p:cNvPr id="25" name="Connector: Elbow 24">
              <a:extLst>
                <a:ext uri="{FF2B5EF4-FFF2-40B4-BE49-F238E27FC236}">
                  <a16:creationId xmlns:a16="http://schemas.microsoft.com/office/drawing/2014/main" id="{FEF1583F-BC90-460F-8F7F-87705B9BD92A}"/>
                </a:ext>
              </a:extLst>
            </p:cNvPr>
            <p:cNvCxnSpPr>
              <a:cxnSpLocks/>
              <a:stCxn id="22" idx="6"/>
              <a:endCxn id="28" idx="3"/>
            </p:cNvCxnSpPr>
            <p:nvPr/>
          </p:nvCxnSpPr>
          <p:spPr>
            <a:xfrm flipV="1">
              <a:off x="6565185" y="3938472"/>
              <a:ext cx="228684" cy="745235"/>
            </a:xfrm>
            <a:prstGeom prst="bentConnector2">
              <a:avLst/>
            </a:prstGeom>
            <a:noFill/>
            <a:ln w="9525" cap="flat" cmpd="sng" algn="ctr">
              <a:solidFill>
                <a:srgbClr val="89BA17"/>
              </a:solidFill>
              <a:prstDash val="solid"/>
            </a:ln>
            <a:effectLst/>
          </p:spPr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0665342E-A97E-456F-B7C9-F01D71B90DFD}"/>
                </a:ext>
              </a:extLst>
            </p:cNvPr>
            <p:cNvSpPr txBox="1"/>
            <p:nvPr/>
          </p:nvSpPr>
          <p:spPr>
            <a:xfrm>
              <a:off x="3568852" y="4209136"/>
              <a:ext cx="29963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hu-HU" sz="1600" b="0" i="0" u="none" strike="noStrike" kern="0" cap="none" spc="0" normalizeH="0" baseline="0" noProof="0">
                  <a:ln>
                    <a:noFill/>
                  </a:ln>
                  <a:solidFill>
                    <a:srgbClr val="63880E"/>
                  </a:solidFill>
                  <a:effectLst/>
                  <a:uLnTx/>
                  <a:uFillTx/>
                </a:rPr>
                <a:t>DetNet</a:t>
              </a: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63880E"/>
                  </a:solidFill>
                  <a:effectLst/>
                  <a:uLnTx/>
                  <a:uFillTx/>
                </a:rPr>
                <a:t> network</a:t>
              </a:r>
              <a:r>
                <a:rPr kumimoji="0" lang="hu-HU" sz="1600" b="0" i="0" u="none" strike="noStrike" kern="0" cap="none" spc="0" normalizeH="0" baseline="0" noProof="0">
                  <a:ln>
                    <a:noFill/>
                  </a:ln>
                  <a:solidFill>
                    <a:srgbClr val="63880E"/>
                  </a:solidFill>
                  <a:effectLst/>
                  <a:uLnTx/>
                  <a:uFillTx/>
                </a:rPr>
                <a:t> </a:t>
              </a:r>
              <a:r>
                <a:rPr kumimoji="0" 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63880E"/>
                  </a:solidFill>
                  <a:effectLst/>
                  <a:uLnTx/>
                  <a:uFillTx/>
                </a:rPr>
                <a:t>(L3: IP/MPLS) </a:t>
              </a:r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EAB20F96-E006-43B0-92D8-3B5CA267C264}"/>
                </a:ext>
              </a:extLst>
            </p:cNvPr>
            <p:cNvSpPr/>
            <p:nvPr/>
          </p:nvSpPr>
          <p:spPr>
            <a:xfrm>
              <a:off x="2846149" y="3604641"/>
              <a:ext cx="340868" cy="33383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solidFill>
                <a:schemeClr val="accent2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8" name="Isosceles Triangle 27">
              <a:extLst>
                <a:ext uri="{FF2B5EF4-FFF2-40B4-BE49-F238E27FC236}">
                  <a16:creationId xmlns:a16="http://schemas.microsoft.com/office/drawing/2014/main" id="{4FD994EE-DE78-4B4F-B66E-0C3520D60893}"/>
                </a:ext>
              </a:extLst>
            </p:cNvPr>
            <p:cNvSpPr/>
            <p:nvPr/>
          </p:nvSpPr>
          <p:spPr>
            <a:xfrm>
              <a:off x="6623435" y="3604641"/>
              <a:ext cx="340868" cy="333831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 cap="flat" cmpd="sng" algn="ctr">
              <a:solidFill>
                <a:schemeClr val="accent2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0343E3B2-C697-4545-980B-A3CA00690633}"/>
                </a:ext>
              </a:extLst>
            </p:cNvPr>
            <p:cNvCxnSpPr>
              <a:cxnSpLocks/>
              <a:stCxn id="27" idx="5"/>
              <a:endCxn id="28" idx="1"/>
            </p:cNvCxnSpPr>
            <p:nvPr/>
          </p:nvCxnSpPr>
          <p:spPr>
            <a:xfrm>
              <a:off x="3101800" y="3771557"/>
              <a:ext cx="3606853" cy="0"/>
            </a:xfrm>
            <a:prstGeom prst="straightConnector1">
              <a:avLst/>
            </a:prstGeom>
            <a:noFill/>
            <a:ln w="19050" cap="flat" cmpd="sng" algn="ctr">
              <a:solidFill>
                <a:schemeClr val="accent2">
                  <a:lumMod val="75000"/>
                </a:schemeClr>
              </a:solidFill>
              <a:prstDash val="solid"/>
              <a:headEnd type="none" w="med" len="med"/>
              <a:tailEnd type="none" w="med" len="med"/>
            </a:ln>
            <a:effectLst/>
          </p:spPr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3B2C4CB-9B5A-4B36-96B9-EC7554DD5754}"/>
                </a:ext>
              </a:extLst>
            </p:cNvPr>
            <p:cNvSpPr txBox="1"/>
            <p:nvPr/>
          </p:nvSpPr>
          <p:spPr>
            <a:xfrm>
              <a:off x="4027657" y="3380440"/>
              <a:ext cx="20297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</a:rPr>
                <a:t>DetNet flow (L3)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E99AD0C-8CBE-4825-AD60-DF959BE06A32}"/>
                </a:ext>
              </a:extLst>
            </p:cNvPr>
            <p:cNvSpPr txBox="1"/>
            <p:nvPr/>
          </p:nvSpPr>
          <p:spPr>
            <a:xfrm>
              <a:off x="4411510" y="2753751"/>
              <a:ext cx="966931" cy="400110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>
              <a:solidFill>
                <a:srgbClr val="58585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srgbClr val="63880E"/>
                  </a:solidFill>
                  <a:effectLst/>
                  <a:uLnTx/>
                  <a:uFillTx/>
                </a:rPr>
                <a:t>DetNet</a:t>
              </a:r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298EB865-D582-4FAB-AD62-FA5B411E22A5}"/>
                </a:ext>
              </a:extLst>
            </p:cNvPr>
            <p:cNvSpPr/>
            <p:nvPr/>
          </p:nvSpPr>
          <p:spPr>
            <a:xfrm>
              <a:off x="4273804" y="4532358"/>
              <a:ext cx="317286" cy="334913"/>
            </a:xfrm>
            <a:prstGeom prst="ellipse">
              <a:avLst/>
            </a:prstGeom>
            <a:solidFill>
              <a:srgbClr val="89BA17"/>
            </a:solidFill>
            <a:ln w="25400" cap="flat" cmpd="sng" algn="ctr">
              <a:solidFill>
                <a:srgbClr val="89BA17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C4D4C3E0-1ABE-408A-BDC2-735B44B579AD}"/>
                </a:ext>
              </a:extLst>
            </p:cNvPr>
            <p:cNvSpPr/>
            <p:nvPr/>
          </p:nvSpPr>
          <p:spPr>
            <a:xfrm>
              <a:off x="5219798" y="4540412"/>
              <a:ext cx="317286" cy="334913"/>
            </a:xfrm>
            <a:prstGeom prst="ellipse">
              <a:avLst/>
            </a:prstGeom>
            <a:solidFill>
              <a:srgbClr val="89BA17"/>
            </a:solidFill>
            <a:ln w="25400" cap="flat" cmpd="sng" algn="ctr">
              <a:solidFill>
                <a:srgbClr val="89BA17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79E66C-B30E-4DD3-9C03-933B4D527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DetNet</a:t>
            </a:r>
            <a:r>
              <a:rPr lang="en-US" dirty="0"/>
              <a:t> Standardization Status</a:t>
            </a:r>
            <a:r>
              <a:rPr lang="hu-HU" dirty="0"/>
              <a:t> in IETF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C655696-2E0A-4AEB-8232-3D2BCD74E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3602" y="1758378"/>
            <a:ext cx="9493860" cy="473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3737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3851E-2D11-4FD3-ADA0-2229ABE188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6"/>
            <a:ext cx="10727473" cy="771858"/>
          </a:xfrm>
        </p:spPr>
        <p:txBody>
          <a:bodyPr/>
          <a:lstStyle/>
          <a:p>
            <a:r>
              <a:rPr lang="hu-HU" sz="4000" dirty="0"/>
              <a:t>Re-use TS</a:t>
            </a:r>
            <a:r>
              <a:rPr lang="en-US" sz="4000" dirty="0"/>
              <a:t>C</a:t>
            </a:r>
            <a:r>
              <a:rPr lang="hu-HU" sz="4000" dirty="0"/>
              <a:t> framework for DetNet integration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30A989-AF6E-4F78-91A4-CAF8E8CBF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35556" y="1812785"/>
            <a:ext cx="3282957" cy="4680090"/>
          </a:xfrm>
        </p:spPr>
        <p:txBody>
          <a:bodyPr/>
          <a:lstStyle/>
          <a:p>
            <a:r>
              <a:rPr lang="hu-HU" sz="1800" dirty="0"/>
              <a:t>Re-use mechanisms for QoS and for transferring management information.</a:t>
            </a:r>
          </a:p>
          <a:p>
            <a:r>
              <a:rPr lang="hu-HU" sz="1800" dirty="0"/>
              <a:t>DetNet AF exposes 3GPP system as a logical DetNet router</a:t>
            </a:r>
          </a:p>
          <a:p>
            <a:r>
              <a:rPr lang="hu-HU" sz="1800" dirty="0"/>
              <a:t>Re-use existing 3GPP routing mechanism</a:t>
            </a:r>
            <a:r>
              <a:rPr lang="en-US" sz="1800" dirty="0"/>
              <a:t>; no new routing function is defined. </a:t>
            </a:r>
          </a:p>
          <a:p>
            <a:r>
              <a:rPr lang="en-US" sz="1800" dirty="0"/>
              <a:t>Multicast and </a:t>
            </a:r>
            <a:r>
              <a:rPr lang="en-US" sz="1800" dirty="0" err="1"/>
              <a:t>DetNet</a:t>
            </a:r>
            <a:r>
              <a:rPr lang="en-US" sz="1800" dirty="0"/>
              <a:t> edge functionality are out of scope. </a:t>
            </a:r>
          </a:p>
          <a:p>
            <a:r>
              <a:rPr lang="en-US" sz="1800" dirty="0"/>
              <a:t>No new functionality for time synchronization is needed.</a:t>
            </a:r>
          </a:p>
          <a:p>
            <a:r>
              <a:rPr lang="en-US" sz="1800" dirty="0"/>
              <a:t>Only for IP </a:t>
            </a:r>
            <a:r>
              <a:rPr lang="en-US" sz="1800" dirty="0" err="1"/>
              <a:t>DetNet</a:t>
            </a:r>
            <a:r>
              <a:rPr lang="en-US" sz="1800" dirty="0"/>
              <a:t>; MPLS is out of scope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E0102B9-BCEF-42C8-B2D8-C283105F6904}"/>
              </a:ext>
            </a:extLst>
          </p:cNvPr>
          <p:cNvGrpSpPr/>
          <p:nvPr/>
        </p:nvGrpSpPr>
        <p:grpSpPr>
          <a:xfrm>
            <a:off x="0" y="1921271"/>
            <a:ext cx="8835556" cy="4347465"/>
            <a:chOff x="0" y="2034285"/>
            <a:chExt cx="8835556" cy="434746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ADD1244-6D18-4805-BAFB-47415A6D2253}"/>
                </a:ext>
              </a:extLst>
            </p:cNvPr>
            <p:cNvSpPr/>
            <p:nvPr/>
          </p:nvSpPr>
          <p:spPr bwMode="auto">
            <a:xfrm>
              <a:off x="950727" y="4860138"/>
              <a:ext cx="593206" cy="53411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hu-HU" sz="14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UE1</a:t>
              </a:r>
              <a:endPara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588E3B5-60E0-4BDB-8031-9B0950A91592}"/>
                </a:ext>
              </a:extLst>
            </p:cNvPr>
            <p:cNvSpPr/>
            <p:nvPr/>
          </p:nvSpPr>
          <p:spPr bwMode="auto">
            <a:xfrm>
              <a:off x="3451720" y="5094515"/>
              <a:ext cx="1314953" cy="95466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hu-HU" sz="1600" b="1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UPF</a:t>
              </a:r>
              <a:endParaRPr kumimoji="0" lang="en-US" sz="1100" b="1" i="0" u="none" strike="noStrike" cap="none" normalizeH="0" baseline="0" dirty="0">
                <a:ln>
                  <a:noFill/>
                </a:ln>
                <a:effectLst/>
                <a:latin typeface="+mn-lt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81B0CDF-CCFE-459D-9A9F-83C209830259}"/>
                </a:ext>
              </a:extLst>
            </p:cNvPr>
            <p:cNvSpPr/>
            <p:nvPr/>
          </p:nvSpPr>
          <p:spPr bwMode="auto">
            <a:xfrm>
              <a:off x="315680" y="4907362"/>
              <a:ext cx="637703" cy="41694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hu-HU" sz="14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DS-TT</a:t>
              </a:r>
              <a:endPara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0E057D42-E9C2-4448-997C-2B8C5BF47918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 bwMode="auto">
            <a:xfrm>
              <a:off x="1543933" y="5127197"/>
              <a:ext cx="1907787" cy="444651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8696ACD1-C767-4D6E-B815-53C6F6091DAA}"/>
                </a:ext>
              </a:extLst>
            </p:cNvPr>
            <p:cNvCxnSpPr>
              <a:cxnSpLocks/>
              <a:stCxn id="7" idx="1"/>
            </p:cNvCxnSpPr>
            <p:nvPr/>
          </p:nvCxnSpPr>
          <p:spPr bwMode="auto">
            <a:xfrm flipH="1" flipV="1">
              <a:off x="0" y="5115832"/>
              <a:ext cx="315680" cy="1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F5F5977-CF20-4BCB-8D8F-9BAAB3C52802}"/>
                </a:ext>
              </a:extLst>
            </p:cNvPr>
            <p:cNvSpPr/>
            <p:nvPr/>
          </p:nvSpPr>
          <p:spPr bwMode="auto">
            <a:xfrm>
              <a:off x="950727" y="5744410"/>
              <a:ext cx="596067" cy="53411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hu-HU" sz="14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UE</a:t>
              </a:r>
              <a:r>
                <a:rPr kumimoji="0" lang="en-US" sz="14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2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5D0468AE-0D20-4776-AD3B-9F6DA9E87B71}"/>
                </a:ext>
              </a:extLst>
            </p:cNvPr>
            <p:cNvSpPr/>
            <p:nvPr/>
          </p:nvSpPr>
          <p:spPr bwMode="auto">
            <a:xfrm>
              <a:off x="315680" y="5791634"/>
              <a:ext cx="637704" cy="40064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hu-HU" sz="14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DS-TT</a:t>
              </a:r>
              <a:endPara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000AEEF6-DB3E-4EE9-962B-6EA802FDC464}"/>
                </a:ext>
              </a:extLst>
            </p:cNvPr>
            <p:cNvCxnSpPr>
              <a:cxnSpLocks/>
              <a:stCxn id="10" idx="3"/>
              <a:endCxn id="6" idx="1"/>
            </p:cNvCxnSpPr>
            <p:nvPr/>
          </p:nvCxnSpPr>
          <p:spPr bwMode="auto">
            <a:xfrm flipV="1">
              <a:off x="1546794" y="5571848"/>
              <a:ext cx="1904926" cy="439621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E109D938-9D1D-42BA-90C5-14E5A7A34D37}"/>
                </a:ext>
              </a:extLst>
            </p:cNvPr>
            <p:cNvCxnSpPr>
              <a:cxnSpLocks/>
              <a:stCxn id="11" idx="1"/>
            </p:cNvCxnSpPr>
            <p:nvPr/>
          </p:nvCxnSpPr>
          <p:spPr bwMode="auto">
            <a:xfrm flipH="1">
              <a:off x="0" y="5991955"/>
              <a:ext cx="315680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F6CD3533-DE3C-48BA-9096-570659790404}"/>
                </a:ext>
              </a:extLst>
            </p:cNvPr>
            <p:cNvSpPr/>
            <p:nvPr/>
          </p:nvSpPr>
          <p:spPr bwMode="auto">
            <a:xfrm>
              <a:off x="4170674" y="5330755"/>
              <a:ext cx="595999" cy="60181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hu-HU" sz="1400" b="0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NW-TT</a:t>
              </a:r>
              <a:endParaRPr kumimoji="0" lang="en-US" sz="1400" b="0" i="0" u="none" strike="noStrike" cap="none" normalizeH="0" baseline="0" dirty="0">
                <a:ln>
                  <a:noFill/>
                </a:ln>
                <a:effectLst/>
                <a:latin typeface="+mn-lt"/>
              </a:endParaRPr>
            </a:p>
          </p:txBody>
        </p: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EE830FD-41A3-49CF-86D8-BE18BDFCF4D7}"/>
                </a:ext>
              </a:extLst>
            </p:cNvPr>
            <p:cNvCxnSpPr>
              <a:cxnSpLocks/>
              <a:endCxn id="28" idx="2"/>
            </p:cNvCxnSpPr>
            <p:nvPr/>
          </p:nvCxnSpPr>
          <p:spPr bwMode="auto">
            <a:xfrm flipV="1">
              <a:off x="4766673" y="5576961"/>
              <a:ext cx="2150666" cy="2533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24567244-93C9-43F0-B40E-BCC29F49F894}"/>
                </a:ext>
              </a:extLst>
            </p:cNvPr>
            <p:cNvSpPr/>
            <p:nvPr/>
          </p:nvSpPr>
          <p:spPr bwMode="auto">
            <a:xfrm>
              <a:off x="3574349" y="3616388"/>
              <a:ext cx="1061428" cy="60181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en-US" sz="1600" b="1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SMF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AE5D1185-9EE5-48D2-BF41-14B52311F8EB}"/>
                </a:ext>
              </a:extLst>
            </p:cNvPr>
            <p:cNvSpPr/>
            <p:nvPr/>
          </p:nvSpPr>
          <p:spPr bwMode="auto">
            <a:xfrm>
              <a:off x="3558773" y="2374397"/>
              <a:ext cx="1061428" cy="60181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effectLst/>
                  <a:latin typeface="+mn-lt"/>
                </a:rPr>
                <a:t>PCF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DAE3E3A-8127-4E51-8462-1534A7B97BBF}"/>
                </a:ext>
              </a:extLst>
            </p:cNvPr>
            <p:cNvSpPr/>
            <p:nvPr/>
          </p:nvSpPr>
          <p:spPr bwMode="auto">
            <a:xfrm>
              <a:off x="5325203" y="2374397"/>
              <a:ext cx="1024403" cy="60181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hu-HU" sz="1600" b="1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DetNet</a:t>
              </a:r>
              <a:r>
                <a:rPr kumimoji="0" lang="en-US" sz="1600" b="1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 AF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EE5DF6AD-510F-45E0-86F7-5B874CF3E545}"/>
                </a:ext>
              </a:extLst>
            </p:cNvPr>
            <p:cNvSpPr/>
            <p:nvPr/>
          </p:nvSpPr>
          <p:spPr bwMode="auto">
            <a:xfrm>
              <a:off x="7054609" y="2374397"/>
              <a:ext cx="1061428" cy="60181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hu-HU" sz="1600" b="1" i="0" u="none" strike="noStrike" cap="none" normalizeH="0" baseline="0" err="1">
                  <a:ln>
                    <a:noFill/>
                  </a:ln>
                  <a:effectLst/>
                  <a:latin typeface="+mn-lt"/>
                </a:rPr>
                <a:t>DetNet</a:t>
              </a:r>
              <a:r>
                <a:rPr kumimoji="0" lang="hu-HU" sz="1600" b="1" i="0" u="none" strike="noStrike" cap="none" normalizeH="0" baseline="0">
                  <a:ln>
                    <a:noFill/>
                  </a:ln>
                  <a:effectLst/>
                  <a:latin typeface="+mn-lt"/>
                </a:rPr>
                <a:t> </a:t>
              </a:r>
              <a:r>
                <a:rPr kumimoji="0" lang="hu-HU" sz="1600" b="1" i="0" u="none" strike="noStrike" cap="none" normalizeH="0" baseline="0" err="1">
                  <a:ln>
                    <a:noFill/>
                  </a:ln>
                  <a:effectLst/>
                  <a:latin typeface="+mn-lt"/>
                </a:rPr>
                <a:t>Controller</a:t>
              </a:r>
              <a:endParaRPr kumimoji="0" lang="en-US" sz="1600" b="1" i="0" u="none" strike="noStrike" cap="none" normalizeH="0" baseline="0">
                <a:ln>
                  <a:noFill/>
                </a:ln>
                <a:effectLst/>
                <a:latin typeface="+mn-lt"/>
              </a:endParaRPr>
            </a:p>
          </p:txBody>
        </p: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32BE937-0E0A-401C-A58C-3FCAD0B22ACD}"/>
                </a:ext>
              </a:extLst>
            </p:cNvPr>
            <p:cNvCxnSpPr>
              <a:cxnSpLocks/>
              <a:stCxn id="19" idx="1"/>
              <a:endCxn id="18" idx="3"/>
            </p:cNvCxnSpPr>
            <p:nvPr/>
          </p:nvCxnSpPr>
          <p:spPr bwMode="auto">
            <a:xfrm flipH="1">
              <a:off x="6349606" y="2675303"/>
              <a:ext cx="705003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5458B246-4BFD-47EF-8706-C164AFDC4844}"/>
                </a:ext>
              </a:extLst>
            </p:cNvPr>
            <p:cNvCxnSpPr>
              <a:cxnSpLocks/>
              <a:stCxn id="17" idx="3"/>
              <a:endCxn id="18" idx="1"/>
            </p:cNvCxnSpPr>
            <p:nvPr/>
          </p:nvCxnSpPr>
          <p:spPr bwMode="auto">
            <a:xfrm>
              <a:off x="4620201" y="2675303"/>
              <a:ext cx="705002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36E9D880-71F0-46A6-BE8C-5347CD89E348}"/>
                </a:ext>
              </a:extLst>
            </p:cNvPr>
            <p:cNvCxnSpPr>
              <a:cxnSpLocks/>
              <a:stCxn id="16" idx="0"/>
              <a:endCxn id="17" idx="2"/>
            </p:cNvCxnSpPr>
            <p:nvPr/>
          </p:nvCxnSpPr>
          <p:spPr bwMode="auto">
            <a:xfrm flipH="1" flipV="1">
              <a:off x="4089487" y="2976209"/>
              <a:ext cx="15576" cy="640179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49A4AF2C-B1C9-453E-9D24-99F00817C165}"/>
                </a:ext>
              </a:extLst>
            </p:cNvPr>
            <p:cNvCxnSpPr>
              <a:cxnSpLocks/>
              <a:stCxn id="16" idx="2"/>
              <a:endCxn id="6" idx="0"/>
            </p:cNvCxnSpPr>
            <p:nvPr/>
          </p:nvCxnSpPr>
          <p:spPr bwMode="auto">
            <a:xfrm>
              <a:off x="4105063" y="4218200"/>
              <a:ext cx="4134" cy="876315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339AF74-757D-49AF-8F6B-ACCE5EE45B6F}"/>
                </a:ext>
              </a:extLst>
            </p:cNvPr>
            <p:cNvSpPr/>
            <p:nvPr/>
          </p:nvSpPr>
          <p:spPr bwMode="auto">
            <a:xfrm>
              <a:off x="1874055" y="3615914"/>
              <a:ext cx="1061428" cy="60181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en-US" sz="1600" b="1" i="0" u="none" strike="noStrike" cap="none" normalizeH="0" baseline="0">
                  <a:ln>
                    <a:noFill/>
                  </a:ln>
                  <a:effectLst/>
                  <a:latin typeface="+mn-lt"/>
                </a:rPr>
                <a:t>AMF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6A426B9-780B-4109-B716-E3CDA0E02765}"/>
                </a:ext>
              </a:extLst>
            </p:cNvPr>
            <p:cNvCxnSpPr>
              <a:cxnSpLocks/>
              <a:stCxn id="24" idx="2"/>
              <a:endCxn id="27" idx="0"/>
            </p:cNvCxnSpPr>
            <p:nvPr/>
          </p:nvCxnSpPr>
          <p:spPr bwMode="auto">
            <a:xfrm>
              <a:off x="2404769" y="4217726"/>
              <a:ext cx="5275" cy="60559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C1F0356-4507-4B9C-9749-7528D496A797}"/>
                </a:ext>
              </a:extLst>
            </p:cNvPr>
            <p:cNvCxnSpPr>
              <a:cxnSpLocks/>
              <a:stCxn id="16" idx="1"/>
              <a:endCxn id="24" idx="3"/>
            </p:cNvCxnSpPr>
            <p:nvPr/>
          </p:nvCxnSpPr>
          <p:spPr bwMode="auto">
            <a:xfrm flipH="1" flipV="1">
              <a:off x="2935483" y="3916820"/>
              <a:ext cx="638866" cy="474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8EA27D1-54DC-4174-9246-CC22CD6618C0}"/>
                </a:ext>
              </a:extLst>
            </p:cNvPr>
            <p:cNvSpPr/>
            <p:nvPr/>
          </p:nvSpPr>
          <p:spPr bwMode="auto">
            <a:xfrm>
              <a:off x="1752567" y="4823319"/>
              <a:ext cx="1314953" cy="1434106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solidFill>
                <a:srgbClr val="24242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None/>
                <a:tabLst/>
              </a:pPr>
              <a:r>
                <a:rPr kumimoji="0" lang="hu-HU" sz="1600" b="1" i="0" u="none" strike="noStrike" cap="none" normalizeH="0" baseline="0" dirty="0">
                  <a:ln>
                    <a:noFill/>
                  </a:ln>
                  <a:effectLst/>
                  <a:latin typeface="+mn-lt"/>
                </a:rPr>
                <a:t>RAN</a:t>
              </a:r>
              <a:endParaRPr kumimoji="0" lang="en-US" sz="1100" b="1" i="0" u="none" strike="noStrike" cap="none" normalizeH="0" baseline="0" dirty="0">
                <a:ln>
                  <a:noFill/>
                </a:ln>
                <a:effectLst/>
                <a:latin typeface="+mn-lt"/>
              </a:endParaRPr>
            </a:p>
          </p:txBody>
        </p:sp>
        <p:sp>
          <p:nvSpPr>
            <p:cNvPr id="28" name="Cloud 27">
              <a:extLst>
                <a:ext uri="{FF2B5EF4-FFF2-40B4-BE49-F238E27FC236}">
                  <a16:creationId xmlns:a16="http://schemas.microsoft.com/office/drawing/2014/main" id="{4155B29D-085E-4AD5-A338-EE110D353BAB}"/>
                </a:ext>
              </a:extLst>
            </p:cNvPr>
            <p:cNvSpPr/>
            <p:nvPr/>
          </p:nvSpPr>
          <p:spPr bwMode="auto">
            <a:xfrm>
              <a:off x="6911370" y="4859911"/>
              <a:ext cx="1924186" cy="1434099"/>
            </a:xfrm>
            <a:prstGeom prst="cloud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Bef>
                  <a:spcPts val="800"/>
                </a:spcBef>
              </a:pPr>
              <a:r>
                <a:rPr lang="en-US" sz="1600" err="1">
                  <a:solidFill>
                    <a:schemeClr val="tx1"/>
                  </a:solidFill>
                  <a:latin typeface="+mn-lt"/>
                </a:rPr>
                <a:t>DetNet</a:t>
              </a:r>
              <a:endParaRPr lang="en-US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603758B-5A9B-4DE7-B7C7-6CFFC155095B}"/>
                </a:ext>
              </a:extLst>
            </p:cNvPr>
            <p:cNvCxnSpPr>
              <a:cxnSpLocks/>
              <a:endCxn id="19" idx="2"/>
            </p:cNvCxnSpPr>
            <p:nvPr/>
          </p:nvCxnSpPr>
          <p:spPr bwMode="auto">
            <a:xfrm flipV="1">
              <a:off x="7585323" y="2976209"/>
              <a:ext cx="0" cy="2017031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/>
            </a:ln>
            <a:effectLst/>
          </p:spPr>
        </p:cxn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5C75A7C7-7E6E-42E5-B253-503001E1F603}"/>
                </a:ext>
              </a:extLst>
            </p:cNvPr>
            <p:cNvSpPr/>
            <p:nvPr/>
          </p:nvSpPr>
          <p:spPr bwMode="auto">
            <a:xfrm>
              <a:off x="134891" y="2034285"/>
              <a:ext cx="6570706" cy="434746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Bef>
                  <a:spcPts val="800"/>
                </a:spcBef>
              </a:pPr>
              <a:r>
                <a:rPr lang="en-US" dirty="0">
                  <a:solidFill>
                    <a:schemeClr val="tx1"/>
                  </a:solidFill>
                </a:rPr>
                <a:t>5G system as a logical </a:t>
              </a:r>
              <a:r>
                <a:rPr lang="en-US" dirty="0" err="1">
                  <a:solidFill>
                    <a:schemeClr val="tx1"/>
                  </a:solidFill>
                </a:rPr>
                <a:t>DetNet</a:t>
              </a:r>
              <a:r>
                <a:rPr lang="en-US" dirty="0">
                  <a:solidFill>
                    <a:schemeClr val="tx1"/>
                  </a:solidFill>
                </a:rPr>
                <a:t> router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550798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F961-F696-40F2-A1A9-793AAFF46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DetNet 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F53A95-FA30-4685-89DC-999A0EBF85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DetNet has reached maturity in the IETF standardization</a:t>
            </a:r>
          </a:p>
          <a:p>
            <a:pPr marL="0" indent="0">
              <a:buNone/>
            </a:pPr>
            <a:endParaRPr lang="sv-SE" dirty="0"/>
          </a:p>
          <a:p>
            <a:r>
              <a:rPr lang="sv-SE" dirty="0"/>
              <a:t>It is one deterministic transport solution based on IP and it is relevant for IIoT</a:t>
            </a:r>
          </a:p>
          <a:p>
            <a:endParaRPr lang="sv-SE" dirty="0"/>
          </a:p>
          <a:p>
            <a:r>
              <a:rPr lang="sv-SE" dirty="0">
                <a:ea typeface="+mn-lt"/>
                <a:cs typeface="+mn-lt"/>
              </a:rPr>
              <a:t>Ericsson proposes to introduce DetNet support reusing TSC architecture and concepts, as applicable, for 5GS, and by defining a DetNet AF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15837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BCA13FBA359294AA43EF6911AD5DC8A" ma:contentTypeVersion="7" ma:contentTypeDescription="Skapa ett nytt dokument." ma:contentTypeScope="" ma:versionID="532236d647694d20dbb90bceff78c514">
  <xsd:schema xmlns:xsd="http://www.w3.org/2001/XMLSchema" xmlns:xs="http://www.w3.org/2001/XMLSchema" xmlns:p="http://schemas.microsoft.com/office/2006/metadata/properties" xmlns:ns2="043863bd-7b34-4180-9e9d-7272754de141" xmlns:ns3="680f3ded-1114-4fac-a0d4-8f1049ddc85b" targetNamespace="http://schemas.microsoft.com/office/2006/metadata/properties" ma:root="true" ma:fieldsID="91bd659feb4d34775702e8993c38b173" ns2:_="" ns3:_="">
    <xsd:import namespace="043863bd-7b34-4180-9e9d-7272754de141"/>
    <xsd:import namespace="680f3ded-1114-4fac-a0d4-8f1049ddc8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3863bd-7b34-4180-9e9d-7272754de1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0f3ded-1114-4fac-a0d4-8f1049ddc85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a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at med information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ehållstyp"/>
        <xsd:element ref="dc:title" minOccurs="0" maxOccurs="1" ma:index="4" ma:displayName="Rubrik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5861662-4B31-4B6B-A1D5-5E89489EC99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E1EB676-1FA4-4E7E-86F4-2810C8F9718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9FB92BE-F929-458D-A115-D38DBE6A02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3863bd-7b34-4180-9e9d-7272754de141"/>
    <ds:schemaRef ds:uri="680f3ded-1114-4fac-a0d4-8f1049ddc8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5377</TotalTime>
  <Words>324</Words>
  <Application>Microsoft Office PowerPoint</Application>
  <PresentationFormat>Widescreen</PresentationFormat>
  <Paragraphs>60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Times New Roman</vt:lpstr>
      <vt:lpstr>Office Theme</vt:lpstr>
      <vt:lpstr>New WID: Extensions to the TSC Framework to support DetNet</vt:lpstr>
      <vt:lpstr>Deterministic Networking</vt:lpstr>
      <vt:lpstr>Possible use cases for DetNet</vt:lpstr>
      <vt:lpstr>DetNet overview</vt:lpstr>
      <vt:lpstr>DetNet Standardization Status in IETF</vt:lpstr>
      <vt:lpstr>Re-use TSC framework for DetNet integration</vt:lpstr>
      <vt:lpstr>DetNet conclusion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Ericsson-S05</cp:lastModifiedBy>
  <cp:revision>623</cp:revision>
  <dcterms:created xsi:type="dcterms:W3CDTF">2010-02-05T13:52:04Z</dcterms:created>
  <dcterms:modified xsi:type="dcterms:W3CDTF">2021-05-10T21:07:32Z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0x0101008BCA13FBA359294AA43EF6911AD5DC8A</vt:lpwstr>
  </property>
</Properties>
</file>