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63" r:id="rId4"/>
    <p:sldId id="264" r:id="rId5"/>
    <p:sldId id="265" r:id="rId6"/>
    <p:sldId id="25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15C304-B21B-45B4-A352-5858CF52055E}" type="datetimeFigureOut">
              <a:rPr lang="zh-CN" altLang="en-US" smtClean="0"/>
              <a:t>2021-05-08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CB1000-AFC2-4379-8A82-EA33921227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67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746125"/>
            <a:ext cx="6613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030275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2021-05-08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484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2021-05-08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111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2021-05-08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7978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22"/>
          <p:cNvSpPr>
            <a:spLocks noGrp="1"/>
          </p:cNvSpPr>
          <p:nvPr>
            <p:ph type="body" sz="quarter" idx="10" hasCustomPrompt="1"/>
          </p:nvPr>
        </p:nvSpPr>
        <p:spPr>
          <a:xfrm>
            <a:off x="1216166" y="2136920"/>
            <a:ext cx="9744253" cy="12488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800" b="1" baseline="0">
                <a:solidFill>
                  <a:srgbClr val="006ABA"/>
                </a:solidFill>
              </a:defRPr>
            </a:lvl1pPr>
          </a:lstStyle>
          <a:p>
            <a:pPr lvl="0"/>
            <a:r>
              <a:rPr lang="en-US" altLang="zh-CN" dirty="0" smtClean="0"/>
              <a:t>2019</a:t>
            </a:r>
            <a:r>
              <a:rPr lang="zh-CN" altLang="en-US" dirty="0" smtClean="0"/>
              <a:t>工作汇报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12" hasCustomPrompt="1"/>
          </p:nvPr>
        </p:nvSpPr>
        <p:spPr>
          <a:xfrm>
            <a:off x="2831637" y="3442454"/>
            <a:ext cx="6144427" cy="48107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 smtClean="0"/>
              <a:t>******部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13590" y="359703"/>
            <a:ext cx="1645973" cy="4521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449" y="328810"/>
            <a:ext cx="1545892" cy="5139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8" y="3855861"/>
            <a:ext cx="12192000" cy="3002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44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7301"/>
            <a:ext cx="12192000" cy="6854653"/>
          </a:xfrm>
          <a:prstGeom prst="rect">
            <a:avLst/>
          </a:prstGeom>
        </p:spPr>
      </p:pic>
      <p:cxnSp>
        <p:nvCxnSpPr>
          <p:cNvPr id="6" name="直线连接符 5"/>
          <p:cNvCxnSpPr/>
          <p:nvPr userDrawn="1"/>
        </p:nvCxnSpPr>
        <p:spPr bwMode="auto">
          <a:xfrm>
            <a:off x="10830037" y="404596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" name="组 3"/>
          <p:cNvGrpSpPr/>
          <p:nvPr userDrawn="1"/>
        </p:nvGrpSpPr>
        <p:grpSpPr>
          <a:xfrm>
            <a:off x="9241469" y="238979"/>
            <a:ext cx="2327140" cy="405712"/>
            <a:chOff x="7148153" y="123478"/>
            <a:chExt cx="1745355" cy="304284"/>
          </a:xfrm>
        </p:grpSpPr>
        <p:grpSp>
          <p:nvGrpSpPr>
            <p:cNvPr id="24" name="组 23"/>
            <p:cNvGrpSpPr/>
            <p:nvPr userDrawn="1"/>
          </p:nvGrpSpPr>
          <p:grpSpPr>
            <a:xfrm>
              <a:off x="7148153" y="123478"/>
              <a:ext cx="1127461" cy="290870"/>
              <a:chOff x="7164288" y="99365"/>
              <a:chExt cx="1127461" cy="290870"/>
            </a:xfrm>
          </p:grpSpPr>
          <p:pic>
            <p:nvPicPr>
              <p:cNvPr id="11" name="图片 10"/>
              <p:cNvPicPr>
                <a:picLocks noChangeAspect="1"/>
              </p:cNvPicPr>
              <p:nvPr userDrawn="1"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164288" y="168432"/>
                <a:ext cx="807464" cy="221803"/>
              </a:xfrm>
              <a:prstGeom prst="rect">
                <a:avLst/>
              </a:prstGeom>
            </p:spPr>
          </p:pic>
          <p:sp>
            <p:nvSpPr>
              <p:cNvPr id="19" name="矩形 18"/>
              <p:cNvSpPr/>
              <p:nvPr userDrawn="1"/>
            </p:nvSpPr>
            <p:spPr bwMode="auto">
              <a:xfrm>
                <a:off x="8100394" y="99365"/>
                <a:ext cx="191355" cy="76542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121917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</a:pPr>
                <a:endParaRPr kumimoji="0" lang="zh-CN" alt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8" name="直线连接符 7"/>
              <p:cNvCxnSpPr/>
              <p:nvPr userDrawn="1"/>
            </p:nvCxnSpPr>
            <p:spPr bwMode="auto">
              <a:xfrm flipH="1">
                <a:off x="8115631" y="203448"/>
                <a:ext cx="2598" cy="16479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A68B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8242872" y="211463"/>
              <a:ext cx="650636" cy="2162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6176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2021-05-08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99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2021-05-08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594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2021-05-08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324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2021-05-08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446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2021-05-08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731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2021-05-08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001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2021-05-08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125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2021-05-08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11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1218A-E184-4E12-AB1C-74E90F24426A}" type="datetimeFigureOut">
              <a:rPr lang="zh-CN" altLang="en-US" smtClean="0"/>
              <a:t>2021-05-08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803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484" y="2084851"/>
            <a:ext cx="12192000" cy="12192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kumimoji="1" lang="en-US" altLang="zh-CN" sz="4800" spc="133" dirty="0" smtClean="0">
                <a:solidFill>
                  <a:srgbClr val="00469D"/>
                </a:solidFill>
                <a:cs typeface="微软雅黑" charset="0"/>
                <a:sym typeface="Calibri" pitchFamily="34" charset="0"/>
              </a:rPr>
              <a:t>New SID proposal on </a:t>
            </a:r>
          </a:p>
          <a:p>
            <a:pPr algn="ctr" eaLnBrk="0" hangingPunct="0">
              <a:spcBef>
                <a:spcPct val="20000"/>
              </a:spcBef>
            </a:pPr>
            <a:r>
              <a:rPr kumimoji="1" lang="en-US" altLang="zh-CN" sz="4800" spc="133" dirty="0" smtClean="0">
                <a:solidFill>
                  <a:srgbClr val="00469D"/>
                </a:solidFill>
                <a:cs typeface="微软雅黑" charset="0"/>
                <a:sym typeface="Calibri" pitchFamily="34" charset="0"/>
              </a:rPr>
              <a:t>Enhancement of 5G AM Policy in R18</a:t>
            </a:r>
            <a:endParaRPr kumimoji="1" lang="zh-CN" altLang="en-US" sz="4800" spc="133" dirty="0">
              <a:solidFill>
                <a:srgbClr val="00469D"/>
              </a:solidFill>
              <a:cs typeface="微软雅黑" charset="0"/>
              <a:sym typeface="Calibri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9564" y="4276436"/>
            <a:ext cx="2983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/>
              <a:t>Zhuoyi Chen</a:t>
            </a:r>
          </a:p>
          <a:p>
            <a:pPr algn="ctr"/>
            <a:r>
              <a:rPr lang="en-US" altLang="zh-CN" sz="2400" dirty="0" smtClean="0"/>
              <a:t>China Telecom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4667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C2ABA94-4BDF-42AF-AAE1-977B2E1B36F5}"/>
              </a:ext>
            </a:extLst>
          </p:cNvPr>
          <p:cNvSpPr/>
          <p:nvPr/>
        </p:nvSpPr>
        <p:spPr>
          <a:xfrm>
            <a:off x="1042675" y="3459601"/>
            <a:ext cx="10945216" cy="2800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lvl="1" indent="-38099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+mn-ea"/>
              </a:rPr>
              <a:t>AM Policy alignment in interworking scenario (4G and 5G)</a:t>
            </a:r>
          </a:p>
          <a:p>
            <a:pPr marL="380990" lvl="1" indent="-38099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2400" dirty="0" smtClean="0">
                <a:latin typeface="+mn-ea"/>
              </a:rPr>
              <a:t>New </a:t>
            </a:r>
            <a:r>
              <a:rPr lang="en-US" altLang="zh-CN" sz="2400" dirty="0">
                <a:latin typeface="+mn-ea"/>
              </a:rPr>
              <a:t>parameters </a:t>
            </a:r>
            <a:r>
              <a:rPr lang="en-US" altLang="zh-CN" sz="2400" dirty="0" smtClean="0">
                <a:latin typeface="+mn-ea"/>
              </a:rPr>
              <a:t>and provisioning procedure to assist AM policy decision</a:t>
            </a:r>
            <a:endParaRPr lang="en-GB" altLang="zh-CN" sz="2400" dirty="0">
              <a:latin typeface="+mn-ea"/>
            </a:endParaRPr>
          </a:p>
          <a:p>
            <a:pPr marL="380990" lvl="1" indent="-38099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GB" altLang="zh-CN" sz="2400" dirty="0" smtClean="0">
                <a:latin typeface="+mn-ea"/>
              </a:rPr>
              <a:t>Potential requirement from SA1 conclusion</a:t>
            </a:r>
            <a:endParaRPr lang="en-US" altLang="zh-CN" sz="2400" dirty="0">
              <a:latin typeface="+mn-ea"/>
            </a:endParaRPr>
          </a:p>
          <a:p>
            <a:pPr marL="380990" lvl="1" indent="-38099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n-ea"/>
            </a:endParaRPr>
          </a:p>
          <a:p>
            <a:pPr marL="380990" lvl="1" indent="-38099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2133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7165" y="1194046"/>
            <a:ext cx="10982036" cy="205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altLang="zh-CN" sz="2400" dirty="0">
                <a:latin typeface="+mn-ea"/>
              </a:rPr>
              <a:t>The </a:t>
            </a:r>
            <a:r>
              <a:rPr lang="en-GB" altLang="zh-CN" sz="24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A</a:t>
            </a:r>
            <a:r>
              <a:rPr lang="en-GB" altLang="zh-CN" sz="2400" dirty="0" smtClean="0">
                <a:latin typeface="+mn-ea"/>
              </a:rPr>
              <a:t>ccess </a:t>
            </a:r>
            <a:r>
              <a:rPr lang="en-GB" altLang="zh-CN" sz="2400" dirty="0">
                <a:latin typeface="+mn-ea"/>
              </a:rPr>
              <a:t>and </a:t>
            </a:r>
            <a:r>
              <a:rPr lang="en-GB" altLang="zh-CN" sz="24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M</a:t>
            </a:r>
            <a:r>
              <a:rPr lang="en-GB" altLang="zh-CN" sz="2400" dirty="0" smtClean="0">
                <a:latin typeface="+mn-ea"/>
              </a:rPr>
              <a:t>obility </a:t>
            </a:r>
            <a:r>
              <a:rPr lang="en-GB" altLang="zh-CN" sz="24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Policy</a:t>
            </a:r>
            <a:r>
              <a:rPr lang="en-GB" altLang="zh-CN" sz="2400" dirty="0" smtClean="0">
                <a:latin typeface="+mn-ea"/>
              </a:rPr>
              <a:t> </a:t>
            </a:r>
            <a:r>
              <a:rPr lang="en-GB" altLang="zh-CN" sz="2400" dirty="0">
                <a:latin typeface="+mn-ea"/>
              </a:rPr>
              <a:t>control introduced in 5G encompasses the management of service area restrictions, the management of the RFSP functionalities and UE-AMBR by PCF. </a:t>
            </a:r>
            <a:endParaRPr lang="en-GB" altLang="zh-CN" sz="2400" dirty="0" smtClean="0">
              <a:latin typeface="+mn-ea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2400" dirty="0" smtClean="0">
                <a:latin typeface="+mn-ea"/>
              </a:rPr>
              <a:t>Some potential enhancement</a:t>
            </a:r>
            <a:r>
              <a:rPr lang="en-US" altLang="zh-CN" sz="2400" dirty="0" smtClean="0">
                <a:latin typeface="+mn-ea"/>
              </a:rPr>
              <a:t>s</a:t>
            </a:r>
            <a:r>
              <a:rPr lang="en-GB" altLang="zh-CN" sz="2400" dirty="0" smtClean="0">
                <a:latin typeface="+mn-ea"/>
              </a:rPr>
              <a:t> for study in </a:t>
            </a:r>
            <a:r>
              <a:rPr lang="en-GB" altLang="zh-CN" sz="2400" dirty="0" smtClean="0">
                <a:latin typeface="+mn-ea"/>
              </a:rPr>
              <a:t>AM Policy </a:t>
            </a:r>
            <a:r>
              <a:rPr lang="en-GB" altLang="zh-CN" sz="2400" dirty="0" smtClean="0">
                <a:latin typeface="+mn-ea"/>
              </a:rPr>
              <a:t>are </a:t>
            </a:r>
            <a:r>
              <a:rPr lang="en-GB" altLang="zh-CN" sz="2400" dirty="0">
                <a:latin typeface="+mn-ea"/>
              </a:rPr>
              <a:t>identified based on the Rel-17 SA2 </a:t>
            </a:r>
            <a:r>
              <a:rPr lang="en-GB" altLang="zh-CN" sz="2400" dirty="0" smtClean="0">
                <a:latin typeface="+mn-ea"/>
              </a:rPr>
              <a:t>issues </a:t>
            </a:r>
            <a:r>
              <a:rPr lang="en-US" altLang="zh-CN" sz="2400" dirty="0" smtClean="0">
                <a:latin typeface="+mn-ea"/>
              </a:rPr>
              <a:t>and Rel-18 SA1 requirements</a:t>
            </a:r>
            <a:r>
              <a:rPr lang="en-GB" altLang="zh-CN" sz="2400" dirty="0" smtClean="0">
                <a:latin typeface="+mn-ea"/>
              </a:rPr>
              <a:t>:</a:t>
            </a:r>
            <a:endParaRPr lang="zh-CN" altLang="zh-CN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94415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 bwMode="auto">
          <a:xfrm>
            <a:off x="239349" y="260648"/>
            <a:ext cx="11581488" cy="57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3" tIns="45701" rIns="91403" bIns="45701" numCol="1" anchor="t" anchorCtr="0" compatLnSpc="1">
            <a:prstTxWarp prst="textNoShape">
              <a:avLst/>
            </a:prstTxWarp>
          </a:bodyPr>
          <a:lstStyle/>
          <a:p>
            <a:pPr marL="0" lvl="1" defTabSz="1219170">
              <a:lnSpc>
                <a:spcPct val="90000"/>
              </a:lnSpc>
              <a:defRPr/>
            </a:pPr>
            <a:r>
              <a:rPr kumimoji="1" lang="en-US" altLang="zh-CN" sz="2667" dirty="0" smtClean="0">
                <a:solidFill>
                  <a:srgbClr val="00469E"/>
                </a:solidFill>
                <a:cs typeface="微软雅黑" charset="0"/>
                <a:sym typeface="Arial" panose="020B0604020202020204" pitchFamily="34" charset="0"/>
              </a:rPr>
              <a:t>Potential Enhancement for Study (1/3) </a:t>
            </a:r>
            <a:endParaRPr kumimoji="1" lang="en-US" altLang="zh-CN" sz="2667" dirty="0">
              <a:solidFill>
                <a:srgbClr val="00469E"/>
              </a:solidFill>
              <a:cs typeface="微软雅黑" charset="0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71897" y="1108516"/>
            <a:ext cx="9504218" cy="461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1219170">
              <a:lnSpc>
                <a:spcPct val="90000"/>
              </a:lnSpc>
              <a:defRPr/>
            </a:pPr>
            <a:r>
              <a:rPr kumimoji="1" lang="en-US" altLang="zh-CN" sz="2667" dirty="0">
                <a:cs typeface="微软雅黑" charset="0"/>
                <a:sym typeface="Arial" panose="020B0604020202020204" pitchFamily="34" charset="0"/>
              </a:rPr>
              <a:t>AM Policy alignment in interworking scenario (4G and 5G)</a:t>
            </a:r>
            <a:endParaRPr kumimoji="1" lang="en-US" altLang="zh-CN" sz="2667" dirty="0">
              <a:cs typeface="微软雅黑" charset="0"/>
              <a:sym typeface="Arial" panose="020B0604020202020204" pitchFamily="34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1C2ABA94-4BDF-42AF-AAE1-977B2E1B36F5}"/>
              </a:ext>
            </a:extLst>
          </p:cNvPr>
          <p:cNvSpPr/>
          <p:nvPr/>
        </p:nvSpPr>
        <p:spPr>
          <a:xfrm>
            <a:off x="868155" y="1703353"/>
            <a:ext cx="10945216" cy="224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endParaRPr lang="en-US" altLang="zh-CN" sz="2400" dirty="0">
              <a:latin typeface="+mj-ea"/>
              <a:ea typeface="+mj-ea"/>
            </a:endParaRPr>
          </a:p>
          <a:p>
            <a:pPr marL="380990" lvl="1" indent="-38099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0990" lvl="1" indent="-38099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0990" lvl="1" indent="-38099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2133" dirty="0">
              <a:latin typeface="+mj-ea"/>
              <a:ea typeface="+mj-ea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1184317"/>
              </p:ext>
            </p:extLst>
          </p:nvPr>
        </p:nvGraphicFramePr>
        <p:xfrm>
          <a:off x="6414509" y="2567042"/>
          <a:ext cx="5141513" cy="3368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Picture" r:id="rId3" imgW="5692013" imgH="3745925" progId="Word.Picture.8">
                  <p:embed/>
                </p:oleObj>
              </mc:Choice>
              <mc:Fallback>
                <p:oleObj name="Picture" r:id="rId3" imgW="5692013" imgH="3745925" progId="Word.Picture.8">
                  <p:embed/>
                  <p:pic>
                    <p:nvPicPr>
                      <p:cNvPr id="5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4509" y="2567042"/>
                        <a:ext cx="5141513" cy="33688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750870" y="2798048"/>
            <a:ext cx="5444791" cy="2906830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normAutofit/>
          </a:bodyPr>
          <a:lstStyle/>
          <a:p>
            <a:pPr defTabSz="121917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133" dirty="0" smtClean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Calibri" pitchFamily="34" charset="0"/>
              </a:rPr>
              <a:t>A PING-PONG Issue from RFSP Index conflict</a:t>
            </a:r>
            <a:r>
              <a:rPr kumimoji="1" lang="en-US" altLang="zh-CN" sz="2133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itchFamily="34" charset="0"/>
              </a:rPr>
              <a:t>:</a:t>
            </a:r>
          </a:p>
          <a:p>
            <a:pPr marL="342900" indent="-342900" defTabSz="121917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2133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itchFamily="34" charset="0"/>
              </a:rPr>
              <a:t>While the UE is in 5G, the PCF decide to change the subscription RFSP Index </a:t>
            </a:r>
            <a:r>
              <a:rPr kumimoji="1" lang="en-US" altLang="zh-CN" sz="2133" dirty="0">
                <a:latin typeface="Calibri Light" panose="020F0302020204030204" pitchFamily="34" charset="0"/>
                <a:cs typeface="Calibri Light" panose="020F0302020204030204" pitchFamily="34" charset="0"/>
                <a:sym typeface="Calibri" pitchFamily="34" charset="0"/>
              </a:rPr>
              <a:t>to </a:t>
            </a:r>
            <a:r>
              <a:rPr kumimoji="1" lang="en-US" altLang="zh-CN" sz="2133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itchFamily="34" charset="0"/>
              </a:rPr>
              <a:t>direct the UE to 4G.</a:t>
            </a:r>
          </a:p>
          <a:p>
            <a:pPr marL="342900" indent="-342900" defTabSz="121917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2133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itchFamily="34" charset="0"/>
              </a:rPr>
              <a:t>While the UE is in 4G, the MME select its RFSP Index according to </a:t>
            </a:r>
            <a:r>
              <a:rPr kumimoji="1" lang="en-US" altLang="zh-CN" sz="2133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itchFamily="34" charset="0"/>
              </a:rPr>
              <a:t>Subscription Data or Local configuration, and direct the UE to 5G.</a:t>
            </a:r>
            <a:endParaRPr kumimoji="1" lang="en-US" altLang="zh-CN" sz="2133" dirty="0">
              <a:latin typeface="Calibri Light" panose="020F0302020204030204" pitchFamily="34" charset="0"/>
              <a:cs typeface="Calibri Light" panose="020F0302020204030204" pitchFamily="34" charset="0"/>
              <a:sym typeface="Calibri" pitchFamily="34" charset="0"/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1C2ABA94-4BDF-42AF-AAE1-977B2E1B36F5}"/>
              </a:ext>
            </a:extLst>
          </p:cNvPr>
          <p:cNvSpPr/>
          <p:nvPr/>
        </p:nvSpPr>
        <p:spPr>
          <a:xfrm>
            <a:off x="868155" y="1598251"/>
            <a:ext cx="1094521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</a:rPr>
              <a:t>AM Policy is NOT supported in EPC</a:t>
            </a:r>
            <a:r>
              <a:rPr lang="en-US" altLang="zh-CN" sz="2000" dirty="0" smtClean="0">
                <a:latin typeface="+mn-ea"/>
              </a:rPr>
              <a:t>. It may result in </a:t>
            </a:r>
            <a:r>
              <a:rPr lang="en-US" altLang="zh-CN" sz="2000" dirty="0" smtClean="0">
                <a:solidFill>
                  <a:srgbClr val="FF0000"/>
                </a:solidFill>
                <a:latin typeface="+mn-ea"/>
              </a:rPr>
              <a:t>AM parameters conflict </a:t>
            </a:r>
            <a:r>
              <a:rPr lang="en-US" altLang="zh-CN" sz="2000" dirty="0" smtClean="0">
                <a:latin typeface="+mn-ea"/>
              </a:rPr>
              <a:t>while a UE is in an interworking scenario.  </a:t>
            </a:r>
            <a:r>
              <a:rPr lang="en-US" altLang="zh-CN" sz="2000" dirty="0" smtClean="0">
                <a:latin typeface="+mn-ea"/>
              </a:rPr>
              <a:t> </a:t>
            </a:r>
            <a:endParaRPr lang="en-US" altLang="zh-CN" sz="200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8155" y="6106236"/>
            <a:ext cx="10816914" cy="4001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solidFill>
                  <a:schemeClr val="bg1"/>
                </a:solidFill>
                <a:latin typeface="+mn-ea"/>
              </a:rPr>
              <a:t>A </a:t>
            </a:r>
            <a:r>
              <a:rPr lang="en-GB" altLang="zh-CN" sz="2000" dirty="0">
                <a:solidFill>
                  <a:schemeClr val="bg1"/>
                </a:solidFill>
                <a:latin typeface="+mn-ea"/>
              </a:rPr>
              <a:t>dynamic mechanism needs to be investigated to support AM policy update for the EPC </a:t>
            </a:r>
            <a:r>
              <a:rPr lang="en-GB" altLang="zh-CN" sz="2000" dirty="0" smtClean="0">
                <a:solidFill>
                  <a:schemeClr val="bg1"/>
                </a:solidFill>
                <a:latin typeface="+mn-ea"/>
              </a:rPr>
              <a:t>side.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5865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 bwMode="auto">
          <a:xfrm>
            <a:off x="239349" y="260648"/>
            <a:ext cx="11581488" cy="57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3" tIns="45701" rIns="91403" bIns="45701" numCol="1" anchor="t" anchorCtr="0" compatLnSpc="1">
            <a:prstTxWarp prst="textNoShape">
              <a:avLst/>
            </a:prstTxWarp>
          </a:bodyPr>
          <a:lstStyle/>
          <a:p>
            <a:pPr marL="0" lvl="1" defTabSz="1219170">
              <a:lnSpc>
                <a:spcPct val="90000"/>
              </a:lnSpc>
              <a:defRPr/>
            </a:pPr>
            <a:r>
              <a:rPr kumimoji="1" lang="en-US" altLang="zh-CN" sz="2667" dirty="0" smtClean="0">
                <a:solidFill>
                  <a:srgbClr val="00469E"/>
                </a:solidFill>
                <a:cs typeface="微软雅黑" charset="0"/>
                <a:sym typeface="Arial" panose="020B0604020202020204" pitchFamily="34" charset="0"/>
              </a:rPr>
              <a:t>Potential Enhancement for Study (2/3) </a:t>
            </a:r>
            <a:endParaRPr kumimoji="1" lang="en-US" altLang="zh-CN" sz="2667" dirty="0">
              <a:solidFill>
                <a:srgbClr val="00469E"/>
              </a:solidFill>
              <a:cs typeface="微软雅黑" charset="0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4893" y="1108516"/>
            <a:ext cx="10831222" cy="461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1219170">
              <a:lnSpc>
                <a:spcPct val="90000"/>
              </a:lnSpc>
              <a:defRPr/>
            </a:pPr>
            <a:r>
              <a:rPr kumimoji="1" lang="en-US" altLang="zh-CN" sz="2667" dirty="0">
                <a:cs typeface="微软雅黑" charset="0"/>
                <a:sym typeface="Arial" panose="020B0604020202020204" pitchFamily="34" charset="0"/>
              </a:rPr>
              <a:t>New parameters and provisioning procedure to assist AM policy decision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1C2ABA94-4BDF-42AF-AAE1-977B2E1B36F5}"/>
              </a:ext>
            </a:extLst>
          </p:cNvPr>
          <p:cNvSpPr/>
          <p:nvPr/>
        </p:nvSpPr>
        <p:spPr>
          <a:xfrm>
            <a:off x="868155" y="1703353"/>
            <a:ext cx="10945216" cy="224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endParaRPr lang="en-US" altLang="zh-CN" sz="2400" dirty="0">
              <a:latin typeface="+mj-ea"/>
              <a:ea typeface="+mj-ea"/>
            </a:endParaRPr>
          </a:p>
          <a:p>
            <a:pPr marL="380990" lvl="1" indent="-38099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0990" lvl="1" indent="-38099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0990" lvl="1" indent="-38099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2133" dirty="0"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46210" y="3142682"/>
            <a:ext cx="4936475" cy="2006833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normAutofit/>
          </a:bodyPr>
          <a:lstStyle/>
          <a:p>
            <a:pPr defTabSz="121917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133" dirty="0" smtClean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Calibri" pitchFamily="34" charset="0"/>
              </a:rPr>
              <a:t>How does PCF-AM handle among different applications’ requirements</a:t>
            </a:r>
            <a:r>
              <a:rPr kumimoji="1" lang="en-US" altLang="zh-CN" sz="2133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itchFamily="34" charset="0"/>
              </a:rPr>
              <a:t>, if</a:t>
            </a:r>
          </a:p>
          <a:p>
            <a:pPr marL="342900" indent="-342900" defTabSz="121917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2133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itchFamily="34" charset="0"/>
              </a:rPr>
              <a:t>App1/2/3 are reported activate at the same time, and</a:t>
            </a:r>
          </a:p>
          <a:p>
            <a:pPr marL="342900" indent="-342900" defTabSz="121917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2133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itchFamily="34" charset="0"/>
              </a:rPr>
              <a:t>App1/2/3 request conflicted AM policy</a:t>
            </a:r>
            <a:endParaRPr kumimoji="1" lang="en-US" altLang="zh-CN" sz="2133" dirty="0">
              <a:latin typeface="Calibri Light" panose="020F0302020204030204" pitchFamily="34" charset="0"/>
              <a:cs typeface="Calibri Light" panose="020F0302020204030204" pitchFamily="34" charset="0"/>
              <a:sym typeface="Calibri" pitchFamily="34" charset="0"/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1C2ABA94-4BDF-42AF-AAE1-977B2E1B36F5}"/>
              </a:ext>
            </a:extLst>
          </p:cNvPr>
          <p:cNvSpPr/>
          <p:nvPr/>
        </p:nvSpPr>
        <p:spPr>
          <a:xfrm>
            <a:off x="868155" y="1598251"/>
            <a:ext cx="10945216" cy="88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r>
              <a:rPr lang="en-GB" altLang="zh-CN" dirty="0"/>
              <a:t>As conclusion from DCAMP, the PCF serving a UE may receive notification from PCF(s) serving a PDU session that specific application traffic starts/stops and trigger AM policy check and update.</a:t>
            </a:r>
            <a:endParaRPr lang="en-US" altLang="zh-CN" sz="200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8155" y="5546930"/>
            <a:ext cx="10816914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The PCF may need information about the priority level between applications while deciding or updating the AM policy. Accordingly, the parameters and provisioning method are needed.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63209" y="3767723"/>
            <a:ext cx="102990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PCF-AM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9749589" y="3038697"/>
            <a:ext cx="119513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PCF-SM 1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9792862" y="4644515"/>
            <a:ext cx="119513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PCF-SM 2</a:t>
            </a:r>
            <a:endParaRPr lang="zh-CN" altLang="en-US" dirty="0"/>
          </a:p>
        </p:txBody>
      </p:sp>
      <p:cxnSp>
        <p:nvCxnSpPr>
          <p:cNvPr id="9" name="曲线连接符 8"/>
          <p:cNvCxnSpPr>
            <a:stCxn id="14" idx="1"/>
          </p:cNvCxnSpPr>
          <p:nvPr/>
        </p:nvCxnSpPr>
        <p:spPr>
          <a:xfrm rot="10800000" flipV="1">
            <a:off x="8134365" y="3223363"/>
            <a:ext cx="1615224" cy="60589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曲线连接符 17"/>
          <p:cNvCxnSpPr>
            <a:stCxn id="15" idx="0"/>
            <a:endCxn id="2" idx="3"/>
          </p:cNvCxnSpPr>
          <p:nvPr/>
        </p:nvCxnSpPr>
        <p:spPr>
          <a:xfrm rot="16200000" flipV="1">
            <a:off x="8895709" y="3149792"/>
            <a:ext cx="692126" cy="2297319"/>
          </a:xfrm>
          <a:prstGeom prst="curvedConnector2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曲线连接符 19"/>
          <p:cNvCxnSpPr>
            <a:stCxn id="15" idx="1"/>
          </p:cNvCxnSpPr>
          <p:nvPr/>
        </p:nvCxnSpPr>
        <p:spPr>
          <a:xfrm rot="10800000">
            <a:off x="8177638" y="4066439"/>
            <a:ext cx="1615224" cy="762742"/>
          </a:xfrm>
          <a:prstGeom prst="curvedConnector3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666706" y="3282023"/>
            <a:ext cx="1126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Detection of App 1</a:t>
            </a:r>
            <a:endParaRPr lang="zh-CN" altLang="en-US" sz="1400" dirty="0"/>
          </a:p>
        </p:txBody>
      </p:sp>
      <p:sp>
        <p:nvSpPr>
          <p:cNvPr id="26" name="文本框 25"/>
          <p:cNvSpPr txBox="1"/>
          <p:nvPr/>
        </p:nvSpPr>
        <p:spPr>
          <a:xfrm>
            <a:off x="9344684" y="3935256"/>
            <a:ext cx="1126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Detection of App 2</a:t>
            </a:r>
            <a:endParaRPr lang="zh-CN" altLang="en-US" sz="1400" dirty="0"/>
          </a:p>
        </p:txBody>
      </p:sp>
      <p:sp>
        <p:nvSpPr>
          <p:cNvPr id="27" name="文本框 26"/>
          <p:cNvSpPr txBox="1"/>
          <p:nvPr/>
        </p:nvSpPr>
        <p:spPr>
          <a:xfrm>
            <a:off x="8657924" y="4463854"/>
            <a:ext cx="1126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Detection of App 3</a:t>
            </a:r>
            <a:endParaRPr lang="zh-CN" altLang="en-US" sz="1400" dirty="0"/>
          </a:p>
        </p:txBody>
      </p:sp>
      <p:sp>
        <p:nvSpPr>
          <p:cNvPr id="32" name="文本框 31"/>
          <p:cNvSpPr txBox="1"/>
          <p:nvPr/>
        </p:nvSpPr>
        <p:spPr>
          <a:xfrm>
            <a:off x="7151329" y="4098449"/>
            <a:ext cx="11261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HOW to decide the </a:t>
            </a:r>
          </a:p>
          <a:p>
            <a:r>
              <a:rPr lang="en-US" altLang="zh-CN" sz="1400" dirty="0" smtClean="0">
                <a:solidFill>
                  <a:srgbClr val="FF0000"/>
                </a:solidFill>
              </a:rPr>
              <a:t>AM policy?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015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 bwMode="auto">
          <a:xfrm>
            <a:off x="239349" y="260648"/>
            <a:ext cx="11581488" cy="57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3" tIns="45701" rIns="91403" bIns="45701" numCol="1" anchor="t" anchorCtr="0" compatLnSpc="1">
            <a:prstTxWarp prst="textNoShape">
              <a:avLst/>
            </a:prstTxWarp>
          </a:bodyPr>
          <a:lstStyle/>
          <a:p>
            <a:pPr marL="0" lvl="1" defTabSz="1219170">
              <a:lnSpc>
                <a:spcPct val="90000"/>
              </a:lnSpc>
              <a:defRPr/>
            </a:pPr>
            <a:r>
              <a:rPr kumimoji="1" lang="en-US" altLang="zh-CN" sz="2667" dirty="0" smtClean="0">
                <a:solidFill>
                  <a:srgbClr val="00469E"/>
                </a:solidFill>
                <a:cs typeface="微软雅黑" charset="0"/>
                <a:sym typeface="Arial" panose="020B0604020202020204" pitchFamily="34" charset="0"/>
              </a:rPr>
              <a:t>Potential Enhancement for Study (3/3) </a:t>
            </a:r>
            <a:endParaRPr kumimoji="1" lang="en-US" altLang="zh-CN" sz="2667" dirty="0">
              <a:solidFill>
                <a:srgbClr val="00469E"/>
              </a:solidFill>
              <a:cs typeface="微软雅黑" charset="0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4893" y="1108516"/>
            <a:ext cx="10872852" cy="461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defTabSz="1219170">
              <a:lnSpc>
                <a:spcPct val="90000"/>
              </a:lnSpc>
              <a:defRPr/>
            </a:pPr>
            <a:r>
              <a:rPr kumimoji="1" lang="en-US" altLang="zh-CN" sz="2667" dirty="0">
                <a:cs typeface="微软雅黑" charset="0"/>
                <a:sym typeface="Arial" panose="020B0604020202020204" pitchFamily="34" charset="0"/>
              </a:rPr>
              <a:t>Potential requirement from SA1 conclusion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1C2ABA94-4BDF-42AF-AAE1-977B2E1B36F5}"/>
              </a:ext>
            </a:extLst>
          </p:cNvPr>
          <p:cNvSpPr/>
          <p:nvPr/>
        </p:nvSpPr>
        <p:spPr>
          <a:xfrm>
            <a:off x="868155" y="1703353"/>
            <a:ext cx="10945216" cy="224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endParaRPr lang="en-US" altLang="zh-CN" sz="2400" dirty="0">
              <a:latin typeface="+mj-ea"/>
              <a:ea typeface="+mj-ea"/>
            </a:endParaRPr>
          </a:p>
          <a:p>
            <a:pPr marL="380990" lvl="1" indent="-38099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0990" lvl="1" indent="-38099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0990" lvl="1" indent="-38099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2133" dirty="0"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6000" y="2688108"/>
            <a:ext cx="9809018" cy="2678219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normAutofit/>
          </a:bodyPr>
          <a:lstStyle/>
          <a:p>
            <a:pPr defTabSz="121917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133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itchFamily="34" charset="0"/>
              </a:rPr>
              <a:t>Some new requirements identified in TS22.844 that related to AM policy:</a:t>
            </a:r>
          </a:p>
          <a:p>
            <a:pPr defTabSz="1219170" eaLnBrk="0" fontAlgn="base" hangingPunct="0">
              <a:spcBef>
                <a:spcPct val="20000"/>
              </a:spcBef>
              <a:spcAft>
                <a:spcPct val="0"/>
              </a:spcAft>
            </a:pPr>
            <a:endParaRPr kumimoji="1" lang="en-US" altLang="zh-CN" sz="2133" dirty="0" smtClean="0">
              <a:latin typeface="Calibri Light" panose="020F0302020204030204" pitchFamily="34" charset="0"/>
              <a:cs typeface="Calibri Light" panose="020F0302020204030204" pitchFamily="34" charset="0"/>
              <a:sym typeface="Calibri" pitchFamily="34" charset="0"/>
            </a:endParaRPr>
          </a:p>
          <a:p>
            <a:r>
              <a:rPr lang="en-GB" altLang="zh-CN" dirty="0"/>
              <a:t>[</a:t>
            </a:r>
            <a:r>
              <a:rPr lang="en-GB" altLang="zh-CN" dirty="0" smtClean="0"/>
              <a:t>PR.5.1.6-1]5G </a:t>
            </a:r>
            <a:r>
              <a:rPr lang="en-GB" altLang="zh-CN" dirty="0"/>
              <a:t>system shall be able to support for a UE to be provided with the </a:t>
            </a:r>
            <a:r>
              <a:rPr lang="en-GB" altLang="zh-CN" dirty="0">
                <a:solidFill>
                  <a:srgbClr val="FF0000"/>
                </a:solidFill>
              </a:rPr>
              <a:t>temporary connectivity service over unlicensed spectrum at specific locations and specific period</a:t>
            </a:r>
            <a:r>
              <a:rPr lang="en-GB" altLang="zh-CN" dirty="0"/>
              <a:t>. </a:t>
            </a:r>
            <a:endParaRPr lang="en-GB" altLang="zh-CN" dirty="0" smtClean="0"/>
          </a:p>
          <a:p>
            <a:endParaRPr lang="zh-CN" altLang="zh-CN" dirty="0"/>
          </a:p>
          <a:p>
            <a:r>
              <a:rPr lang="en-GB" altLang="zh-CN" dirty="0"/>
              <a:t>[PR.5.5.6-3] The 5G system shall support means for a hosting network </a:t>
            </a:r>
            <a:r>
              <a:rPr lang="en-GB" altLang="zh-CN" dirty="0">
                <a:solidFill>
                  <a:srgbClr val="FF0000"/>
                </a:solidFill>
              </a:rPr>
              <a:t>to create policies and configure resources for the requested time and location for the 3</a:t>
            </a:r>
            <a:r>
              <a:rPr lang="en-GB" altLang="zh-CN" baseline="30000" dirty="0">
                <a:solidFill>
                  <a:srgbClr val="FF0000"/>
                </a:solidFill>
              </a:rPr>
              <a:t>rd</a:t>
            </a:r>
            <a:r>
              <a:rPr lang="en-GB" altLang="zh-CN" dirty="0">
                <a:solidFill>
                  <a:srgbClr val="FF0000"/>
                </a:solidFill>
              </a:rPr>
              <a:t> Party Provider services </a:t>
            </a:r>
            <a:r>
              <a:rPr lang="en-GB" altLang="zh-CN" dirty="0"/>
              <a:t>based on the received request. </a:t>
            </a:r>
            <a:endParaRPr lang="en-GB" altLang="zh-CN" dirty="0" smtClean="0"/>
          </a:p>
          <a:p>
            <a:endParaRPr lang="en-GB" altLang="zh-CN" dirty="0" smtClean="0"/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1C2ABA94-4BDF-42AF-AAE1-977B2E1B36F5}"/>
              </a:ext>
            </a:extLst>
          </p:cNvPr>
          <p:cNvSpPr/>
          <p:nvPr/>
        </p:nvSpPr>
        <p:spPr>
          <a:xfrm>
            <a:off x="868155" y="1598251"/>
            <a:ext cx="109452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r>
              <a:rPr lang="en-GB" altLang="zh-CN" dirty="0" smtClean="0"/>
              <a:t>New enhancement requirement might comes from SA1 Rel-18 conclusions. For example, the </a:t>
            </a:r>
            <a:r>
              <a:rPr lang="en-GB" altLang="zh-CN" dirty="0"/>
              <a:t>5G networks Providing Access to Localized Services (FS_PALS</a:t>
            </a:r>
            <a:r>
              <a:rPr lang="en-GB" altLang="zh-CN" dirty="0" smtClean="0"/>
              <a:t>): </a:t>
            </a:r>
            <a:endParaRPr lang="en-US" altLang="zh-CN" sz="200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0831" y="5800708"/>
            <a:ext cx="10816914" cy="4001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The SA2 work should be aligned with the outcome of the SA1 work in AM policy enhancement.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68827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831638" y="2414695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4048007" y="2967335"/>
            <a:ext cx="40959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THANK YOU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7731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472</Words>
  <Application>Microsoft Office PowerPoint</Application>
  <PresentationFormat>宽屏</PresentationFormat>
  <Paragraphs>47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等线</vt:lpstr>
      <vt:lpstr>等线 Light</vt:lpstr>
      <vt:lpstr>宋体</vt:lpstr>
      <vt:lpstr>微软雅黑</vt:lpstr>
      <vt:lpstr>Arial</vt:lpstr>
      <vt:lpstr>Calibri</vt:lpstr>
      <vt:lpstr>Calibri Light</vt:lpstr>
      <vt:lpstr>Wingdings</vt:lpstr>
      <vt:lpstr>Office 主题​​</vt:lpstr>
      <vt:lpstr>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 Telecom</dc:creator>
  <cp:lastModifiedBy>China Telecom</cp:lastModifiedBy>
  <cp:revision>19</cp:revision>
  <dcterms:created xsi:type="dcterms:W3CDTF">2021-05-08T03:01:23Z</dcterms:created>
  <dcterms:modified xsi:type="dcterms:W3CDTF">2021-05-08T08:59:02Z</dcterms:modified>
</cp:coreProperties>
</file>