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6"/>
    <p:sldMasterId id="2147483808" r:id="rId7"/>
    <p:sldMasterId id="2147483796" r:id="rId8"/>
    <p:sldMasterId id="2147483784" r:id="rId9"/>
    <p:sldMasterId id="2147483772" r:id="rId10"/>
  </p:sldMasterIdLst>
  <p:notesMasterIdLst>
    <p:notesMasterId r:id="rId28"/>
  </p:notesMasterIdLst>
  <p:handoutMasterIdLst>
    <p:handoutMasterId r:id="rId29"/>
  </p:handoutMasterIdLst>
  <p:sldIdLst>
    <p:sldId id="303" r:id="rId11"/>
    <p:sldId id="260" r:id="rId12"/>
    <p:sldId id="15061" r:id="rId13"/>
    <p:sldId id="15052" r:id="rId14"/>
    <p:sldId id="15057" r:id="rId15"/>
    <p:sldId id="15059" r:id="rId16"/>
    <p:sldId id="15060" r:id="rId17"/>
    <p:sldId id="15071" r:id="rId18"/>
    <p:sldId id="15072" r:id="rId19"/>
    <p:sldId id="15070" r:id="rId20"/>
    <p:sldId id="15064" r:id="rId21"/>
    <p:sldId id="15063" r:id="rId22"/>
    <p:sldId id="15069" r:id="rId23"/>
    <p:sldId id="15068" r:id="rId24"/>
    <p:sldId id="15067" r:id="rId25"/>
    <p:sldId id="15062" r:id="rId26"/>
    <p:sldId id="749" r:id="rId27"/>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vo" initials="v" lastIdx="1" clrIdx="0">
    <p:extLst>
      <p:ext uri="{19B8F6BF-5375-455C-9EA6-DF929625EA0E}">
        <p15:presenceInfo xmlns:p15="http://schemas.microsoft.com/office/powerpoint/2012/main" userId="viv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FF3300"/>
    <a:srgbClr val="62A14D"/>
    <a:srgbClr val="0968E7"/>
    <a:srgbClr val="FFE181"/>
    <a:srgbClr val="000000"/>
    <a:srgbClr val="C6D254"/>
    <a:srgbClr val="B1D254"/>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8607" autoAdjust="0"/>
    <p:restoredTop sz="92673" autoAdjust="0"/>
  </p:normalViewPr>
  <p:slideViewPr>
    <p:cSldViewPr snapToGrid="0">
      <p:cViewPr varScale="1">
        <p:scale>
          <a:sx n="106" d="100"/>
          <a:sy n="106" d="100"/>
        </p:scale>
        <p:origin x="216" y="15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40" d="100"/>
          <a:sy n="40" d="100"/>
        </p:scale>
        <p:origin x="1640" y="4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 Type="http://schemas.openxmlformats.org/officeDocument/2006/relationships/customXml" Target="../customXml/item3.xml"/><Relationship Id="rId21" Type="http://schemas.openxmlformats.org/officeDocument/2006/relationships/slide" Target="slides/slide11.xml"/><Relationship Id="rId34" Type="http://schemas.openxmlformats.org/officeDocument/2006/relationships/tableStyles" Target="tableStyles.xml"/><Relationship Id="rId7" Type="http://schemas.openxmlformats.org/officeDocument/2006/relationships/slideMaster" Target="slideMasters/slideMaster2.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notesMaster" Target="notesMasters/notesMaster1.xml"/><Relationship Id="rId10" Type="http://schemas.openxmlformats.org/officeDocument/2006/relationships/slideMaster" Target="slideMasters/slideMaster5.xml"/><Relationship Id="rId19" Type="http://schemas.openxmlformats.org/officeDocument/2006/relationships/slide" Target="slides/slide9.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Master" Target="slideMasters/slideMaster4.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8.emf"/><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5/7/2021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5/7/2021</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16652" y="297019"/>
            <a:ext cx="108281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de-DE" sz="1600" b="1" kern="1200" dirty="0">
                <a:solidFill>
                  <a:schemeClr val="tx1"/>
                </a:solidFill>
                <a:latin typeface="Arial "/>
                <a:ea typeface="+mn-ea"/>
                <a:cs typeface="Arial" panose="020B0604020202020204" pitchFamily="34" charset="0"/>
              </a:rPr>
              <a:t>3GPP TSG-SA WG2 Meeting #145E (e-meeting)					S2-2103837	</a:t>
            </a:r>
          </a:p>
          <a:p>
            <a:r>
              <a:rPr lang="en-US" sz="1600" b="1" kern="1200" dirty="0">
                <a:solidFill>
                  <a:schemeClr val="tx1"/>
                </a:solidFill>
                <a:latin typeface="Arial "/>
                <a:ea typeface="+mn-ea"/>
                <a:cs typeface="Arial" panose="020B0604020202020204" pitchFamily="34" charset="0"/>
              </a:rPr>
              <a:t>May 17 – 29, 2021, </a:t>
            </a:r>
            <a:r>
              <a:rPr lang="en-US" sz="1600" b="1" kern="1200" dirty="0" err="1">
                <a:solidFill>
                  <a:schemeClr val="tx1"/>
                </a:solidFill>
                <a:latin typeface="Arial "/>
                <a:ea typeface="+mn-ea"/>
                <a:cs typeface="Arial" panose="020B0604020202020204" pitchFamily="34" charset="0"/>
              </a:rPr>
              <a:t>Elbonia</a:t>
            </a:r>
            <a:endParaRPr lang="sv-SE" altLang="en-US" sz="1600" b="1" kern="1200" dirty="0">
              <a:solidFill>
                <a:schemeClr val="tx1"/>
              </a:solidFill>
              <a:latin typeface="Arial "/>
              <a:ea typeface="+mn-ea"/>
              <a:cs typeface="Arial" panose="020B0604020202020204" pitchFamily="34" charset="0"/>
            </a:endParaRP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overrideClrMapping bg1="lt1" tx1="dk1" bg2="lt2" tx2="dk2" accent1="accent1" accent2="accent2" accent3="accent3" accent4="accent4" accent5="accent5" accent6="accent6" hlink="hlink" folHlink="folHlink"/>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D5049-C529-411D-82E9-E208C682FE62}"/>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1EA5B74-02C9-4CBA-8319-D461269CD0D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E00F18-E031-4BBC-BB24-01B3A02D8A4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44205FA-24A8-4E2D-B109-30628E921E7D}"/>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EFA208E-E789-40AC-9214-79BD48100AB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DB3469-33D3-4F19-9865-04452F121089}"/>
              </a:ext>
            </a:extLst>
          </p:cNvPr>
          <p:cNvSpPr>
            <a:spLocks noGrp="1"/>
          </p:cNvSpPr>
          <p:nvPr>
            <p:ph type="dt" sz="half" idx="10"/>
          </p:nvPr>
        </p:nvSpPr>
        <p:spPr>
          <a:xfrm>
            <a:off x="838200" y="6310311"/>
            <a:ext cx="2743200" cy="365125"/>
          </a:xfrm>
        </p:spPr>
        <p:txBody>
          <a:bodyPr/>
          <a:lstStyle/>
          <a:p>
            <a:fld id="{C6748C86-030F-4F43-A478-D12E6AEFF8D3}" type="datetimeFigureOut">
              <a:rPr lang="en-US" smtClean="0"/>
              <a:t>5/7/2021</a:t>
            </a:fld>
            <a:endParaRPr lang="en-US" dirty="0"/>
          </a:p>
        </p:txBody>
      </p:sp>
      <p:sp>
        <p:nvSpPr>
          <p:cNvPr id="8" name="Footer Placeholder 7">
            <a:extLst>
              <a:ext uri="{FF2B5EF4-FFF2-40B4-BE49-F238E27FC236}">
                <a16:creationId xmlns:a16="http://schemas.microsoft.com/office/drawing/2014/main" id="{69C80A31-67CA-43A2-B7CF-D2A00CA9228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27DB4AE-7526-40EE-8BE1-78FC67036B2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02620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62EC9-BD25-4680-ACE1-1D3D6472CD0C}"/>
              </a:ext>
            </a:extLst>
          </p:cNvPr>
          <p:cNvSpPr>
            <a:spLocks noGrp="1"/>
          </p:cNvSpPr>
          <p:nvPr>
            <p:ph type="title"/>
          </p:nvPr>
        </p:nvSpPr>
        <p:spPr/>
        <p:txBody>
          <a:bodyPr/>
          <a:lstStyle/>
          <a:p>
            <a:r>
              <a:rPr lang="en-US" dirty="0"/>
              <a:t>Click to edit Master title style</a:t>
            </a:r>
          </a:p>
        </p:txBody>
      </p:sp>
      <p:sp>
        <p:nvSpPr>
          <p:cNvPr id="3" name="Date Placeholder 2">
            <a:extLst>
              <a:ext uri="{FF2B5EF4-FFF2-40B4-BE49-F238E27FC236}">
                <a16:creationId xmlns:a16="http://schemas.microsoft.com/office/drawing/2014/main" id="{2F53C249-1FC6-4200-B3E3-A719473663C3}"/>
              </a:ext>
            </a:extLst>
          </p:cNvPr>
          <p:cNvSpPr>
            <a:spLocks noGrp="1"/>
          </p:cNvSpPr>
          <p:nvPr>
            <p:ph type="dt" sz="half" idx="10"/>
          </p:nvPr>
        </p:nvSpPr>
        <p:spPr/>
        <p:txBody>
          <a:bodyPr/>
          <a:lstStyle/>
          <a:p>
            <a:fld id="{C6748C86-030F-4F43-A478-D12E6AEFF8D3}" type="datetimeFigureOut">
              <a:rPr lang="en-US" smtClean="0"/>
              <a:t>5/7/2021</a:t>
            </a:fld>
            <a:endParaRPr lang="en-US"/>
          </a:p>
        </p:txBody>
      </p:sp>
      <p:sp>
        <p:nvSpPr>
          <p:cNvPr id="4" name="Footer Placeholder 3">
            <a:extLst>
              <a:ext uri="{FF2B5EF4-FFF2-40B4-BE49-F238E27FC236}">
                <a16:creationId xmlns:a16="http://schemas.microsoft.com/office/drawing/2014/main" id="{63CF5CEE-2DE8-4AE7-A00E-F5FD917D1B7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B22E322-5D54-46B3-A330-71139029A40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5935323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FA6533-1FFF-4E2A-B039-608CB894B70D}"/>
              </a:ext>
            </a:extLst>
          </p:cNvPr>
          <p:cNvSpPr>
            <a:spLocks noGrp="1"/>
          </p:cNvSpPr>
          <p:nvPr>
            <p:ph type="dt" sz="half" idx="10"/>
          </p:nvPr>
        </p:nvSpPr>
        <p:spPr/>
        <p:txBody>
          <a:bodyPr/>
          <a:lstStyle/>
          <a:p>
            <a:fld id="{C6748C86-030F-4F43-A478-D12E6AEFF8D3}" type="datetimeFigureOut">
              <a:rPr lang="en-US" smtClean="0"/>
              <a:t>5/7/2021</a:t>
            </a:fld>
            <a:endParaRPr lang="en-US"/>
          </a:p>
        </p:txBody>
      </p:sp>
      <p:sp>
        <p:nvSpPr>
          <p:cNvPr id="3" name="Footer Placeholder 2">
            <a:extLst>
              <a:ext uri="{FF2B5EF4-FFF2-40B4-BE49-F238E27FC236}">
                <a16:creationId xmlns:a16="http://schemas.microsoft.com/office/drawing/2014/main" id="{3BB8B3E9-8798-4748-8FBC-27A3E6F0C40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DFD5BBF-BFA8-42F8-8B3C-5F4578449E1C}"/>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886605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44B68-CC36-4F24-94DE-64B5B56A7D41}"/>
              </a:ext>
            </a:extLst>
          </p:cNvPr>
          <p:cNvSpPr>
            <a:spLocks noGrp="1"/>
          </p:cNvSpPr>
          <p:nvPr>
            <p:ph type="title"/>
          </p:nvPr>
        </p:nvSpPr>
        <p:spPr>
          <a:xfrm>
            <a:off x="840318" y="457200"/>
            <a:ext cx="3932767"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B5F50843-11BB-4F42-9C2D-51C6A6924B74}"/>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1D4B3599-DF4D-4BCE-9850-E8D6A0DD5C5D}"/>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3BC667-DDE7-41E2-B28D-FA225C96954E}"/>
              </a:ext>
            </a:extLst>
          </p:cNvPr>
          <p:cNvSpPr>
            <a:spLocks noGrp="1"/>
          </p:cNvSpPr>
          <p:nvPr>
            <p:ph type="dt" sz="half" idx="10"/>
          </p:nvPr>
        </p:nvSpPr>
        <p:spPr/>
        <p:txBody>
          <a:bodyPr/>
          <a:lstStyle/>
          <a:p>
            <a:fld id="{C6748C86-030F-4F43-A478-D12E6AEFF8D3}" type="datetimeFigureOut">
              <a:rPr lang="en-US" smtClean="0"/>
              <a:t>5/7/2021</a:t>
            </a:fld>
            <a:endParaRPr lang="en-US" dirty="0"/>
          </a:p>
        </p:txBody>
      </p:sp>
      <p:sp>
        <p:nvSpPr>
          <p:cNvPr id="6" name="Footer Placeholder 5">
            <a:extLst>
              <a:ext uri="{FF2B5EF4-FFF2-40B4-BE49-F238E27FC236}">
                <a16:creationId xmlns:a16="http://schemas.microsoft.com/office/drawing/2014/main" id="{1383E78C-4BAC-4AF9-B693-87FC86031FE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B921F88-36AE-4337-87CE-3103595128A1}"/>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9391017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023DD-F41B-4D7F-BC85-B696972A6753}"/>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7F0D179-47CA-49DA-8BF3-1F09120E33C2}"/>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057715-E18D-4BBD-B76E-AA8050C43D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E80195D-9E3E-4782-A40F-381724182839}"/>
              </a:ext>
            </a:extLst>
          </p:cNvPr>
          <p:cNvSpPr>
            <a:spLocks noGrp="1"/>
          </p:cNvSpPr>
          <p:nvPr>
            <p:ph type="dt" sz="half" idx="10"/>
          </p:nvPr>
        </p:nvSpPr>
        <p:spPr/>
        <p:txBody>
          <a:bodyPr/>
          <a:lstStyle/>
          <a:p>
            <a:fld id="{C6748C86-030F-4F43-A478-D12E6AEFF8D3}" type="datetimeFigureOut">
              <a:rPr lang="en-US" smtClean="0"/>
              <a:t>5/7/2021</a:t>
            </a:fld>
            <a:endParaRPr lang="en-US"/>
          </a:p>
        </p:txBody>
      </p:sp>
      <p:sp>
        <p:nvSpPr>
          <p:cNvPr id="6" name="Footer Placeholder 5">
            <a:extLst>
              <a:ext uri="{FF2B5EF4-FFF2-40B4-BE49-F238E27FC236}">
                <a16:creationId xmlns:a16="http://schemas.microsoft.com/office/drawing/2014/main" id="{8FCBE2A9-EE60-4218-A2F8-4823078FD3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327DB9-3BF7-45FE-9017-3934CBB1C33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1072203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05E1F-14D9-49D4-99E6-768C00172FE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25B8564-C983-4BA6-8B14-0C5B8E4CEC41}"/>
              </a:ext>
            </a:extLst>
          </p:cNvPr>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7C87337-1AA6-47E1-BFCA-9F50014AF2EC}"/>
              </a:ext>
            </a:extLst>
          </p:cNvPr>
          <p:cNvSpPr>
            <a:spLocks noGrp="1"/>
          </p:cNvSpPr>
          <p:nvPr>
            <p:ph type="dt" sz="half" idx="10"/>
          </p:nvPr>
        </p:nvSpPr>
        <p:spPr/>
        <p:txBody>
          <a:bodyPr/>
          <a:lstStyle/>
          <a:p>
            <a:fld id="{C6748C86-030F-4F43-A478-D12E6AEFF8D3}" type="datetimeFigureOut">
              <a:rPr lang="en-US" smtClean="0"/>
              <a:t>5/7/2021</a:t>
            </a:fld>
            <a:endParaRPr lang="en-US"/>
          </a:p>
        </p:txBody>
      </p:sp>
      <p:sp>
        <p:nvSpPr>
          <p:cNvPr id="5" name="Footer Placeholder 4">
            <a:extLst>
              <a:ext uri="{FF2B5EF4-FFF2-40B4-BE49-F238E27FC236}">
                <a16:creationId xmlns:a16="http://schemas.microsoft.com/office/drawing/2014/main" id="{354237A2-D069-42A9-84FB-5A340B04152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CEDEA2B-4DA8-4171-8BA8-02401A8CEF4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24137376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7E2AA8-7E3C-4FA4-9708-CF86A129227F}"/>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EC10FDE-A969-4F8A-8FCB-A62FCE558432}"/>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3C2D98-F7BA-4E3D-BC56-58E3183FEE94}"/>
              </a:ext>
            </a:extLst>
          </p:cNvPr>
          <p:cNvSpPr>
            <a:spLocks noGrp="1"/>
          </p:cNvSpPr>
          <p:nvPr>
            <p:ph type="dt" sz="half" idx="10"/>
          </p:nvPr>
        </p:nvSpPr>
        <p:spPr/>
        <p:txBody>
          <a:bodyPr/>
          <a:lstStyle/>
          <a:p>
            <a:fld id="{C6748C86-030F-4F43-A478-D12E6AEFF8D3}" type="datetimeFigureOut">
              <a:rPr lang="en-US" smtClean="0"/>
              <a:t>5/7/2021</a:t>
            </a:fld>
            <a:endParaRPr lang="en-US"/>
          </a:p>
        </p:txBody>
      </p:sp>
      <p:sp>
        <p:nvSpPr>
          <p:cNvPr id="5" name="Footer Placeholder 4">
            <a:extLst>
              <a:ext uri="{FF2B5EF4-FFF2-40B4-BE49-F238E27FC236}">
                <a16:creationId xmlns:a16="http://schemas.microsoft.com/office/drawing/2014/main" id="{701C7A31-C8FC-491F-A8EB-8808871C1D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C56056-9F81-49A7-B18F-B3DC4E993685}"/>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678897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78522-9BB2-4BF3-BB31-D234E16677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AE34B1B-AB0B-4F71-A1FA-C41B87A828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ED3A2C0-5FED-4937-9991-57ADE36CAE7F}"/>
              </a:ext>
            </a:extLst>
          </p:cNvPr>
          <p:cNvSpPr>
            <a:spLocks noGrp="1"/>
          </p:cNvSpPr>
          <p:nvPr>
            <p:ph type="dt" sz="half" idx="10"/>
          </p:nvPr>
        </p:nvSpPr>
        <p:spPr/>
        <p:txBody>
          <a:bodyPr/>
          <a:lstStyle/>
          <a:p>
            <a:fld id="{A0CA202C-DF3B-4AF6-A4EB-1CACB965A9D2}" type="datetimeFigureOut">
              <a:rPr lang="en-US" smtClean="0"/>
              <a:t>5/7/2021</a:t>
            </a:fld>
            <a:endParaRPr lang="en-US"/>
          </a:p>
        </p:txBody>
      </p:sp>
      <p:sp>
        <p:nvSpPr>
          <p:cNvPr id="5" name="Footer Placeholder 4">
            <a:extLst>
              <a:ext uri="{FF2B5EF4-FFF2-40B4-BE49-F238E27FC236}">
                <a16:creationId xmlns:a16="http://schemas.microsoft.com/office/drawing/2014/main" id="{797A0353-F507-40AF-B055-77402575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BE979F-3E35-4A45-BADD-C980E8F20277}"/>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7466859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B4F29-EAE3-4465-ACCB-E59EB759C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7F1381-22D7-46F4-A565-51147EB3994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F6B265-BBA9-4ABA-AB25-B3E2057CA675}"/>
              </a:ext>
            </a:extLst>
          </p:cNvPr>
          <p:cNvSpPr>
            <a:spLocks noGrp="1"/>
          </p:cNvSpPr>
          <p:nvPr>
            <p:ph type="dt" sz="half" idx="10"/>
          </p:nvPr>
        </p:nvSpPr>
        <p:spPr/>
        <p:txBody>
          <a:bodyPr/>
          <a:lstStyle/>
          <a:p>
            <a:fld id="{A0CA202C-DF3B-4AF6-A4EB-1CACB965A9D2}" type="datetimeFigureOut">
              <a:rPr lang="en-US" smtClean="0"/>
              <a:t>5/7/2021</a:t>
            </a:fld>
            <a:endParaRPr lang="en-US"/>
          </a:p>
        </p:txBody>
      </p:sp>
      <p:sp>
        <p:nvSpPr>
          <p:cNvPr id="5" name="Footer Placeholder 4">
            <a:extLst>
              <a:ext uri="{FF2B5EF4-FFF2-40B4-BE49-F238E27FC236}">
                <a16:creationId xmlns:a16="http://schemas.microsoft.com/office/drawing/2014/main" id="{05F535CD-9B90-4E1E-A67D-730692E116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25FD98-1907-4DBF-83C6-840FA297C7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168092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C1DA2-1B24-4EAC-A861-C42279237672}"/>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B27A125-43D9-4631-ABCB-EDED932E5369}"/>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543CE8-061C-4618-9C95-FF8C4FEBFECD}"/>
              </a:ext>
            </a:extLst>
          </p:cNvPr>
          <p:cNvSpPr>
            <a:spLocks noGrp="1"/>
          </p:cNvSpPr>
          <p:nvPr>
            <p:ph type="dt" sz="half" idx="10"/>
          </p:nvPr>
        </p:nvSpPr>
        <p:spPr/>
        <p:txBody>
          <a:bodyPr/>
          <a:lstStyle/>
          <a:p>
            <a:fld id="{A0CA202C-DF3B-4AF6-A4EB-1CACB965A9D2}" type="datetimeFigureOut">
              <a:rPr lang="en-US" smtClean="0"/>
              <a:t>5/7/2021</a:t>
            </a:fld>
            <a:endParaRPr lang="en-US"/>
          </a:p>
        </p:txBody>
      </p:sp>
      <p:sp>
        <p:nvSpPr>
          <p:cNvPr id="5" name="Footer Placeholder 4">
            <a:extLst>
              <a:ext uri="{FF2B5EF4-FFF2-40B4-BE49-F238E27FC236}">
                <a16:creationId xmlns:a16="http://schemas.microsoft.com/office/drawing/2014/main" id="{736A529F-D8AC-4C98-A91A-EDC5BCCEC0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ABA490-9A34-4D76-8120-9210BDBDE49A}"/>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4188169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3">
            <a:extLst>
              <a:ext uri="{FF2B5EF4-FFF2-40B4-BE49-F238E27FC236}">
                <a16:creationId xmlns:a16="http://schemas.microsoft.com/office/drawing/2014/main" id="{4B8A4BBA-93F3-4325-A9CB-E7F0369AEF6E}"/>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657954627"/>
      </p:ext>
    </p:extLst>
  </p:cSld>
  <p:clrMapOvr>
    <a:overrideClrMapping bg1="lt1" tx1="dk1" bg2="lt2" tx2="dk2" accent1="accent1" accent2="accent2" accent3="accent3" accent4="accent4" accent5="accent5" accent6="accent6" hlink="hlink" folHlink="folHlink"/>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0814B-D7B8-45C9-8F87-92ABF6EB93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E739B1-DAB5-4968-A3BB-5D0B2714DA99}"/>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910FAF-9143-400E-8E34-0D04EB3E365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ACC788-389A-4CD3-A216-F6126E3A0D61}"/>
              </a:ext>
            </a:extLst>
          </p:cNvPr>
          <p:cNvSpPr>
            <a:spLocks noGrp="1"/>
          </p:cNvSpPr>
          <p:nvPr>
            <p:ph type="dt" sz="half" idx="10"/>
          </p:nvPr>
        </p:nvSpPr>
        <p:spPr/>
        <p:txBody>
          <a:bodyPr/>
          <a:lstStyle/>
          <a:p>
            <a:fld id="{A0CA202C-DF3B-4AF6-A4EB-1CACB965A9D2}" type="datetimeFigureOut">
              <a:rPr lang="en-US" smtClean="0"/>
              <a:t>5/7/2021</a:t>
            </a:fld>
            <a:endParaRPr lang="en-US"/>
          </a:p>
        </p:txBody>
      </p:sp>
      <p:sp>
        <p:nvSpPr>
          <p:cNvPr id="6" name="Footer Placeholder 5">
            <a:extLst>
              <a:ext uri="{FF2B5EF4-FFF2-40B4-BE49-F238E27FC236}">
                <a16:creationId xmlns:a16="http://schemas.microsoft.com/office/drawing/2014/main" id="{BF8C29A2-EAC0-4C5B-B83B-BE5059E337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C5D7F4-87A7-497E-B673-6032E685D164}"/>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3396542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F9700-C205-473F-8168-CBEEA6313883}"/>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3F9C92-FE5D-4D91-A13E-E2DBC6138CF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7773CF2-9056-4312-8EE8-A6A6A40FE19F}"/>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077B7D-ABF0-4468-A44F-33D3CDE5B319}"/>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A15CDF-6C3C-4582-B580-0E315310C5BE}"/>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8BE5B2-480B-4504-BFB6-65CFFA803C22}"/>
              </a:ext>
            </a:extLst>
          </p:cNvPr>
          <p:cNvSpPr>
            <a:spLocks noGrp="1"/>
          </p:cNvSpPr>
          <p:nvPr>
            <p:ph type="dt" sz="half" idx="10"/>
          </p:nvPr>
        </p:nvSpPr>
        <p:spPr/>
        <p:txBody>
          <a:bodyPr/>
          <a:lstStyle/>
          <a:p>
            <a:fld id="{A0CA202C-DF3B-4AF6-A4EB-1CACB965A9D2}" type="datetimeFigureOut">
              <a:rPr lang="en-US" smtClean="0"/>
              <a:t>5/7/2021</a:t>
            </a:fld>
            <a:endParaRPr lang="en-US"/>
          </a:p>
        </p:txBody>
      </p:sp>
      <p:sp>
        <p:nvSpPr>
          <p:cNvPr id="8" name="Footer Placeholder 7">
            <a:extLst>
              <a:ext uri="{FF2B5EF4-FFF2-40B4-BE49-F238E27FC236}">
                <a16:creationId xmlns:a16="http://schemas.microsoft.com/office/drawing/2014/main" id="{58C6B746-E861-4B36-9304-5981A5AB403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8AE349A-1879-48CB-B114-2D64DFFEB54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0226924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F4C3F-1672-4650-BD97-B1AEB645906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D8B4F8E-F302-43A8-9060-BDA1725222E8}"/>
              </a:ext>
            </a:extLst>
          </p:cNvPr>
          <p:cNvSpPr>
            <a:spLocks noGrp="1"/>
          </p:cNvSpPr>
          <p:nvPr>
            <p:ph type="dt" sz="half" idx="10"/>
          </p:nvPr>
        </p:nvSpPr>
        <p:spPr/>
        <p:txBody>
          <a:bodyPr/>
          <a:lstStyle/>
          <a:p>
            <a:fld id="{A0CA202C-DF3B-4AF6-A4EB-1CACB965A9D2}" type="datetimeFigureOut">
              <a:rPr lang="en-US" smtClean="0"/>
              <a:t>5/7/2021</a:t>
            </a:fld>
            <a:endParaRPr lang="en-US"/>
          </a:p>
        </p:txBody>
      </p:sp>
      <p:sp>
        <p:nvSpPr>
          <p:cNvPr id="4" name="Footer Placeholder 3">
            <a:extLst>
              <a:ext uri="{FF2B5EF4-FFF2-40B4-BE49-F238E27FC236}">
                <a16:creationId xmlns:a16="http://schemas.microsoft.com/office/drawing/2014/main" id="{02E08C9C-8D7B-47D6-9164-956B8EF6C7D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1D60E6-576B-4F96-B5C9-3FA57E766E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3090682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479B5F-AE09-4BC3-8C15-F1A47FF35706}"/>
              </a:ext>
            </a:extLst>
          </p:cNvPr>
          <p:cNvSpPr>
            <a:spLocks noGrp="1"/>
          </p:cNvSpPr>
          <p:nvPr>
            <p:ph type="dt" sz="half" idx="10"/>
          </p:nvPr>
        </p:nvSpPr>
        <p:spPr/>
        <p:txBody>
          <a:bodyPr/>
          <a:lstStyle/>
          <a:p>
            <a:fld id="{A0CA202C-DF3B-4AF6-A4EB-1CACB965A9D2}" type="datetimeFigureOut">
              <a:rPr lang="en-US" smtClean="0"/>
              <a:t>5/7/2021</a:t>
            </a:fld>
            <a:endParaRPr lang="en-US"/>
          </a:p>
        </p:txBody>
      </p:sp>
      <p:sp>
        <p:nvSpPr>
          <p:cNvPr id="3" name="Footer Placeholder 2">
            <a:extLst>
              <a:ext uri="{FF2B5EF4-FFF2-40B4-BE49-F238E27FC236}">
                <a16:creationId xmlns:a16="http://schemas.microsoft.com/office/drawing/2014/main" id="{37D028E8-B995-4034-A4B9-4C3A9C0DAFB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AA4CE6-EB1A-41D3-A4CA-C6A78EB00715}"/>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2312113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68CD0-B19C-41EE-B65B-49F57511AB9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7852AE-A38F-400F-8513-77FE71943A95}"/>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F94603A-D1FE-40F7-98F4-B124D857358A}"/>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C84D97-1B31-4FC1-A545-89082771BE40}"/>
              </a:ext>
            </a:extLst>
          </p:cNvPr>
          <p:cNvSpPr>
            <a:spLocks noGrp="1"/>
          </p:cNvSpPr>
          <p:nvPr>
            <p:ph type="dt" sz="half" idx="10"/>
          </p:nvPr>
        </p:nvSpPr>
        <p:spPr/>
        <p:txBody>
          <a:bodyPr/>
          <a:lstStyle/>
          <a:p>
            <a:fld id="{A0CA202C-DF3B-4AF6-A4EB-1CACB965A9D2}" type="datetimeFigureOut">
              <a:rPr lang="en-US" smtClean="0"/>
              <a:t>5/7/2021</a:t>
            </a:fld>
            <a:endParaRPr lang="en-US"/>
          </a:p>
        </p:txBody>
      </p:sp>
      <p:sp>
        <p:nvSpPr>
          <p:cNvPr id="6" name="Footer Placeholder 5">
            <a:extLst>
              <a:ext uri="{FF2B5EF4-FFF2-40B4-BE49-F238E27FC236}">
                <a16:creationId xmlns:a16="http://schemas.microsoft.com/office/drawing/2014/main" id="{EA3ED90D-1BCE-437D-87DA-504ECA3AB6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072007-850E-4253-8B02-C68D34B30259}"/>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1025641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E6FFE-8F4D-4996-851D-354B27FB134D}"/>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8C00B58-849F-4B6F-B2B9-BA369860C65A}"/>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89A530-E8D2-47AD-9D14-4C270B918C72}"/>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A71DF2-F5BB-4EE1-BA36-A89CD47BD693}"/>
              </a:ext>
            </a:extLst>
          </p:cNvPr>
          <p:cNvSpPr>
            <a:spLocks noGrp="1"/>
          </p:cNvSpPr>
          <p:nvPr>
            <p:ph type="dt" sz="half" idx="10"/>
          </p:nvPr>
        </p:nvSpPr>
        <p:spPr/>
        <p:txBody>
          <a:bodyPr/>
          <a:lstStyle/>
          <a:p>
            <a:fld id="{A0CA202C-DF3B-4AF6-A4EB-1CACB965A9D2}" type="datetimeFigureOut">
              <a:rPr lang="en-US" smtClean="0"/>
              <a:t>5/7/2021</a:t>
            </a:fld>
            <a:endParaRPr lang="en-US"/>
          </a:p>
        </p:txBody>
      </p:sp>
      <p:sp>
        <p:nvSpPr>
          <p:cNvPr id="6" name="Footer Placeholder 5">
            <a:extLst>
              <a:ext uri="{FF2B5EF4-FFF2-40B4-BE49-F238E27FC236}">
                <a16:creationId xmlns:a16="http://schemas.microsoft.com/office/drawing/2014/main" id="{829004A7-DCD8-4E8F-B61F-2F9B214E0B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4B4D6F-C362-4430-9E0F-097FDD2B55AB}"/>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386149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1A147-2353-4453-B935-2052ECFFA4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CF18C60-4508-40AC-84A2-16C4CAB6D09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F8D814-3052-4EA7-A55B-579DB3D1D316}"/>
              </a:ext>
            </a:extLst>
          </p:cNvPr>
          <p:cNvSpPr>
            <a:spLocks noGrp="1"/>
          </p:cNvSpPr>
          <p:nvPr>
            <p:ph type="dt" sz="half" idx="10"/>
          </p:nvPr>
        </p:nvSpPr>
        <p:spPr/>
        <p:txBody>
          <a:bodyPr/>
          <a:lstStyle/>
          <a:p>
            <a:fld id="{A0CA202C-DF3B-4AF6-A4EB-1CACB965A9D2}" type="datetimeFigureOut">
              <a:rPr lang="en-US" smtClean="0"/>
              <a:t>5/7/2021</a:t>
            </a:fld>
            <a:endParaRPr lang="en-US"/>
          </a:p>
        </p:txBody>
      </p:sp>
      <p:sp>
        <p:nvSpPr>
          <p:cNvPr id="5" name="Footer Placeholder 4">
            <a:extLst>
              <a:ext uri="{FF2B5EF4-FFF2-40B4-BE49-F238E27FC236}">
                <a16:creationId xmlns:a16="http://schemas.microsoft.com/office/drawing/2014/main" id="{AAA222A7-D025-41BE-8D16-AA133BF098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7DC380-7805-4E69-A41A-42403C7C4BD3}"/>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0798608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736C13-50A6-4234-950B-CA3FEB827D3E}"/>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C31BBB0-49E8-4F2A-A028-5C32C78E81D8}"/>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6DBC10-0953-441A-BB3D-6693DDD6A4D7}"/>
              </a:ext>
            </a:extLst>
          </p:cNvPr>
          <p:cNvSpPr>
            <a:spLocks noGrp="1"/>
          </p:cNvSpPr>
          <p:nvPr>
            <p:ph type="dt" sz="half" idx="10"/>
          </p:nvPr>
        </p:nvSpPr>
        <p:spPr/>
        <p:txBody>
          <a:bodyPr/>
          <a:lstStyle/>
          <a:p>
            <a:fld id="{A0CA202C-DF3B-4AF6-A4EB-1CACB965A9D2}" type="datetimeFigureOut">
              <a:rPr lang="en-US" smtClean="0"/>
              <a:t>5/7/2021</a:t>
            </a:fld>
            <a:endParaRPr lang="en-US"/>
          </a:p>
        </p:txBody>
      </p:sp>
      <p:sp>
        <p:nvSpPr>
          <p:cNvPr id="5" name="Footer Placeholder 4">
            <a:extLst>
              <a:ext uri="{FF2B5EF4-FFF2-40B4-BE49-F238E27FC236}">
                <a16:creationId xmlns:a16="http://schemas.microsoft.com/office/drawing/2014/main" id="{49032E05-8038-4FFE-9D32-3A6E0B1557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D76DE9-4CAE-481E-9125-1D13C2D87B8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573045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30CEF-1C4C-40FF-AA4C-9695CCDDD91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2BC455-16BA-4EE7-9CA5-83DA769416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4B92FC-BCF3-4BD7-9E0F-C404BEE9FA8E}"/>
              </a:ext>
            </a:extLst>
          </p:cNvPr>
          <p:cNvSpPr>
            <a:spLocks noGrp="1"/>
          </p:cNvSpPr>
          <p:nvPr>
            <p:ph type="dt" sz="half" idx="10"/>
          </p:nvPr>
        </p:nvSpPr>
        <p:spPr/>
        <p:txBody>
          <a:bodyPr/>
          <a:lstStyle/>
          <a:p>
            <a:fld id="{331CA75F-C908-41C9-A4F8-D4DF6DE72F0C}" type="datetimeFigureOut">
              <a:rPr lang="en-US" smtClean="0"/>
              <a:t>5/7/2021</a:t>
            </a:fld>
            <a:endParaRPr lang="en-US"/>
          </a:p>
        </p:txBody>
      </p:sp>
      <p:sp>
        <p:nvSpPr>
          <p:cNvPr id="5" name="Footer Placeholder 4">
            <a:extLst>
              <a:ext uri="{FF2B5EF4-FFF2-40B4-BE49-F238E27FC236}">
                <a16:creationId xmlns:a16="http://schemas.microsoft.com/office/drawing/2014/main" id="{E74EBF75-91B7-4208-B7B7-63B99CEBFD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CEFC75-76A3-4397-9409-7FBCC2F47ED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848690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16195-4236-442D-B97E-ED7BF77172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7909F6-CCD4-4189-B234-3E0A71F307B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B3AFFB-93CF-4C38-9C1E-D427949792D4}"/>
              </a:ext>
            </a:extLst>
          </p:cNvPr>
          <p:cNvSpPr>
            <a:spLocks noGrp="1"/>
          </p:cNvSpPr>
          <p:nvPr>
            <p:ph type="dt" sz="half" idx="10"/>
          </p:nvPr>
        </p:nvSpPr>
        <p:spPr/>
        <p:txBody>
          <a:bodyPr/>
          <a:lstStyle/>
          <a:p>
            <a:fld id="{331CA75F-C908-41C9-A4F8-D4DF6DE72F0C}" type="datetimeFigureOut">
              <a:rPr lang="en-US" smtClean="0"/>
              <a:t>5/7/2021</a:t>
            </a:fld>
            <a:endParaRPr lang="en-US"/>
          </a:p>
        </p:txBody>
      </p:sp>
      <p:sp>
        <p:nvSpPr>
          <p:cNvPr id="5" name="Footer Placeholder 4">
            <a:extLst>
              <a:ext uri="{FF2B5EF4-FFF2-40B4-BE49-F238E27FC236}">
                <a16:creationId xmlns:a16="http://schemas.microsoft.com/office/drawing/2014/main" id="{37300542-022B-4B9E-900B-8F36CE93B2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0C1468-573E-49C3-A4C4-2C17D0D17BC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8927046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E83E5-4D64-4952-ABD5-6A24A1F072C8}"/>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1AEF3BF-73B8-40B7-B825-45B6165CCBF5}"/>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02C2375-D7F1-4AAC-963E-CB7B3422B9C2}"/>
              </a:ext>
            </a:extLst>
          </p:cNvPr>
          <p:cNvSpPr>
            <a:spLocks noGrp="1"/>
          </p:cNvSpPr>
          <p:nvPr>
            <p:ph type="dt" sz="half" idx="10"/>
          </p:nvPr>
        </p:nvSpPr>
        <p:spPr/>
        <p:txBody>
          <a:bodyPr/>
          <a:lstStyle/>
          <a:p>
            <a:fld id="{331CA75F-C908-41C9-A4F8-D4DF6DE72F0C}" type="datetimeFigureOut">
              <a:rPr lang="en-US" smtClean="0"/>
              <a:t>5/7/2021</a:t>
            </a:fld>
            <a:endParaRPr lang="en-US"/>
          </a:p>
        </p:txBody>
      </p:sp>
      <p:sp>
        <p:nvSpPr>
          <p:cNvPr id="5" name="Footer Placeholder 4">
            <a:extLst>
              <a:ext uri="{FF2B5EF4-FFF2-40B4-BE49-F238E27FC236}">
                <a16:creationId xmlns:a16="http://schemas.microsoft.com/office/drawing/2014/main" id="{A4CBAE93-6F59-491B-A5C2-7E6C2D562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AAE0D4-39E7-4564-8A6E-CBDD7CBF86B1}"/>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2955112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AF457-DD7A-401F-B6E1-053C7B0914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BE27C8-58AA-49B5-889D-668C3770C7E2}"/>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740CFF-FA28-4CBD-A06D-98C798FC40F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A45B09B-F2F2-4A41-B931-62C7D9667726}"/>
              </a:ext>
            </a:extLst>
          </p:cNvPr>
          <p:cNvSpPr>
            <a:spLocks noGrp="1"/>
          </p:cNvSpPr>
          <p:nvPr>
            <p:ph type="dt" sz="half" idx="10"/>
          </p:nvPr>
        </p:nvSpPr>
        <p:spPr/>
        <p:txBody>
          <a:bodyPr/>
          <a:lstStyle/>
          <a:p>
            <a:fld id="{331CA75F-C908-41C9-A4F8-D4DF6DE72F0C}" type="datetimeFigureOut">
              <a:rPr lang="en-US" smtClean="0"/>
              <a:t>5/7/2021</a:t>
            </a:fld>
            <a:endParaRPr lang="en-US"/>
          </a:p>
        </p:txBody>
      </p:sp>
      <p:sp>
        <p:nvSpPr>
          <p:cNvPr id="6" name="Footer Placeholder 5">
            <a:extLst>
              <a:ext uri="{FF2B5EF4-FFF2-40B4-BE49-F238E27FC236}">
                <a16:creationId xmlns:a16="http://schemas.microsoft.com/office/drawing/2014/main" id="{069257C0-6FCE-4C2A-9E9A-8FC44EB7DA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7371FF-F599-4AC4-97B3-D2CC0B24D9C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477106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94F5BD-132A-40A5-ABD9-4EDBA50D2945}"/>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24DDB14-59F9-4408-8605-AF8050EDF370}"/>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C9B87D0-8539-4327-A419-AD1155B1EA3D}"/>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CFAA31D-8C39-4141-B0AC-CAF51F67E027}"/>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9F4177A-EA57-4EC4-BA13-8BDEBB6C3FA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748EEC-8212-467D-BC04-0D67A195D045}"/>
              </a:ext>
            </a:extLst>
          </p:cNvPr>
          <p:cNvSpPr>
            <a:spLocks noGrp="1"/>
          </p:cNvSpPr>
          <p:nvPr>
            <p:ph type="dt" sz="half" idx="10"/>
          </p:nvPr>
        </p:nvSpPr>
        <p:spPr/>
        <p:txBody>
          <a:bodyPr/>
          <a:lstStyle/>
          <a:p>
            <a:fld id="{331CA75F-C908-41C9-A4F8-D4DF6DE72F0C}" type="datetimeFigureOut">
              <a:rPr lang="en-US" smtClean="0"/>
              <a:t>5/7/2021</a:t>
            </a:fld>
            <a:endParaRPr lang="en-US"/>
          </a:p>
        </p:txBody>
      </p:sp>
      <p:sp>
        <p:nvSpPr>
          <p:cNvPr id="8" name="Footer Placeholder 7">
            <a:extLst>
              <a:ext uri="{FF2B5EF4-FFF2-40B4-BE49-F238E27FC236}">
                <a16:creationId xmlns:a16="http://schemas.microsoft.com/office/drawing/2014/main" id="{E6CD1D4B-6D73-407B-BD1F-F07272E4B4B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72BE83E-BA3C-4694-A536-0AD0A88F250D}"/>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8629643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15B24-95AA-4692-8653-2F0C8A483D9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DFEFD55-565D-4FB3-A716-36B4062CA301}"/>
              </a:ext>
            </a:extLst>
          </p:cNvPr>
          <p:cNvSpPr>
            <a:spLocks noGrp="1"/>
          </p:cNvSpPr>
          <p:nvPr>
            <p:ph type="dt" sz="half" idx="10"/>
          </p:nvPr>
        </p:nvSpPr>
        <p:spPr/>
        <p:txBody>
          <a:bodyPr/>
          <a:lstStyle/>
          <a:p>
            <a:fld id="{331CA75F-C908-41C9-A4F8-D4DF6DE72F0C}" type="datetimeFigureOut">
              <a:rPr lang="en-US" smtClean="0"/>
              <a:t>5/7/2021</a:t>
            </a:fld>
            <a:endParaRPr lang="en-US"/>
          </a:p>
        </p:txBody>
      </p:sp>
      <p:sp>
        <p:nvSpPr>
          <p:cNvPr id="4" name="Footer Placeholder 3">
            <a:extLst>
              <a:ext uri="{FF2B5EF4-FFF2-40B4-BE49-F238E27FC236}">
                <a16:creationId xmlns:a16="http://schemas.microsoft.com/office/drawing/2014/main" id="{3671F947-EF0C-4F7A-8D09-3A38BCAA05A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119551-76BE-40F3-A81F-3766B953308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5077257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E62D69-1FD5-4E65-AE88-B5037B8EC7AC}"/>
              </a:ext>
            </a:extLst>
          </p:cNvPr>
          <p:cNvSpPr>
            <a:spLocks noGrp="1"/>
          </p:cNvSpPr>
          <p:nvPr>
            <p:ph type="dt" sz="half" idx="10"/>
          </p:nvPr>
        </p:nvSpPr>
        <p:spPr/>
        <p:txBody>
          <a:bodyPr/>
          <a:lstStyle/>
          <a:p>
            <a:fld id="{331CA75F-C908-41C9-A4F8-D4DF6DE72F0C}" type="datetimeFigureOut">
              <a:rPr lang="en-US" smtClean="0"/>
              <a:t>5/7/2021</a:t>
            </a:fld>
            <a:endParaRPr lang="en-US"/>
          </a:p>
        </p:txBody>
      </p:sp>
      <p:sp>
        <p:nvSpPr>
          <p:cNvPr id="3" name="Footer Placeholder 2">
            <a:extLst>
              <a:ext uri="{FF2B5EF4-FFF2-40B4-BE49-F238E27FC236}">
                <a16:creationId xmlns:a16="http://schemas.microsoft.com/office/drawing/2014/main" id="{17FB9CA1-C5C5-4426-93AB-23C099810D5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E0C5F19-F525-4719-9324-6495A91FD66C}"/>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5633904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B8E4B-7A14-42A7-B3F6-405491E6CAC4}"/>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6F7DF6-39A8-4C75-BB93-38BFFD383D6E}"/>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F0ECC41-FCA0-47D7-B87E-8BF25444D023}"/>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AD96CC-CDE9-454C-BBB1-02EE8B13A473}"/>
              </a:ext>
            </a:extLst>
          </p:cNvPr>
          <p:cNvSpPr>
            <a:spLocks noGrp="1"/>
          </p:cNvSpPr>
          <p:nvPr>
            <p:ph type="dt" sz="half" idx="10"/>
          </p:nvPr>
        </p:nvSpPr>
        <p:spPr/>
        <p:txBody>
          <a:bodyPr/>
          <a:lstStyle/>
          <a:p>
            <a:fld id="{331CA75F-C908-41C9-A4F8-D4DF6DE72F0C}" type="datetimeFigureOut">
              <a:rPr lang="en-US" smtClean="0"/>
              <a:t>5/7/2021</a:t>
            </a:fld>
            <a:endParaRPr lang="en-US"/>
          </a:p>
        </p:txBody>
      </p:sp>
      <p:sp>
        <p:nvSpPr>
          <p:cNvPr id="6" name="Footer Placeholder 5">
            <a:extLst>
              <a:ext uri="{FF2B5EF4-FFF2-40B4-BE49-F238E27FC236}">
                <a16:creationId xmlns:a16="http://schemas.microsoft.com/office/drawing/2014/main" id="{66356348-98FD-4844-9004-432C97B362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2D93AC-5315-4C2E-AE7F-551F5F0D627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7305358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50CA7-92E9-4CF3-B5A0-3A98C59A2C8A}"/>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67DCB9-E72F-45DA-93F6-6EDCCADFBB3B}"/>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9C0ED52-5D07-4A4F-9778-BA6EE20DB6BC}"/>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8D8679F-2CE6-4515-95D9-342EE9349624}"/>
              </a:ext>
            </a:extLst>
          </p:cNvPr>
          <p:cNvSpPr>
            <a:spLocks noGrp="1"/>
          </p:cNvSpPr>
          <p:nvPr>
            <p:ph type="dt" sz="half" idx="10"/>
          </p:nvPr>
        </p:nvSpPr>
        <p:spPr/>
        <p:txBody>
          <a:bodyPr/>
          <a:lstStyle/>
          <a:p>
            <a:fld id="{331CA75F-C908-41C9-A4F8-D4DF6DE72F0C}" type="datetimeFigureOut">
              <a:rPr lang="en-US" smtClean="0"/>
              <a:t>5/7/2021</a:t>
            </a:fld>
            <a:endParaRPr lang="en-US"/>
          </a:p>
        </p:txBody>
      </p:sp>
      <p:sp>
        <p:nvSpPr>
          <p:cNvPr id="6" name="Footer Placeholder 5">
            <a:extLst>
              <a:ext uri="{FF2B5EF4-FFF2-40B4-BE49-F238E27FC236}">
                <a16:creationId xmlns:a16="http://schemas.microsoft.com/office/drawing/2014/main" id="{3DCEA2B8-7563-418F-9F2E-0B04102818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6F5449-4210-40E9-8483-348B29F2824F}"/>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0933003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96659-B61F-4212-8664-CB96C5086B5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1B2362-1798-4130-912E-6B4FF75CF79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CC1CF0-E0A2-4D62-952A-1E582056FF98}"/>
              </a:ext>
            </a:extLst>
          </p:cNvPr>
          <p:cNvSpPr>
            <a:spLocks noGrp="1"/>
          </p:cNvSpPr>
          <p:nvPr>
            <p:ph type="dt" sz="half" idx="10"/>
          </p:nvPr>
        </p:nvSpPr>
        <p:spPr/>
        <p:txBody>
          <a:bodyPr/>
          <a:lstStyle/>
          <a:p>
            <a:fld id="{331CA75F-C908-41C9-A4F8-D4DF6DE72F0C}" type="datetimeFigureOut">
              <a:rPr lang="en-US" smtClean="0"/>
              <a:t>5/7/2021</a:t>
            </a:fld>
            <a:endParaRPr lang="en-US"/>
          </a:p>
        </p:txBody>
      </p:sp>
      <p:sp>
        <p:nvSpPr>
          <p:cNvPr id="5" name="Footer Placeholder 4">
            <a:extLst>
              <a:ext uri="{FF2B5EF4-FFF2-40B4-BE49-F238E27FC236}">
                <a16:creationId xmlns:a16="http://schemas.microsoft.com/office/drawing/2014/main" id="{BF0020C9-8FED-4373-8C59-4D045D8878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5BC312-4885-42A0-B5EC-151688BB79BB}"/>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41433760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279C01-1B5B-4E18-85B1-979150317128}"/>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261228-5694-4696-8B6B-35B4769D4DD4}"/>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1E9D06-3E4D-47F3-A543-21ADB72B93AA}"/>
              </a:ext>
            </a:extLst>
          </p:cNvPr>
          <p:cNvSpPr>
            <a:spLocks noGrp="1"/>
          </p:cNvSpPr>
          <p:nvPr>
            <p:ph type="dt" sz="half" idx="10"/>
          </p:nvPr>
        </p:nvSpPr>
        <p:spPr/>
        <p:txBody>
          <a:bodyPr/>
          <a:lstStyle/>
          <a:p>
            <a:fld id="{331CA75F-C908-41C9-A4F8-D4DF6DE72F0C}" type="datetimeFigureOut">
              <a:rPr lang="en-US" smtClean="0"/>
              <a:t>5/7/2021</a:t>
            </a:fld>
            <a:endParaRPr lang="en-US"/>
          </a:p>
        </p:txBody>
      </p:sp>
      <p:sp>
        <p:nvSpPr>
          <p:cNvPr id="5" name="Footer Placeholder 4">
            <a:extLst>
              <a:ext uri="{FF2B5EF4-FFF2-40B4-BE49-F238E27FC236}">
                <a16:creationId xmlns:a16="http://schemas.microsoft.com/office/drawing/2014/main" id="{9BDDD088-FA1D-4EB9-9CA9-4C06C3B771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B56C38-FA1D-4825-AF8F-83AA0A281D3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760220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3282D-2A5F-48CE-A68B-7247AFF486A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89F559-25E4-402C-81E4-A5937B16E0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031A28-47EB-48ED-B1A7-197D2FD01FE6}"/>
              </a:ext>
            </a:extLst>
          </p:cNvPr>
          <p:cNvSpPr>
            <a:spLocks noGrp="1"/>
          </p:cNvSpPr>
          <p:nvPr>
            <p:ph type="dt" sz="half" idx="10"/>
          </p:nvPr>
        </p:nvSpPr>
        <p:spPr/>
        <p:txBody>
          <a:bodyPr/>
          <a:lstStyle/>
          <a:p>
            <a:fld id="{186A59A6-7D8A-42ED-8BFF-9A6223E2DB52}" type="datetimeFigureOut">
              <a:rPr lang="en-US" smtClean="0"/>
              <a:t>5/7/2021</a:t>
            </a:fld>
            <a:endParaRPr lang="en-US"/>
          </a:p>
        </p:txBody>
      </p:sp>
      <p:sp>
        <p:nvSpPr>
          <p:cNvPr id="5" name="Footer Placeholder 4">
            <a:extLst>
              <a:ext uri="{FF2B5EF4-FFF2-40B4-BE49-F238E27FC236}">
                <a16:creationId xmlns:a16="http://schemas.microsoft.com/office/drawing/2014/main" id="{0A9DC357-1F9D-4380-9293-4A19CD694B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BFC44B-9446-4EC5-9ED6-2D2C5DB07BFA}"/>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385891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406459"/>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7244B-7C72-412B-A692-699D90C018D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35E3E68-EAE3-4D7D-AB36-B6B328980D6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1E8348-C455-4658-B5E5-D859153982AA}"/>
              </a:ext>
            </a:extLst>
          </p:cNvPr>
          <p:cNvSpPr>
            <a:spLocks noGrp="1"/>
          </p:cNvSpPr>
          <p:nvPr>
            <p:ph type="dt" sz="half" idx="10"/>
          </p:nvPr>
        </p:nvSpPr>
        <p:spPr/>
        <p:txBody>
          <a:bodyPr/>
          <a:lstStyle/>
          <a:p>
            <a:fld id="{186A59A6-7D8A-42ED-8BFF-9A6223E2DB52}" type="datetimeFigureOut">
              <a:rPr lang="en-US" smtClean="0"/>
              <a:t>5/7/2021</a:t>
            </a:fld>
            <a:endParaRPr lang="en-US"/>
          </a:p>
        </p:txBody>
      </p:sp>
      <p:sp>
        <p:nvSpPr>
          <p:cNvPr id="5" name="Footer Placeholder 4">
            <a:extLst>
              <a:ext uri="{FF2B5EF4-FFF2-40B4-BE49-F238E27FC236}">
                <a16:creationId xmlns:a16="http://schemas.microsoft.com/office/drawing/2014/main" id="{0EE38964-7760-4DA4-BD63-9797797BEB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49268A-6A77-4EDE-B533-61DB99C803EB}"/>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991205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14172-D09D-4A40-8B4E-6447E3F9F804}"/>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372DCCC-E5F4-4859-A203-3EB4FB64042D}"/>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FDF30E9-CD68-4A2F-982B-ABBB93A27BC9}"/>
              </a:ext>
            </a:extLst>
          </p:cNvPr>
          <p:cNvSpPr>
            <a:spLocks noGrp="1"/>
          </p:cNvSpPr>
          <p:nvPr>
            <p:ph type="dt" sz="half" idx="10"/>
          </p:nvPr>
        </p:nvSpPr>
        <p:spPr/>
        <p:txBody>
          <a:bodyPr/>
          <a:lstStyle/>
          <a:p>
            <a:fld id="{186A59A6-7D8A-42ED-8BFF-9A6223E2DB52}" type="datetimeFigureOut">
              <a:rPr lang="en-US" smtClean="0"/>
              <a:t>5/7/2021</a:t>
            </a:fld>
            <a:endParaRPr lang="en-US"/>
          </a:p>
        </p:txBody>
      </p:sp>
      <p:sp>
        <p:nvSpPr>
          <p:cNvPr id="5" name="Footer Placeholder 4">
            <a:extLst>
              <a:ext uri="{FF2B5EF4-FFF2-40B4-BE49-F238E27FC236}">
                <a16:creationId xmlns:a16="http://schemas.microsoft.com/office/drawing/2014/main" id="{D7B9BEA6-9609-462A-B3C1-D8C745C95C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E6539B-6212-4B79-82A9-69F3AFBB6B4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42785965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6DBEE-0B3B-4249-BFED-0D0924B3E5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1C2927-42C5-491C-886C-96B57DED601F}"/>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6F24EA-CAC7-4EDF-A08D-6B0FFF761A40}"/>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CB3671D-2CE8-44B4-BDE1-1C7B2EB68C53}"/>
              </a:ext>
            </a:extLst>
          </p:cNvPr>
          <p:cNvSpPr>
            <a:spLocks noGrp="1"/>
          </p:cNvSpPr>
          <p:nvPr>
            <p:ph type="dt" sz="half" idx="10"/>
          </p:nvPr>
        </p:nvSpPr>
        <p:spPr/>
        <p:txBody>
          <a:bodyPr/>
          <a:lstStyle/>
          <a:p>
            <a:fld id="{186A59A6-7D8A-42ED-8BFF-9A6223E2DB52}" type="datetimeFigureOut">
              <a:rPr lang="en-US" smtClean="0"/>
              <a:t>5/7/2021</a:t>
            </a:fld>
            <a:endParaRPr lang="en-US"/>
          </a:p>
        </p:txBody>
      </p:sp>
      <p:sp>
        <p:nvSpPr>
          <p:cNvPr id="6" name="Footer Placeholder 5">
            <a:extLst>
              <a:ext uri="{FF2B5EF4-FFF2-40B4-BE49-F238E27FC236}">
                <a16:creationId xmlns:a16="http://schemas.microsoft.com/office/drawing/2014/main" id="{0DBA793F-991C-4779-B4DE-568449A69E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1E1726-6121-4C45-948F-55D46A2869E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604753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0B359-1653-48D2-B1E2-31A09AA0CFE6}"/>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AC38F80-BC10-499E-96DA-1AFA369370ED}"/>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5DFBC9-576A-41F2-A5D3-5AF7EC86B6E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CB5DA7F-AB98-4B76-9D70-253BC2E213F8}"/>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6A5053A-DD1A-400A-93E5-B094D4BBAC66}"/>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870437-FB07-4903-ADE9-F56CA31BA99F}"/>
              </a:ext>
            </a:extLst>
          </p:cNvPr>
          <p:cNvSpPr>
            <a:spLocks noGrp="1"/>
          </p:cNvSpPr>
          <p:nvPr>
            <p:ph type="dt" sz="half" idx="10"/>
          </p:nvPr>
        </p:nvSpPr>
        <p:spPr/>
        <p:txBody>
          <a:bodyPr/>
          <a:lstStyle/>
          <a:p>
            <a:fld id="{186A59A6-7D8A-42ED-8BFF-9A6223E2DB52}" type="datetimeFigureOut">
              <a:rPr lang="en-US" smtClean="0"/>
              <a:t>5/7/2021</a:t>
            </a:fld>
            <a:endParaRPr lang="en-US"/>
          </a:p>
        </p:txBody>
      </p:sp>
      <p:sp>
        <p:nvSpPr>
          <p:cNvPr id="8" name="Footer Placeholder 7">
            <a:extLst>
              <a:ext uri="{FF2B5EF4-FFF2-40B4-BE49-F238E27FC236}">
                <a16:creationId xmlns:a16="http://schemas.microsoft.com/office/drawing/2014/main" id="{6589CEB9-0797-46AC-B5C5-3CFD38381D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47154E3-B5F0-4A3C-9593-38D55B00985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0114902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7DC07-B3D6-4856-B59F-833C2E1B8FA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94D2227-7949-4334-AC01-C6D4EEBA87DA}"/>
              </a:ext>
            </a:extLst>
          </p:cNvPr>
          <p:cNvSpPr>
            <a:spLocks noGrp="1"/>
          </p:cNvSpPr>
          <p:nvPr>
            <p:ph type="dt" sz="half" idx="10"/>
          </p:nvPr>
        </p:nvSpPr>
        <p:spPr/>
        <p:txBody>
          <a:bodyPr/>
          <a:lstStyle/>
          <a:p>
            <a:fld id="{186A59A6-7D8A-42ED-8BFF-9A6223E2DB52}" type="datetimeFigureOut">
              <a:rPr lang="en-US" smtClean="0"/>
              <a:t>5/7/2021</a:t>
            </a:fld>
            <a:endParaRPr lang="en-US"/>
          </a:p>
        </p:txBody>
      </p:sp>
      <p:sp>
        <p:nvSpPr>
          <p:cNvPr id="4" name="Footer Placeholder 3">
            <a:extLst>
              <a:ext uri="{FF2B5EF4-FFF2-40B4-BE49-F238E27FC236}">
                <a16:creationId xmlns:a16="http://schemas.microsoft.com/office/drawing/2014/main" id="{D65F3158-8B56-4979-BECB-44E17B71A1A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A2B60D6-659A-4709-BBEF-AC9B963C144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96152592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4D1DAE-077A-4799-BCE8-EEB5152F134C}"/>
              </a:ext>
            </a:extLst>
          </p:cNvPr>
          <p:cNvSpPr>
            <a:spLocks noGrp="1"/>
          </p:cNvSpPr>
          <p:nvPr>
            <p:ph type="dt" sz="half" idx="10"/>
          </p:nvPr>
        </p:nvSpPr>
        <p:spPr/>
        <p:txBody>
          <a:bodyPr/>
          <a:lstStyle/>
          <a:p>
            <a:fld id="{186A59A6-7D8A-42ED-8BFF-9A6223E2DB52}" type="datetimeFigureOut">
              <a:rPr lang="en-US" smtClean="0"/>
              <a:t>5/7/2021</a:t>
            </a:fld>
            <a:endParaRPr lang="en-US"/>
          </a:p>
        </p:txBody>
      </p:sp>
      <p:sp>
        <p:nvSpPr>
          <p:cNvPr id="3" name="Footer Placeholder 2">
            <a:extLst>
              <a:ext uri="{FF2B5EF4-FFF2-40B4-BE49-F238E27FC236}">
                <a16:creationId xmlns:a16="http://schemas.microsoft.com/office/drawing/2014/main" id="{0F52FC72-07F6-4016-A0AC-CB85B20073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65C5B14-988D-4D04-9DCC-38DBA5B289DF}"/>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3854355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1B9A4-284F-4D92-B9AA-D011AD78947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BC4FB95-38DE-4AB6-AFD0-CE16BB2BFC3B}"/>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27F5900-8AD4-4D27-8482-1571E658BF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596719-CA6D-4F04-B136-A8986C67DA6E}"/>
              </a:ext>
            </a:extLst>
          </p:cNvPr>
          <p:cNvSpPr>
            <a:spLocks noGrp="1"/>
          </p:cNvSpPr>
          <p:nvPr>
            <p:ph type="dt" sz="half" idx="10"/>
          </p:nvPr>
        </p:nvSpPr>
        <p:spPr/>
        <p:txBody>
          <a:bodyPr/>
          <a:lstStyle/>
          <a:p>
            <a:fld id="{186A59A6-7D8A-42ED-8BFF-9A6223E2DB52}" type="datetimeFigureOut">
              <a:rPr lang="en-US" smtClean="0"/>
              <a:t>5/7/2021</a:t>
            </a:fld>
            <a:endParaRPr lang="en-US"/>
          </a:p>
        </p:txBody>
      </p:sp>
      <p:sp>
        <p:nvSpPr>
          <p:cNvPr id="6" name="Footer Placeholder 5">
            <a:extLst>
              <a:ext uri="{FF2B5EF4-FFF2-40B4-BE49-F238E27FC236}">
                <a16:creationId xmlns:a16="http://schemas.microsoft.com/office/drawing/2014/main" id="{D3DB1C11-D3C3-4062-A639-ADBC7D19F1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9A6CE9-6380-4E9C-9A76-EA4ECEFB7E3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6517837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0E567-AEEE-4437-A39C-E9B617038A48}"/>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6A97910-D132-4A89-96CC-67BB7F4BEBC4}"/>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582495-91B9-4239-8D35-1FB4903E66EB}"/>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CD963F-3AEA-4669-9EB1-C10D62EFB8B9}"/>
              </a:ext>
            </a:extLst>
          </p:cNvPr>
          <p:cNvSpPr>
            <a:spLocks noGrp="1"/>
          </p:cNvSpPr>
          <p:nvPr>
            <p:ph type="dt" sz="half" idx="10"/>
          </p:nvPr>
        </p:nvSpPr>
        <p:spPr/>
        <p:txBody>
          <a:bodyPr/>
          <a:lstStyle/>
          <a:p>
            <a:fld id="{186A59A6-7D8A-42ED-8BFF-9A6223E2DB52}" type="datetimeFigureOut">
              <a:rPr lang="en-US" smtClean="0"/>
              <a:t>5/7/2021</a:t>
            </a:fld>
            <a:endParaRPr lang="en-US"/>
          </a:p>
        </p:txBody>
      </p:sp>
      <p:sp>
        <p:nvSpPr>
          <p:cNvPr id="6" name="Footer Placeholder 5">
            <a:extLst>
              <a:ext uri="{FF2B5EF4-FFF2-40B4-BE49-F238E27FC236}">
                <a16:creationId xmlns:a16="http://schemas.microsoft.com/office/drawing/2014/main" id="{3D95103E-056D-4C34-8CF8-7E5B1872EC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2242A9-BA6B-4E20-A842-24A8832FAB9D}"/>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70564786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D6377-B3BD-4735-8990-049594A324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1A72B5-6326-48F6-AA88-496477205AD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D354E4-3A4A-43D3-83D1-0D35BE0827DC}"/>
              </a:ext>
            </a:extLst>
          </p:cNvPr>
          <p:cNvSpPr>
            <a:spLocks noGrp="1"/>
          </p:cNvSpPr>
          <p:nvPr>
            <p:ph type="dt" sz="half" idx="10"/>
          </p:nvPr>
        </p:nvSpPr>
        <p:spPr/>
        <p:txBody>
          <a:bodyPr/>
          <a:lstStyle/>
          <a:p>
            <a:fld id="{186A59A6-7D8A-42ED-8BFF-9A6223E2DB52}" type="datetimeFigureOut">
              <a:rPr lang="en-US" smtClean="0"/>
              <a:t>5/7/2021</a:t>
            </a:fld>
            <a:endParaRPr lang="en-US"/>
          </a:p>
        </p:txBody>
      </p:sp>
      <p:sp>
        <p:nvSpPr>
          <p:cNvPr id="5" name="Footer Placeholder 4">
            <a:extLst>
              <a:ext uri="{FF2B5EF4-FFF2-40B4-BE49-F238E27FC236}">
                <a16:creationId xmlns:a16="http://schemas.microsoft.com/office/drawing/2014/main" id="{B75FF39F-E697-4049-9D41-9B08EF23A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2DB606-9E9A-4EF2-9666-7FD53D90C7E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21407770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CCF0E4C-B3B7-4A76-9D2D-A1411BF5BE00}"/>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9F90CE-DD6A-4B1C-A139-3A9932FBAB9A}"/>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C21FBC-BB70-4C3F-8CAB-98F8E05D6CBA}"/>
              </a:ext>
            </a:extLst>
          </p:cNvPr>
          <p:cNvSpPr>
            <a:spLocks noGrp="1"/>
          </p:cNvSpPr>
          <p:nvPr>
            <p:ph type="dt" sz="half" idx="10"/>
          </p:nvPr>
        </p:nvSpPr>
        <p:spPr/>
        <p:txBody>
          <a:bodyPr/>
          <a:lstStyle/>
          <a:p>
            <a:fld id="{186A59A6-7D8A-42ED-8BFF-9A6223E2DB52}" type="datetimeFigureOut">
              <a:rPr lang="en-US" smtClean="0"/>
              <a:t>5/7/2021</a:t>
            </a:fld>
            <a:endParaRPr lang="en-US"/>
          </a:p>
        </p:txBody>
      </p:sp>
      <p:sp>
        <p:nvSpPr>
          <p:cNvPr id="5" name="Footer Placeholder 4">
            <a:extLst>
              <a:ext uri="{FF2B5EF4-FFF2-40B4-BE49-F238E27FC236}">
                <a16:creationId xmlns:a16="http://schemas.microsoft.com/office/drawing/2014/main" id="{E6E427FC-B4CC-475F-A308-21063C6E41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6D5FD8-805E-4F87-86F7-F92C4792E8B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390566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B737708-655B-4122-B724-753544C69222}" type="datetimeFigureOut">
              <a:rPr lang="zh-CN" altLang="en-US" smtClean="0"/>
              <a:t>2021/5/7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B41AFB-60C3-4E04-B62B-1B12B8C52FF3}" type="slidenum">
              <a:rPr lang="zh-CN" altLang="en-US" smtClean="0"/>
              <a:t>‹#›</a:t>
            </a:fld>
            <a:endParaRPr lang="zh-CN" altLang="en-US"/>
          </a:p>
        </p:txBody>
      </p:sp>
    </p:spTree>
    <p:extLst>
      <p:ext uri="{BB962C8B-B14F-4D97-AF65-F5344CB8AC3E}">
        <p14:creationId xmlns:p14="http://schemas.microsoft.com/office/powerpoint/2010/main" val="42558715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76F11-0B99-4E85-9CC0-419D8A6E8EA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C7B241-8AFA-4620-BDAF-1CC0783583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2779F6D-2709-455B-83DC-C06E5953CDAA}"/>
              </a:ext>
            </a:extLst>
          </p:cNvPr>
          <p:cNvSpPr>
            <a:spLocks noGrp="1"/>
          </p:cNvSpPr>
          <p:nvPr>
            <p:ph type="dt" sz="half" idx="10"/>
          </p:nvPr>
        </p:nvSpPr>
        <p:spPr/>
        <p:txBody>
          <a:bodyPr/>
          <a:lstStyle/>
          <a:p>
            <a:fld id="{C6748C86-030F-4F43-A478-D12E6AEFF8D3}" type="datetimeFigureOut">
              <a:rPr lang="en-US" smtClean="0"/>
              <a:t>5/7/2021</a:t>
            </a:fld>
            <a:endParaRPr lang="en-US"/>
          </a:p>
        </p:txBody>
      </p:sp>
      <p:sp>
        <p:nvSpPr>
          <p:cNvPr id="5" name="Footer Placeholder 4">
            <a:extLst>
              <a:ext uri="{FF2B5EF4-FFF2-40B4-BE49-F238E27FC236}">
                <a16:creationId xmlns:a16="http://schemas.microsoft.com/office/drawing/2014/main" id="{C58CF677-5F9D-4AD1-81F1-E26E348EA2F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AF995A8-6237-455C-A6DB-7B69F45FA2E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41346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50D0F-C7CC-4BF9-A054-22397518049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84F9BA-1EB5-46B1-9BE5-09E82FC8B803}"/>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B53B1E6-4C96-4CB7-826D-8FCB63D8F0A2}"/>
              </a:ext>
            </a:extLst>
          </p:cNvPr>
          <p:cNvSpPr>
            <a:spLocks noGrp="1"/>
          </p:cNvSpPr>
          <p:nvPr>
            <p:ph type="dt" sz="half" idx="10"/>
          </p:nvPr>
        </p:nvSpPr>
        <p:spPr/>
        <p:txBody>
          <a:bodyPr/>
          <a:lstStyle/>
          <a:p>
            <a:fld id="{C6748C86-030F-4F43-A478-D12E6AEFF8D3}" type="datetimeFigureOut">
              <a:rPr lang="en-US" smtClean="0"/>
              <a:t>5/7/2021</a:t>
            </a:fld>
            <a:endParaRPr lang="en-US" dirty="0"/>
          </a:p>
        </p:txBody>
      </p:sp>
      <p:sp>
        <p:nvSpPr>
          <p:cNvPr id="5" name="Footer Placeholder 4">
            <a:extLst>
              <a:ext uri="{FF2B5EF4-FFF2-40B4-BE49-F238E27FC236}">
                <a16:creationId xmlns:a16="http://schemas.microsoft.com/office/drawing/2014/main" id="{016B7220-B5A7-4C21-BC64-FB79529F148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114070C-EAA9-4214-9EA6-9DF42DFE0ED6}"/>
              </a:ext>
            </a:extLst>
          </p:cNvPr>
          <p:cNvSpPr>
            <a:spLocks noGrp="1"/>
          </p:cNvSpPr>
          <p:nvPr>
            <p:ph type="sldNum" sz="quarter" idx="12"/>
          </p:nvPr>
        </p:nvSpPr>
        <p:spPr/>
        <p:txBody>
          <a:bodyPr/>
          <a:lstStyle/>
          <a:p>
            <a:fld id="{3BDDDCE0-C031-4745-ABD7-2112096DCCD6}" type="slidenum">
              <a:rPr lang="en-US" smtClean="0"/>
              <a:t>‹#›</a:t>
            </a:fld>
            <a:endParaRPr lang="en-US" dirty="0"/>
          </a:p>
        </p:txBody>
      </p:sp>
    </p:spTree>
    <p:extLst>
      <p:ext uri="{BB962C8B-B14F-4D97-AF65-F5344CB8AC3E}">
        <p14:creationId xmlns:p14="http://schemas.microsoft.com/office/powerpoint/2010/main" val="31220574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D5E59-8A81-40E6-980F-36BC0B9AD9DC}"/>
              </a:ext>
            </a:extLst>
          </p:cNvPr>
          <p:cNvSpPr>
            <a:spLocks noGrp="1"/>
          </p:cNvSpPr>
          <p:nvPr>
            <p:ph type="title"/>
          </p:nvPr>
        </p:nvSpPr>
        <p:spPr>
          <a:xfrm>
            <a:off x="831851" y="1709739"/>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A31EFFF8-02B9-4252-9A70-0103904316EF}"/>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F12103E-3779-4835-9FC7-AE5229360DD7}"/>
              </a:ext>
            </a:extLst>
          </p:cNvPr>
          <p:cNvSpPr>
            <a:spLocks noGrp="1"/>
          </p:cNvSpPr>
          <p:nvPr>
            <p:ph type="dt" sz="half" idx="10"/>
          </p:nvPr>
        </p:nvSpPr>
        <p:spPr/>
        <p:txBody>
          <a:bodyPr/>
          <a:lstStyle/>
          <a:p>
            <a:fld id="{C6748C86-030F-4F43-A478-D12E6AEFF8D3}" type="datetimeFigureOut">
              <a:rPr lang="en-US" smtClean="0"/>
              <a:t>5/7/2021</a:t>
            </a:fld>
            <a:endParaRPr lang="en-US" dirty="0"/>
          </a:p>
        </p:txBody>
      </p:sp>
      <p:sp>
        <p:nvSpPr>
          <p:cNvPr id="5" name="Footer Placeholder 4">
            <a:extLst>
              <a:ext uri="{FF2B5EF4-FFF2-40B4-BE49-F238E27FC236}">
                <a16:creationId xmlns:a16="http://schemas.microsoft.com/office/drawing/2014/main" id="{692ABDF6-4AE9-4D22-8F0C-12C44083A75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877A0DA-85F4-470A-868E-BCAC50B86F5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3490292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0E9D5-9DD1-4E42-8AF3-4064CDAD9506}"/>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3BFE509-5964-4B37-A2E3-8B21F2D3D633}"/>
              </a:ext>
            </a:extLst>
          </p:cNvPr>
          <p:cNvSpPr>
            <a:spLocks noGrp="1"/>
          </p:cNvSpPr>
          <p:nvPr>
            <p:ph sz="half" idx="1"/>
          </p:nvPr>
        </p:nvSpPr>
        <p:spPr>
          <a:xfrm>
            <a:off x="8382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E310A551-FAAE-4903-A7A0-F1CBBBA28F82}"/>
              </a:ext>
            </a:extLst>
          </p:cNvPr>
          <p:cNvSpPr>
            <a:spLocks noGrp="1"/>
          </p:cNvSpPr>
          <p:nvPr>
            <p:ph sz="half" idx="2"/>
          </p:nvPr>
        </p:nvSpPr>
        <p:spPr>
          <a:xfrm>
            <a:off x="61976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22B8E082-6B4D-4B29-AF4E-C69C2A2C09CD}"/>
              </a:ext>
            </a:extLst>
          </p:cNvPr>
          <p:cNvSpPr>
            <a:spLocks noGrp="1"/>
          </p:cNvSpPr>
          <p:nvPr>
            <p:ph type="dt" sz="half" idx="10"/>
          </p:nvPr>
        </p:nvSpPr>
        <p:spPr/>
        <p:txBody>
          <a:bodyPr/>
          <a:lstStyle/>
          <a:p>
            <a:fld id="{C6748C86-030F-4F43-A478-D12E6AEFF8D3}" type="datetimeFigureOut">
              <a:rPr lang="en-US" smtClean="0"/>
              <a:t>5/7/2021</a:t>
            </a:fld>
            <a:endParaRPr lang="en-US"/>
          </a:p>
        </p:txBody>
      </p:sp>
      <p:sp>
        <p:nvSpPr>
          <p:cNvPr id="6" name="Footer Placeholder 5">
            <a:extLst>
              <a:ext uri="{FF2B5EF4-FFF2-40B4-BE49-F238E27FC236}">
                <a16:creationId xmlns:a16="http://schemas.microsoft.com/office/drawing/2014/main" id="{48469544-68A6-4CCC-AD54-CFC160618A9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BA44E05-5BDD-4130-8D88-12682FBC21D3}"/>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861603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76463" y="6533833"/>
            <a:ext cx="8225367" cy="215444"/>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25476" y="6454459"/>
            <a:ext cx="7297560" cy="403541"/>
          </a:xfrm>
          <a:prstGeom prst="rect">
            <a:avLst/>
          </a:prstGeom>
          <a:noFill/>
        </p:spPr>
        <p:txBody>
          <a:bodyPr anchor="ctr">
            <a:norm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SA2#144E</a:t>
            </a:r>
            <a:r>
              <a:rPr lang="en-US" altLang="de-DE" sz="1200" dirty="0">
                <a:solidFill>
                  <a:schemeClr val="bg1"/>
                </a:solidFill>
              </a:rPr>
              <a:t> (e-meeting), April 12 – 16, 2021</a:t>
            </a:r>
          </a:p>
        </p:txBody>
      </p:sp>
      <p:sp>
        <p:nvSpPr>
          <p:cNvPr id="12" name="Oval 11"/>
          <p:cNvSpPr/>
          <p:nvPr userDrawn="1"/>
        </p:nvSpPr>
        <p:spPr bwMode="auto">
          <a:xfrm>
            <a:off x="11091334" y="645445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dirty="0"/>
          </a:p>
          <a:p>
            <a:pPr>
              <a:defRPr/>
            </a:pPr>
            <a:endParaRPr lang="en-GB" altLang="en-US" sz="1000" dirty="0"/>
          </a:p>
        </p:txBody>
      </p:sp>
      <p:sp>
        <p:nvSpPr>
          <p:cNvPr id="1031" name="Rectangle 15"/>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1" y="6533833"/>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t>© 3GPP 2021</a:t>
            </a:r>
          </a:p>
        </p:txBody>
      </p:sp>
      <p:pic>
        <p:nvPicPr>
          <p:cNvPr id="1033" name="Picture 10" descr="3GPP_TM_RD.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661227" y="26986"/>
            <a:ext cx="1342813"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 id="2147483820" r:id="rId5"/>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C811FE6-D3DF-4315-ACAA-3E3CC20E6CCE}"/>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9C4C48E5-00D9-4325-B199-EA4DCC015D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BA84601-1F95-438A-9FB4-A9AC750E4820}"/>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748C86-030F-4F43-A478-D12E6AEFF8D3}" type="datetimeFigureOut">
              <a:rPr lang="en-US" smtClean="0"/>
              <a:pPr/>
              <a:t>5/7/2021</a:t>
            </a:fld>
            <a:endParaRPr lang="en-US" dirty="0"/>
          </a:p>
        </p:txBody>
      </p:sp>
      <p:sp>
        <p:nvSpPr>
          <p:cNvPr id="5" name="Footer Placeholder 4">
            <a:extLst>
              <a:ext uri="{FF2B5EF4-FFF2-40B4-BE49-F238E27FC236}">
                <a16:creationId xmlns:a16="http://schemas.microsoft.com/office/drawing/2014/main" id="{7141AEA2-8304-4EB9-B459-2EBBFD9ADF13}"/>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D5263B77-7D1D-49CC-B8D2-002838112336}"/>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DDDCE0-C031-4745-ABD7-2112096DCCD6}" type="slidenum">
              <a:rPr lang="en-US" smtClean="0"/>
              <a:t>‹#›</a:t>
            </a:fld>
            <a:endParaRPr lang="en-US"/>
          </a:p>
        </p:txBody>
      </p:sp>
    </p:spTree>
    <p:extLst>
      <p:ext uri="{BB962C8B-B14F-4D97-AF65-F5344CB8AC3E}">
        <p14:creationId xmlns:p14="http://schemas.microsoft.com/office/powerpoint/2010/main" val="321781749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6499BDA-7A1E-4662-89E4-86AF727D8727}"/>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AAD9EB5-2FAE-433E-8916-00D5391EA5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704BF5-F7AF-4CF3-BAF8-B1F77EDFDA5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CA202C-DF3B-4AF6-A4EB-1CACB965A9D2}" type="datetimeFigureOut">
              <a:rPr lang="en-US" smtClean="0"/>
              <a:t>5/7/2021</a:t>
            </a:fld>
            <a:endParaRPr lang="en-US"/>
          </a:p>
        </p:txBody>
      </p:sp>
      <p:sp>
        <p:nvSpPr>
          <p:cNvPr id="5" name="Footer Placeholder 4">
            <a:extLst>
              <a:ext uri="{FF2B5EF4-FFF2-40B4-BE49-F238E27FC236}">
                <a16:creationId xmlns:a16="http://schemas.microsoft.com/office/drawing/2014/main" id="{AB286779-4A68-48A3-A98D-0D85A44C0BD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79EFB7B-396F-4D53-A5CF-8B7721FD44A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549158-77BA-47EF-8C41-D6084643CAC6}" type="slidenum">
              <a:rPr lang="en-US" smtClean="0"/>
              <a:t>‹#›</a:t>
            </a:fld>
            <a:endParaRPr lang="en-US"/>
          </a:p>
        </p:txBody>
      </p:sp>
    </p:spTree>
    <p:extLst>
      <p:ext uri="{BB962C8B-B14F-4D97-AF65-F5344CB8AC3E}">
        <p14:creationId xmlns:p14="http://schemas.microsoft.com/office/powerpoint/2010/main" val="2903804183"/>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E7E6B-2100-4CB2-8DAF-68EB9E6FE353}"/>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6F0D49-74B4-4263-94E4-A9C5CD9DBF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0D2AEA-D9C5-420B-B209-498F6FD68B7F}"/>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1CA75F-C908-41C9-A4F8-D4DF6DE72F0C}" type="datetimeFigureOut">
              <a:rPr lang="en-US" smtClean="0"/>
              <a:t>5/7/2021</a:t>
            </a:fld>
            <a:endParaRPr lang="en-US"/>
          </a:p>
        </p:txBody>
      </p:sp>
      <p:sp>
        <p:nvSpPr>
          <p:cNvPr id="5" name="Footer Placeholder 4">
            <a:extLst>
              <a:ext uri="{FF2B5EF4-FFF2-40B4-BE49-F238E27FC236}">
                <a16:creationId xmlns:a16="http://schemas.microsoft.com/office/drawing/2014/main" id="{54E5F8A4-9A89-4F54-8623-E083D887603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E686C79-342A-4AFE-8262-70BA082D654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FC8E38-B364-4556-8D74-7CEE48C00BD5}" type="slidenum">
              <a:rPr lang="en-US" smtClean="0"/>
              <a:t>‹#›</a:t>
            </a:fld>
            <a:endParaRPr lang="en-US"/>
          </a:p>
        </p:txBody>
      </p:sp>
    </p:spTree>
    <p:extLst>
      <p:ext uri="{BB962C8B-B14F-4D97-AF65-F5344CB8AC3E}">
        <p14:creationId xmlns:p14="http://schemas.microsoft.com/office/powerpoint/2010/main" val="942337192"/>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3D5B7E3-255C-4BA2-A29E-10E97B3A6E04}"/>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AD498D9-3964-45ED-9D43-CBE74F5A85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309E91-89F8-4D94-91E9-BB533E0484A8}"/>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6A59A6-7D8A-42ED-8BFF-9A6223E2DB52}" type="datetimeFigureOut">
              <a:rPr lang="en-US" smtClean="0"/>
              <a:t>5/7/2021</a:t>
            </a:fld>
            <a:endParaRPr lang="en-US"/>
          </a:p>
        </p:txBody>
      </p:sp>
      <p:sp>
        <p:nvSpPr>
          <p:cNvPr id="5" name="Footer Placeholder 4">
            <a:extLst>
              <a:ext uri="{FF2B5EF4-FFF2-40B4-BE49-F238E27FC236}">
                <a16:creationId xmlns:a16="http://schemas.microsoft.com/office/drawing/2014/main" id="{1C6866E6-AB09-49E4-AE6C-7BE740EA525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E3E76B-1E9D-40F8-A618-12F41CE3BD6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897966-1049-43E8-8521-41C9D4D765C9}" type="slidenum">
              <a:rPr lang="en-US" smtClean="0"/>
              <a:t>‹#›</a:t>
            </a:fld>
            <a:endParaRPr lang="en-US"/>
          </a:p>
        </p:txBody>
      </p:sp>
    </p:spTree>
    <p:extLst>
      <p:ext uri="{BB962C8B-B14F-4D97-AF65-F5344CB8AC3E}">
        <p14:creationId xmlns:p14="http://schemas.microsoft.com/office/powerpoint/2010/main" val="4289985835"/>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sa/WG2_Arch/TSGS2_143e_Electronic/docs/S2-2101017.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package" Target="../embeddings/Microsoft_Visio_Drawing1.vsdx"/><Relationship Id="rId7" Type="http://schemas.openxmlformats.org/officeDocument/2006/relationships/package" Target="../embeddings/Microsoft_Visio_Drawing3.vsdx"/><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5.emf"/><Relationship Id="rId5" Type="http://schemas.openxmlformats.org/officeDocument/2006/relationships/package" Target="../embeddings/Microsoft_Visio_Drawing2.vsdx"/><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package" Target="../embeddings/Microsoft_Visio_Drawing4.vsdx"/><Relationship Id="rId7" Type="http://schemas.openxmlformats.org/officeDocument/2006/relationships/package" Target="../embeddings/Microsoft_Visio_Drawing6.vsdx"/><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package" Target="../embeddings/Microsoft_Visio_Drawing5.vsdx"/><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package" Target="../embeddings/Microsoft_Visio_Drawing7.vsdx"/><Relationship Id="rId7" Type="http://schemas.openxmlformats.org/officeDocument/2006/relationships/package" Target="../embeddings/Microsoft_Visio_Drawing9.vsdx"/><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0.emf"/><Relationship Id="rId5" Type="http://schemas.openxmlformats.org/officeDocument/2006/relationships/package" Target="../embeddings/Microsoft_Visio_Drawing8.vsdx"/><Relationship Id="rId4" Type="http://schemas.openxmlformats.org/officeDocument/2006/relationships/image" Target="../media/image9.emf"/></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Visio_Drawing10.vsdx"/><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12.emf"/></Relationships>
</file>

<file path=ppt/slides/_rels/slide8.xml.rels><?xml version="1.0" encoding="UTF-8" standalone="yes"?>
<Relationships xmlns="http://schemas.openxmlformats.org/package/2006/relationships"><Relationship Id="rId2" Type="http://schemas.openxmlformats.org/officeDocument/2006/relationships/hyperlink" Target="https://nokia-my.sharepoint.com/personal/thomas_belling_nokia_com/Documents/Meetings/TSGS2_144_emeeting/Docs/S2-2103074.zip" TargetMode="Externa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Visio_Drawing11.vsdx"/><Relationship Id="rId2" Type="http://schemas.openxmlformats.org/officeDocument/2006/relationships/slideLayout" Target="../slideLayouts/slideLayout5.xml"/><Relationship Id="rId1" Type="http://schemas.openxmlformats.org/officeDocument/2006/relationships/vmlDrawing" Target="../drawings/vmlDrawing6.vml"/><Relationship Id="rId4"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918446" y="1882492"/>
            <a:ext cx="8181517" cy="1810967"/>
          </a:xfrm>
        </p:spPr>
        <p:txBody>
          <a:bodyPr/>
          <a:lstStyle/>
          <a:p>
            <a:pPr marL="0" indent="0" eaLnBrk="1" hangingPunct="1">
              <a:lnSpc>
                <a:spcPct val="110000"/>
              </a:lnSpc>
              <a:spcBef>
                <a:spcPts val="0"/>
              </a:spcBef>
              <a:buNone/>
            </a:pPr>
            <a:r>
              <a:rPr lang="en-US" sz="3200" b="1" dirty="0"/>
              <a:t>Shared delivery establishment and subsequent </a:t>
            </a:r>
            <a:r>
              <a:rPr lang="en-US" sz="3200" b="1" dirty="0" err="1"/>
              <a:t>signalling</a:t>
            </a:r>
            <a:br>
              <a:rPr lang="en-GB" sz="2400" b="1" dirty="0"/>
            </a:br>
            <a:br>
              <a:rPr lang="en-US" dirty="0"/>
            </a:br>
            <a:r>
              <a:rPr lang="en-US" dirty="0"/>
              <a:t>	</a:t>
            </a:r>
            <a:r>
              <a:rPr lang="en-US" sz="2400" dirty="0"/>
              <a:t>- For discussion</a:t>
            </a:r>
            <a:endParaRPr lang="fr-FR" altLang="de-DE" sz="1400" dirty="0">
              <a:effectLst>
                <a:outerShdw blurRad="38100" dist="38100" dir="2700000" algn="tl">
                  <a:srgbClr val="000000">
                    <a:alpha val="43137"/>
                  </a:srgbClr>
                </a:outerShdw>
              </a:effectLst>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57CC50-4023-4325-8C8F-AF474457733C}"/>
              </a:ext>
            </a:extLst>
          </p:cNvPr>
          <p:cNvSpPr>
            <a:spLocks noGrp="1"/>
          </p:cNvSpPr>
          <p:nvPr>
            <p:ph type="title"/>
          </p:nvPr>
        </p:nvSpPr>
        <p:spPr>
          <a:xfrm>
            <a:off x="185687" y="228600"/>
            <a:ext cx="9103784" cy="413886"/>
          </a:xfrm>
        </p:spPr>
        <p:txBody>
          <a:bodyPr/>
          <a:lstStyle/>
          <a:p>
            <a:pPr algn="l"/>
            <a:r>
              <a:rPr lang="en-GB" b="1" u="sng" dirty="0"/>
              <a:t>Comparison of Options</a:t>
            </a:r>
            <a:br>
              <a:rPr lang="en-US" dirty="0"/>
            </a:br>
            <a:endParaRPr lang="en-US" dirty="0"/>
          </a:p>
        </p:txBody>
      </p:sp>
      <p:graphicFrame>
        <p:nvGraphicFramePr>
          <p:cNvPr id="4" name="Table 4">
            <a:extLst>
              <a:ext uri="{FF2B5EF4-FFF2-40B4-BE49-F238E27FC236}">
                <a16:creationId xmlns:a16="http://schemas.microsoft.com/office/drawing/2014/main" id="{9058BCE0-B780-4845-B260-787F82248822}"/>
              </a:ext>
            </a:extLst>
          </p:cNvPr>
          <p:cNvGraphicFramePr>
            <a:graphicFrameLocks noGrp="1"/>
          </p:cNvGraphicFramePr>
          <p:nvPr>
            <p:extLst>
              <p:ext uri="{D42A27DB-BD31-4B8C-83A1-F6EECF244321}">
                <p14:modId xmlns:p14="http://schemas.microsoft.com/office/powerpoint/2010/main" val="1126065776"/>
              </p:ext>
            </p:extLst>
          </p:nvPr>
        </p:nvGraphicFramePr>
        <p:xfrm>
          <a:off x="247426" y="435543"/>
          <a:ext cx="11879335" cy="5407760"/>
        </p:xfrm>
        <a:graphic>
          <a:graphicData uri="http://schemas.openxmlformats.org/drawingml/2006/table">
            <a:tbl>
              <a:tblPr firstRow="1" bandRow="1">
                <a:tableStyleId>{5C22544A-7EE6-4342-B048-85BDC9FD1C3A}</a:tableStyleId>
              </a:tblPr>
              <a:tblGrid>
                <a:gridCol w="4151338">
                  <a:extLst>
                    <a:ext uri="{9D8B030D-6E8A-4147-A177-3AD203B41FA5}">
                      <a16:colId xmlns:a16="http://schemas.microsoft.com/office/drawing/2014/main" val="2797733461"/>
                    </a:ext>
                  </a:extLst>
                </a:gridCol>
                <a:gridCol w="1389604">
                  <a:extLst>
                    <a:ext uri="{9D8B030D-6E8A-4147-A177-3AD203B41FA5}">
                      <a16:colId xmlns:a16="http://schemas.microsoft.com/office/drawing/2014/main" val="2038178200"/>
                    </a:ext>
                  </a:extLst>
                </a:gridCol>
                <a:gridCol w="1560119">
                  <a:extLst>
                    <a:ext uri="{9D8B030D-6E8A-4147-A177-3AD203B41FA5}">
                      <a16:colId xmlns:a16="http://schemas.microsoft.com/office/drawing/2014/main" val="3777603768"/>
                    </a:ext>
                  </a:extLst>
                </a:gridCol>
                <a:gridCol w="1436719">
                  <a:extLst>
                    <a:ext uri="{9D8B030D-6E8A-4147-A177-3AD203B41FA5}">
                      <a16:colId xmlns:a16="http://schemas.microsoft.com/office/drawing/2014/main" val="3206073140"/>
                    </a:ext>
                  </a:extLst>
                </a:gridCol>
                <a:gridCol w="1768046">
                  <a:extLst>
                    <a:ext uri="{9D8B030D-6E8A-4147-A177-3AD203B41FA5}">
                      <a16:colId xmlns:a16="http://schemas.microsoft.com/office/drawing/2014/main" val="1375030596"/>
                    </a:ext>
                  </a:extLst>
                </a:gridCol>
                <a:gridCol w="1573509">
                  <a:extLst>
                    <a:ext uri="{9D8B030D-6E8A-4147-A177-3AD203B41FA5}">
                      <a16:colId xmlns:a16="http://schemas.microsoft.com/office/drawing/2014/main" val="1863840532"/>
                    </a:ext>
                  </a:extLst>
                </a:gridCol>
              </a:tblGrid>
              <a:tr h="515720">
                <a:tc>
                  <a:txBody>
                    <a:bodyPr/>
                    <a:lstStyle/>
                    <a:p>
                      <a:endParaRPr lang="en-US" dirty="0"/>
                    </a:p>
                  </a:txBody>
                  <a:tcPr/>
                </a:tc>
                <a:tc>
                  <a:txBody>
                    <a:bodyPr/>
                    <a:lstStyle/>
                    <a:p>
                      <a:r>
                        <a:rPr lang="de-DE" dirty="0"/>
                        <a:t>Option 1</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Option 2</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Option 3</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Option 4</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Option 5</a:t>
                      </a:r>
                      <a:endParaRPr lang="en-US" dirty="0"/>
                    </a:p>
                  </a:txBody>
                  <a:tcPr/>
                </a:tc>
                <a:extLst>
                  <a:ext uri="{0D108BD9-81ED-4DB2-BD59-A6C34878D82A}">
                    <a16:rowId xmlns:a16="http://schemas.microsoft.com/office/drawing/2014/main" val="2064832471"/>
                  </a:ext>
                </a:extLst>
              </a:tr>
              <a:tr h="381850">
                <a:tc>
                  <a:txBody>
                    <a:bodyPr/>
                    <a:lstStyle/>
                    <a:p>
                      <a:r>
                        <a:rPr lang="de-DE" sz="1400" dirty="0"/>
                        <a:t>State </a:t>
                      </a:r>
                      <a:r>
                        <a:rPr lang="de-DE" sz="1400" dirty="0" err="1"/>
                        <a:t>about</a:t>
                      </a:r>
                      <a:r>
                        <a:rPr lang="de-DE" sz="1400" dirty="0"/>
                        <a:t> </a:t>
                      </a:r>
                      <a:r>
                        <a:rPr lang="de-DE" sz="1400" dirty="0" err="1"/>
                        <a:t>multicast</a:t>
                      </a:r>
                      <a:r>
                        <a:rPr lang="de-DE" sz="1400" dirty="0"/>
                        <a:t> </a:t>
                      </a:r>
                      <a:r>
                        <a:rPr lang="de-DE" sz="1400" dirty="0" err="1"/>
                        <a:t>session</a:t>
                      </a:r>
                      <a:r>
                        <a:rPr lang="de-DE" sz="1400" dirty="0"/>
                        <a:t> in AMF</a:t>
                      </a:r>
                      <a:endParaRPr lang="en-US" sz="1400" dirty="0"/>
                    </a:p>
                  </a:txBody>
                  <a:tcPr/>
                </a:tc>
                <a:tc>
                  <a:txBody>
                    <a:bodyPr/>
                    <a:lstStyle/>
                    <a:p>
                      <a:r>
                        <a:rPr lang="de-DE" sz="1400" dirty="0">
                          <a:solidFill>
                            <a:srgbClr val="62A14D"/>
                          </a:solidFill>
                        </a:rPr>
                        <a:t>Not </a:t>
                      </a:r>
                      <a:r>
                        <a:rPr lang="de-DE" sz="1400" dirty="0" err="1">
                          <a:solidFill>
                            <a:srgbClr val="62A14D"/>
                          </a:solidFill>
                        </a:rPr>
                        <a:t>required</a:t>
                      </a:r>
                      <a:endParaRPr lang="en-US" sz="1400" dirty="0">
                        <a:solidFill>
                          <a:srgbClr val="62A14D"/>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rgbClr val="62A14D"/>
                          </a:solidFill>
                        </a:rPr>
                        <a:t>Not </a:t>
                      </a:r>
                      <a:r>
                        <a:rPr lang="de-DE" sz="1400" dirty="0" err="1">
                          <a:solidFill>
                            <a:srgbClr val="62A14D"/>
                          </a:solidFill>
                        </a:rPr>
                        <a:t>required</a:t>
                      </a:r>
                      <a:endParaRPr lang="en-US" sz="1400" dirty="0">
                        <a:solidFill>
                          <a:srgbClr val="62A14D"/>
                        </a:solidFill>
                      </a:endParaRPr>
                    </a:p>
                  </a:txBody>
                  <a:tcPr/>
                </a:tc>
                <a:tc>
                  <a:txBody>
                    <a:bodyPr/>
                    <a:lstStyle/>
                    <a:p>
                      <a:r>
                        <a:rPr lang="de-DE" sz="1400" dirty="0"/>
                        <a:t>RAN </a:t>
                      </a:r>
                      <a:r>
                        <a:rPr lang="de-DE" sz="1400" dirty="0" err="1"/>
                        <a:t>nodes</a:t>
                      </a:r>
                      <a:endParaRPr lang="en-US" sz="1400" dirty="0"/>
                    </a:p>
                  </a:txBody>
                  <a:tcPr/>
                </a:tc>
                <a:tc>
                  <a:txBody>
                    <a:bodyPr/>
                    <a:lstStyle/>
                    <a:p>
                      <a:r>
                        <a:rPr lang="de-DE" sz="1400" dirty="0">
                          <a:solidFill>
                            <a:srgbClr val="FF0000"/>
                          </a:solidFill>
                        </a:rPr>
                        <a:t>RAN nodes, UEs, MB-SMF </a:t>
                      </a:r>
                      <a:endParaRPr lang="en-US" sz="1400" dirty="0">
                        <a:solidFill>
                          <a:srgbClr val="FF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rgbClr val="62A14D"/>
                          </a:solidFill>
                        </a:rPr>
                        <a:t>Not </a:t>
                      </a:r>
                      <a:r>
                        <a:rPr lang="de-DE" sz="1400" dirty="0" err="1">
                          <a:solidFill>
                            <a:srgbClr val="62A14D"/>
                          </a:solidFill>
                        </a:rPr>
                        <a:t>required</a:t>
                      </a:r>
                      <a:endParaRPr lang="en-US" sz="1400" dirty="0">
                        <a:solidFill>
                          <a:srgbClr val="62A14D"/>
                        </a:solidFill>
                      </a:endParaRPr>
                    </a:p>
                  </a:txBody>
                  <a:tcPr/>
                </a:tc>
                <a:extLst>
                  <a:ext uri="{0D108BD9-81ED-4DB2-BD59-A6C34878D82A}">
                    <a16:rowId xmlns:a16="http://schemas.microsoft.com/office/drawing/2014/main" val="1823738551"/>
                  </a:ext>
                </a:extLst>
              </a:tr>
              <a:tr h="5637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State </a:t>
                      </a:r>
                      <a:r>
                        <a:rPr lang="de-DE" sz="1400" dirty="0" err="1"/>
                        <a:t>about</a:t>
                      </a:r>
                      <a:r>
                        <a:rPr lang="de-DE" sz="1400" dirty="0"/>
                        <a:t> </a:t>
                      </a:r>
                      <a:r>
                        <a:rPr lang="de-DE" sz="1400" dirty="0" err="1"/>
                        <a:t>multicast</a:t>
                      </a:r>
                      <a:r>
                        <a:rPr lang="de-DE" sz="1400" dirty="0"/>
                        <a:t> </a:t>
                      </a:r>
                      <a:r>
                        <a:rPr lang="de-DE" sz="1400" dirty="0" err="1"/>
                        <a:t>session</a:t>
                      </a:r>
                      <a:r>
                        <a:rPr lang="de-DE" sz="1400" dirty="0"/>
                        <a:t> in MB-SMF</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rgbClr val="62A14D"/>
                          </a:solidFill>
                        </a:rPr>
                        <a:t>SMFs, </a:t>
                      </a:r>
                      <a:br>
                        <a:rPr lang="de-DE" sz="1200" dirty="0">
                          <a:solidFill>
                            <a:srgbClr val="62A14D"/>
                          </a:solidFill>
                        </a:rPr>
                      </a:br>
                      <a:r>
                        <a:rPr lang="de-DE" sz="1200" dirty="0">
                          <a:solidFill>
                            <a:srgbClr val="62A14D"/>
                          </a:solidFill>
                        </a:rPr>
                        <a:t>RAN </a:t>
                      </a:r>
                      <a:r>
                        <a:rPr lang="de-DE" sz="1200" dirty="0" err="1">
                          <a:solidFill>
                            <a:srgbClr val="62A14D"/>
                          </a:solidFill>
                        </a:rPr>
                        <a:t>node</a:t>
                      </a:r>
                      <a:r>
                        <a:rPr lang="en-US" sz="1200" dirty="0">
                          <a:solidFill>
                            <a:srgbClr val="62A14D"/>
                          </a:solidFill>
                        </a:rPr>
                        <a:t> addresses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SMFs, AMFs</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RAN nodes, RAN node adresses</a:t>
                      </a:r>
                      <a:r>
                        <a:rPr lang="de-DE" sz="1200" dirty="0">
                          <a:solidFill>
                            <a:schemeClr val="tx1"/>
                          </a:solidFill>
                        </a:rPr>
                        <a:t>, UEs</a:t>
                      </a:r>
                      <a:endParaRPr lang="en-US" sz="12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SMFs, AMFs, RAN node</a:t>
                      </a:r>
                      <a:r>
                        <a:rPr lang="en-US" sz="1200" dirty="0"/>
                        <a:t> addresses</a:t>
                      </a:r>
                      <a:r>
                        <a:rPr lang="de-DE" altLang="zh-CN" sz="1200" dirty="0">
                          <a:solidFill>
                            <a:schemeClr val="tx1"/>
                          </a:solidFill>
                        </a:rPr>
                        <a:t>, UEs</a:t>
                      </a:r>
                      <a:endParaRPr lang="en-US" sz="12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SMFs, AMFs, </a:t>
                      </a:r>
                      <a:br>
                        <a:rPr lang="de-DE" sz="1200" dirty="0"/>
                      </a:br>
                      <a:r>
                        <a:rPr lang="de-DE" sz="1200" dirty="0"/>
                        <a:t>RAN node</a:t>
                      </a:r>
                      <a:r>
                        <a:rPr lang="en-US" sz="1200" dirty="0"/>
                        <a:t> addresses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solidFill>
                            <a:srgbClr val="62A14D"/>
                          </a:solidFill>
                        </a:rPr>
                        <a:t>SMFs, </a:t>
                      </a:r>
                      <a:br>
                        <a:rPr lang="de-DE" sz="1200" dirty="0">
                          <a:solidFill>
                            <a:srgbClr val="62A14D"/>
                          </a:solidFill>
                        </a:rPr>
                      </a:br>
                      <a:r>
                        <a:rPr lang="de-DE" sz="1200" dirty="0">
                          <a:solidFill>
                            <a:srgbClr val="62A14D"/>
                          </a:solidFill>
                        </a:rPr>
                        <a:t>RAN </a:t>
                      </a:r>
                      <a:r>
                        <a:rPr lang="de-DE" sz="1200" dirty="0" err="1">
                          <a:solidFill>
                            <a:srgbClr val="62A14D"/>
                          </a:solidFill>
                        </a:rPr>
                        <a:t>node</a:t>
                      </a:r>
                      <a:r>
                        <a:rPr lang="en-US" sz="1200" dirty="0">
                          <a:solidFill>
                            <a:srgbClr val="62A14D"/>
                          </a:solidFill>
                        </a:rPr>
                        <a:t> addresses</a:t>
                      </a:r>
                    </a:p>
                  </a:txBody>
                  <a:tcPr/>
                </a:tc>
                <a:extLst>
                  <a:ext uri="{0D108BD9-81ED-4DB2-BD59-A6C34878D82A}">
                    <a16:rowId xmlns:a16="http://schemas.microsoft.com/office/drawing/2014/main" val="1985626471"/>
                  </a:ext>
                </a:extLst>
              </a:tr>
              <a:tr h="5065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ltLang="zh-CN" sz="1400" dirty="0">
                          <a:solidFill>
                            <a:schemeClr val="tx1"/>
                          </a:solidFill>
                        </a:rPr>
                        <a:t>State about multicast session in SMF</a:t>
                      </a:r>
                      <a:endParaRPr lang="en-US" altLang="zh-CN" sz="1400" dirty="0">
                        <a:solidFill>
                          <a:schemeClr val="tx1"/>
                        </a:solidFill>
                      </a:endParaRPr>
                    </a:p>
                  </a:txBody>
                  <a:tcPr/>
                </a:tc>
                <a:tc>
                  <a:txBody>
                    <a:bodyPr/>
                    <a:lstStyle/>
                    <a:p>
                      <a:r>
                        <a:rPr lang="de-DE" sz="1400" dirty="0">
                          <a:solidFill>
                            <a:schemeClr val="tx1"/>
                          </a:solidFill>
                        </a:rPr>
                        <a:t>MB-SMF, UEs, RAN nodes</a:t>
                      </a:r>
                      <a:endParaRPr lang="en-US" sz="14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chemeClr val="tx1"/>
                          </a:solidFill>
                        </a:rPr>
                        <a:t>MB-SMF, UEs</a:t>
                      </a:r>
                      <a:endParaRPr lang="en-US" sz="14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ltLang="zh-CN" sz="1400" dirty="0">
                          <a:solidFill>
                            <a:schemeClr val="tx1"/>
                          </a:solidFill>
                        </a:rPr>
                        <a:t>MB-SMF, UEs</a:t>
                      </a:r>
                      <a:endParaRPr lang="en-US" altLang="zh-CN" sz="14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chemeClr val="tx1"/>
                          </a:solidFill>
                        </a:rPr>
                        <a:t>MB-SMF, UEs</a:t>
                      </a:r>
                      <a:endParaRPr lang="en-US" sz="14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chemeClr val="tx1"/>
                          </a:solidFill>
                        </a:rPr>
                        <a:t>MB-SMF, UEs, RAN nodes</a:t>
                      </a:r>
                      <a:endParaRPr lang="en-US" sz="1400" dirty="0">
                        <a:solidFill>
                          <a:schemeClr val="tx1"/>
                        </a:solidFill>
                      </a:endParaRPr>
                    </a:p>
                  </a:txBody>
                  <a:tcPr/>
                </a:tc>
                <a:extLst>
                  <a:ext uri="{0D108BD9-81ED-4DB2-BD59-A6C34878D82A}">
                    <a16:rowId xmlns:a16="http://schemas.microsoft.com/office/drawing/2014/main" val="3736822219"/>
                  </a:ext>
                </a:extLst>
              </a:tr>
              <a:tr h="362174">
                <a:tc>
                  <a:txBody>
                    <a:bodyPr/>
                    <a:lstStyle/>
                    <a:p>
                      <a:r>
                        <a:rPr lang="de-DE" sz="1100" dirty="0"/>
                        <a:t>subsequent </a:t>
                      </a:r>
                      <a:r>
                        <a:rPr lang="de-DE" sz="1100" dirty="0" err="1"/>
                        <a:t>direct</a:t>
                      </a:r>
                      <a:r>
                        <a:rPr lang="de-DE" sz="1100" dirty="0"/>
                        <a:t> </a:t>
                      </a:r>
                      <a:r>
                        <a:rPr lang="de-DE" sz="1100" dirty="0" err="1"/>
                        <a:t>signalling</a:t>
                      </a:r>
                      <a:r>
                        <a:rPr lang="de-DE" sz="1100" dirty="0"/>
                        <a:t> (</a:t>
                      </a:r>
                      <a:r>
                        <a:rPr lang="de-DE" sz="1100" dirty="0" err="1"/>
                        <a:t>without</a:t>
                      </a:r>
                      <a:r>
                        <a:rPr lang="de-DE" sz="1100" dirty="0"/>
                        <a:t> intermediate SMF) </a:t>
                      </a:r>
                      <a:r>
                        <a:rPr lang="de-DE" sz="1100" dirty="0" err="1"/>
                        <a:t>for</a:t>
                      </a:r>
                      <a:r>
                        <a:rPr lang="de-DE" sz="1100" dirty="0"/>
                        <a:t> </a:t>
                      </a:r>
                      <a:r>
                        <a:rPr lang="de-DE" sz="1100" dirty="0" err="1"/>
                        <a:t>multicast</a:t>
                      </a:r>
                      <a:r>
                        <a:rPr lang="de-DE" sz="1100" dirty="0"/>
                        <a:t> </a:t>
                      </a:r>
                      <a:r>
                        <a:rPr lang="de-DE" sz="1100" dirty="0" err="1"/>
                        <a:t>session</a:t>
                      </a:r>
                      <a:r>
                        <a:rPr lang="de-DE" sz="1100" dirty="0"/>
                        <a:t> (e.g. </a:t>
                      </a:r>
                      <a:r>
                        <a:rPr lang="de-DE" sz="1100" dirty="0" err="1"/>
                        <a:t>deactivation</a:t>
                      </a:r>
                      <a:r>
                        <a:rPr lang="de-DE" sz="1100" dirty="0"/>
                        <a:t>) </a:t>
                      </a:r>
                      <a:r>
                        <a:rPr lang="de-DE" sz="1100" dirty="0" err="1"/>
                        <a:t>from</a:t>
                      </a:r>
                      <a:r>
                        <a:rPr lang="de-DE" sz="1100" dirty="0"/>
                        <a:t> MB-SMF </a:t>
                      </a:r>
                      <a:r>
                        <a:rPr lang="de-DE" sz="1100" dirty="0" err="1"/>
                        <a:t>to</a:t>
                      </a:r>
                      <a:r>
                        <a:rPr lang="de-DE" sz="1100" dirty="0"/>
                        <a:t> RAN </a:t>
                      </a:r>
                      <a:r>
                        <a:rPr lang="de-DE" sz="1100" dirty="0" err="1"/>
                        <a:t>nodes</a:t>
                      </a:r>
                      <a:r>
                        <a:rPr lang="de-DE" sz="1100" dirty="0"/>
                        <a:t> </a:t>
                      </a:r>
                      <a:r>
                        <a:rPr lang="de-DE" sz="1100" dirty="0" err="1"/>
                        <a:t>possible</a:t>
                      </a:r>
                      <a:endParaRPr lang="en-US" sz="1100" dirty="0"/>
                    </a:p>
                  </a:txBody>
                  <a:tcPr/>
                </a:tc>
                <a:tc>
                  <a:txBody>
                    <a:bodyPr/>
                    <a:lstStyle/>
                    <a:p>
                      <a:r>
                        <a:rPr lang="de-DE" sz="1400" kern="1200" dirty="0">
                          <a:solidFill>
                            <a:srgbClr val="62A14D"/>
                          </a:solidFill>
                          <a:latin typeface="+mn-lt"/>
                          <a:ea typeface="+mn-ea"/>
                          <a:cs typeface="+mn-cs"/>
                        </a:rPr>
                        <a:t>yes</a:t>
                      </a:r>
                      <a:endParaRPr lang="en-US" sz="1400" kern="1200" dirty="0">
                        <a:solidFill>
                          <a:srgbClr val="62A14D"/>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rgbClr val="62A14D"/>
                          </a:solidFill>
                        </a:rPr>
                        <a:t>Yes</a:t>
                      </a:r>
                      <a:endParaRPr lang="en-US" sz="1400" dirty="0">
                        <a:solidFill>
                          <a:srgbClr val="62A14D"/>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rgbClr val="62A14D"/>
                          </a:solidFill>
                        </a:rPr>
                        <a:t>Yes</a:t>
                      </a:r>
                      <a:endParaRPr lang="en-US" sz="1400" dirty="0">
                        <a:solidFill>
                          <a:srgbClr val="62A14D"/>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rgbClr val="62A14D"/>
                          </a:solidFill>
                        </a:rPr>
                        <a:t>Yes</a:t>
                      </a:r>
                      <a:endParaRPr lang="en-US" sz="1400" dirty="0">
                        <a:solidFill>
                          <a:srgbClr val="62A14D"/>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err="1">
                          <a:solidFill>
                            <a:srgbClr val="FF0000"/>
                          </a:solidFill>
                          <a:latin typeface="+mn-lt"/>
                          <a:ea typeface="+mn-ea"/>
                          <a:cs typeface="+mn-cs"/>
                        </a:rPr>
                        <a:t>No</a:t>
                      </a:r>
                      <a:endParaRPr lang="en-US" sz="1400" kern="1200" dirty="0">
                        <a:solidFill>
                          <a:srgbClr val="FF0000"/>
                        </a:solidFill>
                        <a:latin typeface="+mn-lt"/>
                        <a:ea typeface="+mn-ea"/>
                        <a:cs typeface="+mn-cs"/>
                      </a:endParaRPr>
                    </a:p>
                  </a:txBody>
                  <a:tcPr/>
                </a:tc>
                <a:extLst>
                  <a:ext uri="{0D108BD9-81ED-4DB2-BD59-A6C34878D82A}">
                    <a16:rowId xmlns:a16="http://schemas.microsoft.com/office/drawing/2014/main" val="3060867979"/>
                  </a:ext>
                </a:extLst>
              </a:tr>
              <a:tr h="5065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dirty="0" err="1"/>
                        <a:t>activation</a:t>
                      </a:r>
                      <a:r>
                        <a:rPr lang="de-DE" sz="1100" dirty="0"/>
                        <a:t> </a:t>
                      </a:r>
                      <a:r>
                        <a:rPr lang="de-DE" sz="1100" dirty="0" err="1"/>
                        <a:t>for</a:t>
                      </a:r>
                      <a:r>
                        <a:rPr lang="de-DE" sz="1100" dirty="0"/>
                        <a:t> </a:t>
                      </a:r>
                      <a:r>
                        <a:rPr lang="de-DE" sz="1100" dirty="0" err="1"/>
                        <a:t>multicast</a:t>
                      </a:r>
                      <a:r>
                        <a:rPr lang="de-DE" sz="1100" dirty="0"/>
                        <a:t> </a:t>
                      </a:r>
                      <a:r>
                        <a:rPr lang="de-DE" sz="1100" dirty="0" err="1"/>
                        <a:t>session</a:t>
                      </a:r>
                      <a:r>
                        <a:rPr lang="de-DE" sz="1100" dirty="0"/>
                        <a:t> </a:t>
                      </a:r>
                      <a:r>
                        <a:rPr lang="de-DE" sz="1100" dirty="0" err="1"/>
                        <a:t>from</a:t>
                      </a:r>
                      <a:r>
                        <a:rPr lang="de-DE" sz="1100" dirty="0"/>
                        <a:t> MB-SMF </a:t>
                      </a:r>
                      <a:r>
                        <a:rPr lang="de-DE" sz="1100" dirty="0" err="1"/>
                        <a:t>to</a:t>
                      </a:r>
                      <a:r>
                        <a:rPr lang="de-DE" sz="1100" dirty="0"/>
                        <a:t> RAN </a:t>
                      </a:r>
                      <a:r>
                        <a:rPr lang="de-DE" sz="1100" dirty="0" err="1"/>
                        <a:t>nodes</a:t>
                      </a:r>
                      <a:r>
                        <a:rPr lang="de-DE" sz="1100" dirty="0"/>
                        <a:t> (</a:t>
                      </a:r>
                      <a:r>
                        <a:rPr lang="de-DE" sz="1100" dirty="0" err="1"/>
                        <a:t>assuming</a:t>
                      </a:r>
                      <a:r>
                        <a:rPr lang="de-DE" sz="1100" dirty="0"/>
                        <a:t> </a:t>
                      </a:r>
                      <a:r>
                        <a:rPr lang="de-DE" sz="1100" dirty="0" err="1"/>
                        <a:t>group</a:t>
                      </a:r>
                      <a:r>
                        <a:rPr lang="de-DE" sz="1100" dirty="0"/>
                        <a:t> </a:t>
                      </a:r>
                      <a:r>
                        <a:rPr lang="de-DE" sz="1100" dirty="0" err="1"/>
                        <a:t>paging</a:t>
                      </a:r>
                      <a:r>
                        <a:rPr lang="de-DE" sz="1100" dirty="0"/>
                        <a:t> in </a:t>
                      </a:r>
                      <a:r>
                        <a:rPr lang="de-DE" sz="1100" dirty="0" err="1"/>
                        <a:t>specific</a:t>
                      </a:r>
                      <a:r>
                        <a:rPr lang="de-DE" sz="1100" dirty="0"/>
                        <a:t> </a:t>
                      </a:r>
                      <a:r>
                        <a:rPr lang="de-DE" sz="1100" dirty="0" err="1"/>
                        <a:t>paging</a:t>
                      </a:r>
                      <a:r>
                        <a:rPr lang="de-DE" sz="1100" dirty="0"/>
                        <a:t> </a:t>
                      </a:r>
                      <a:r>
                        <a:rPr lang="de-DE" sz="1100" dirty="0" err="1"/>
                        <a:t>area</a:t>
                      </a:r>
                      <a:r>
                        <a:rPr lang="de-DE" sz="1100" dirty="0"/>
                        <a:t> </a:t>
                      </a:r>
                      <a:r>
                        <a:rPr lang="de-DE" sz="1100" dirty="0" err="1"/>
                        <a:t>determined</a:t>
                      </a:r>
                      <a:r>
                        <a:rPr lang="de-DE" sz="1100" dirty="0"/>
                        <a:t> </a:t>
                      </a:r>
                      <a:r>
                        <a:rPr lang="de-DE" sz="1100" dirty="0" err="1"/>
                        <a:t>based</a:t>
                      </a:r>
                      <a:r>
                        <a:rPr lang="de-DE" sz="1100" dirty="0"/>
                        <a:t> on UEs in </a:t>
                      </a:r>
                      <a:r>
                        <a:rPr lang="de-DE" sz="1100" dirty="0" err="1"/>
                        <a:t>multicast</a:t>
                      </a:r>
                      <a:r>
                        <a:rPr lang="de-DE" sz="1100" dirty="0"/>
                        <a:t> </a:t>
                      </a:r>
                      <a:r>
                        <a:rPr lang="de-DE" sz="1100" dirty="0" err="1"/>
                        <a:t>session</a:t>
                      </a:r>
                      <a:r>
                        <a:rPr lang="de-DE" sz="1100" dirty="0"/>
                        <a:t>)</a:t>
                      </a:r>
                      <a:endParaRPr lang="en-US"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dirty="0"/>
                        <a:t>Via SMF </a:t>
                      </a:r>
                      <a:r>
                        <a:rPr lang="de-DE" sz="1100" dirty="0" err="1"/>
                        <a:t>and</a:t>
                      </a:r>
                      <a:r>
                        <a:rPr lang="de-DE" sz="1100" dirty="0"/>
                        <a:t> AMF (</a:t>
                      </a:r>
                      <a:r>
                        <a:rPr lang="de-DE" sz="1100" dirty="0" err="1"/>
                        <a:t>includes</a:t>
                      </a:r>
                      <a:r>
                        <a:rPr lang="de-DE" sz="1100" dirty="0"/>
                        <a:t> UE list)</a:t>
                      </a:r>
                      <a:endParaRPr lang="en-US"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dirty="0"/>
                        <a:t>Via SMF </a:t>
                      </a:r>
                      <a:r>
                        <a:rPr lang="de-DE" sz="1100" dirty="0" err="1"/>
                        <a:t>and</a:t>
                      </a:r>
                      <a:r>
                        <a:rPr lang="de-DE" sz="1100" dirty="0"/>
                        <a:t> AMF</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dirty="0"/>
                        <a:t>(</a:t>
                      </a:r>
                      <a:r>
                        <a:rPr lang="de-DE" sz="1100" dirty="0" err="1"/>
                        <a:t>includes</a:t>
                      </a:r>
                      <a:r>
                        <a:rPr lang="de-DE" sz="1100" dirty="0"/>
                        <a:t> UE list)</a:t>
                      </a:r>
                      <a:endParaRPr lang="en-US"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dirty="0"/>
                        <a:t>Via SMF </a:t>
                      </a:r>
                      <a:r>
                        <a:rPr lang="de-DE" sz="1100" dirty="0" err="1"/>
                        <a:t>and</a:t>
                      </a:r>
                      <a:r>
                        <a:rPr lang="de-DE" sz="1100" dirty="0"/>
                        <a:t> AMF (</a:t>
                      </a:r>
                      <a:r>
                        <a:rPr lang="de-DE" sz="1100" dirty="0" err="1"/>
                        <a:t>includes</a:t>
                      </a:r>
                      <a:r>
                        <a:rPr lang="de-DE" sz="1100" dirty="0"/>
                        <a:t> UE list)</a:t>
                      </a:r>
                      <a:endParaRPr lang="en-US" sz="1100" dirty="0"/>
                    </a:p>
                  </a:txBody>
                  <a:tcPr/>
                </a:tc>
                <a:tc>
                  <a:txBody>
                    <a:bodyPr/>
                    <a:lstStyle/>
                    <a:p>
                      <a:r>
                        <a:rPr lang="de-DE" sz="1100" dirty="0">
                          <a:solidFill>
                            <a:srgbClr val="62A14D"/>
                          </a:solidFill>
                        </a:rPr>
                        <a:t>Via AMF</a:t>
                      </a:r>
                      <a:endParaRPr lang="en-US" sz="1100" dirty="0">
                        <a:solidFill>
                          <a:srgbClr val="62A14D"/>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dirty="0"/>
                        <a:t>?</a:t>
                      </a:r>
                      <a:endParaRPr lang="en-US" sz="1100" dirty="0"/>
                    </a:p>
                  </a:txBody>
                  <a:tcPr/>
                </a:tc>
                <a:extLst>
                  <a:ext uri="{0D108BD9-81ED-4DB2-BD59-A6C34878D82A}">
                    <a16:rowId xmlns:a16="http://schemas.microsoft.com/office/drawing/2014/main" val="1002540985"/>
                  </a:ext>
                </a:extLst>
              </a:tr>
              <a:tr h="506567">
                <a:tc>
                  <a:txBody>
                    <a:bodyPr/>
                    <a:lstStyle/>
                    <a:p>
                      <a:r>
                        <a:rPr lang="de-DE" sz="1400" dirty="0"/>
                        <a:t>AMF </a:t>
                      </a:r>
                      <a:r>
                        <a:rPr lang="de-DE" sz="1400" dirty="0" err="1"/>
                        <a:t>involvement</a:t>
                      </a:r>
                      <a:r>
                        <a:rPr lang="de-DE" sz="1400" dirty="0"/>
                        <a:t> in </a:t>
                      </a:r>
                      <a:r>
                        <a:rPr lang="de-DE" sz="1400" dirty="0" err="1"/>
                        <a:t>activation</a:t>
                      </a:r>
                      <a:r>
                        <a:rPr lang="de-DE" sz="1400" dirty="0"/>
                        <a:t> (same </a:t>
                      </a:r>
                      <a:r>
                        <a:rPr lang="de-DE" sz="1400" dirty="0" err="1"/>
                        <a:t>assumption</a:t>
                      </a:r>
                      <a:r>
                        <a:rPr lang="de-DE" sz="1400" dirty="0"/>
                        <a:t>)</a:t>
                      </a:r>
                      <a:endParaRPr lang="en-US" sz="1400" dirty="0"/>
                    </a:p>
                  </a:txBody>
                  <a:tcPr/>
                </a:tc>
                <a:tc>
                  <a:txBody>
                    <a:bodyPr/>
                    <a:lstStyle/>
                    <a:p>
                      <a:pPr marL="0" algn="l" defTabSz="914400" rtl="0" eaLnBrk="1" latinLnBrk="0" hangingPunct="1"/>
                      <a:r>
                        <a:rPr lang="de-DE" sz="1200" kern="1200" dirty="0">
                          <a:solidFill>
                            <a:schemeClr val="dk1"/>
                          </a:solidFill>
                          <a:latin typeface="+mn-lt"/>
                          <a:ea typeface="+mn-ea"/>
                          <a:cs typeface="+mn-cs"/>
                        </a:rPr>
                        <a:t>AMF </a:t>
                      </a:r>
                      <a:r>
                        <a:rPr lang="de-DE" sz="1200" kern="1200" dirty="0" err="1">
                          <a:solidFill>
                            <a:schemeClr val="dk1"/>
                          </a:solidFill>
                          <a:latin typeface="+mn-lt"/>
                          <a:ea typeface="+mn-ea"/>
                          <a:cs typeface="+mn-cs"/>
                        </a:rPr>
                        <a:t>determines</a:t>
                      </a:r>
                      <a:r>
                        <a:rPr lang="de-DE" sz="1200" kern="1200" dirty="0">
                          <a:solidFill>
                            <a:schemeClr val="dk1"/>
                          </a:solidFill>
                          <a:latin typeface="+mn-lt"/>
                          <a:ea typeface="+mn-ea"/>
                          <a:cs typeface="+mn-cs"/>
                        </a:rPr>
                        <a:t>  </a:t>
                      </a:r>
                      <a:r>
                        <a:rPr lang="de-DE" sz="1200" kern="1200" dirty="0" err="1">
                          <a:solidFill>
                            <a:schemeClr val="dk1"/>
                          </a:solidFill>
                          <a:latin typeface="+mn-lt"/>
                          <a:ea typeface="+mn-ea"/>
                          <a:cs typeface="+mn-cs"/>
                        </a:rPr>
                        <a:t>paging</a:t>
                      </a:r>
                      <a:r>
                        <a:rPr lang="de-DE" sz="1200" kern="1200" dirty="0">
                          <a:solidFill>
                            <a:schemeClr val="dk1"/>
                          </a:solidFill>
                          <a:latin typeface="+mn-lt"/>
                          <a:ea typeface="+mn-ea"/>
                          <a:cs typeface="+mn-cs"/>
                        </a:rPr>
                        <a:t> </a:t>
                      </a:r>
                      <a:r>
                        <a:rPr lang="de-DE" sz="1200" kern="1200" dirty="0" err="1">
                          <a:solidFill>
                            <a:schemeClr val="dk1"/>
                          </a:solidFill>
                          <a:latin typeface="+mn-lt"/>
                          <a:ea typeface="+mn-ea"/>
                          <a:cs typeface="+mn-cs"/>
                        </a:rPr>
                        <a:t>area</a:t>
                      </a:r>
                      <a:r>
                        <a:rPr lang="de-DE" sz="1200" kern="1200" dirty="0">
                          <a:solidFill>
                            <a:schemeClr val="dk1"/>
                          </a:solidFill>
                          <a:latin typeface="+mn-lt"/>
                          <a:ea typeface="+mn-ea"/>
                          <a:cs typeface="+mn-cs"/>
                        </a:rPr>
                        <a:t> </a:t>
                      </a:r>
                      <a:r>
                        <a:rPr lang="de-DE" sz="1200" kern="1200" dirty="0" err="1">
                          <a:solidFill>
                            <a:schemeClr val="dk1"/>
                          </a:solidFill>
                          <a:latin typeface="+mn-lt"/>
                          <a:ea typeface="+mn-ea"/>
                          <a:cs typeface="+mn-cs"/>
                        </a:rPr>
                        <a:t>based</a:t>
                      </a:r>
                      <a:r>
                        <a:rPr lang="de-DE" sz="1200" kern="1200" dirty="0">
                          <a:solidFill>
                            <a:schemeClr val="dk1"/>
                          </a:solidFill>
                          <a:latin typeface="+mn-lt"/>
                          <a:ea typeface="+mn-ea"/>
                          <a:cs typeface="+mn-cs"/>
                        </a:rPr>
                        <a:t> on </a:t>
                      </a:r>
                      <a:r>
                        <a:rPr lang="de-DE" sz="1200" kern="1200" dirty="0" err="1">
                          <a:solidFill>
                            <a:schemeClr val="dk1"/>
                          </a:solidFill>
                          <a:latin typeface="+mn-lt"/>
                          <a:ea typeface="+mn-ea"/>
                          <a:cs typeface="+mn-cs"/>
                        </a:rPr>
                        <a:t>received</a:t>
                      </a:r>
                      <a:r>
                        <a:rPr lang="de-DE" sz="1200" kern="1200" dirty="0">
                          <a:solidFill>
                            <a:schemeClr val="dk1"/>
                          </a:solidFill>
                          <a:latin typeface="+mn-lt"/>
                          <a:ea typeface="+mn-ea"/>
                          <a:cs typeface="+mn-cs"/>
                        </a:rPr>
                        <a:t> UE list</a:t>
                      </a:r>
                      <a:endParaRPr lang="en-US" sz="1200" kern="1200" dirty="0">
                        <a:solidFill>
                          <a:schemeClr val="dk1"/>
                        </a:solidFill>
                        <a:latin typeface="+mn-lt"/>
                        <a:ea typeface="+mn-ea"/>
                        <a:cs typeface="+mn-cs"/>
                      </a:endParaRPr>
                    </a:p>
                  </a:txBody>
                  <a:tcPr/>
                </a:tc>
                <a:tc>
                  <a:txBody>
                    <a:bodyPr/>
                    <a:lstStyle/>
                    <a:p>
                      <a:pPr marL="0" algn="l" defTabSz="914400" rtl="0" eaLnBrk="1" latinLnBrk="0" hangingPunct="1"/>
                      <a:r>
                        <a:rPr lang="de-DE" sz="1200" kern="1200" dirty="0">
                          <a:solidFill>
                            <a:schemeClr val="dk1"/>
                          </a:solidFill>
                          <a:latin typeface="+mn-lt"/>
                          <a:ea typeface="+mn-ea"/>
                          <a:cs typeface="+mn-cs"/>
                        </a:rPr>
                        <a:t>AMF </a:t>
                      </a:r>
                      <a:r>
                        <a:rPr lang="de-DE" sz="1200" kern="1200" dirty="0" err="1">
                          <a:solidFill>
                            <a:schemeClr val="dk1"/>
                          </a:solidFill>
                          <a:latin typeface="+mn-lt"/>
                          <a:ea typeface="+mn-ea"/>
                          <a:cs typeface="+mn-cs"/>
                        </a:rPr>
                        <a:t>determines</a:t>
                      </a:r>
                      <a:r>
                        <a:rPr lang="de-DE" sz="1200" kern="1200" dirty="0">
                          <a:solidFill>
                            <a:schemeClr val="dk1"/>
                          </a:solidFill>
                          <a:latin typeface="+mn-lt"/>
                          <a:ea typeface="+mn-ea"/>
                          <a:cs typeface="+mn-cs"/>
                        </a:rPr>
                        <a:t>  </a:t>
                      </a:r>
                      <a:r>
                        <a:rPr lang="de-DE" sz="1200" kern="1200" dirty="0" err="1">
                          <a:solidFill>
                            <a:schemeClr val="dk1"/>
                          </a:solidFill>
                          <a:latin typeface="+mn-lt"/>
                          <a:ea typeface="+mn-ea"/>
                          <a:cs typeface="+mn-cs"/>
                        </a:rPr>
                        <a:t>paging</a:t>
                      </a:r>
                      <a:r>
                        <a:rPr lang="de-DE" sz="1200" kern="1200" dirty="0">
                          <a:solidFill>
                            <a:schemeClr val="dk1"/>
                          </a:solidFill>
                          <a:latin typeface="+mn-lt"/>
                          <a:ea typeface="+mn-ea"/>
                          <a:cs typeface="+mn-cs"/>
                        </a:rPr>
                        <a:t> </a:t>
                      </a:r>
                      <a:r>
                        <a:rPr lang="de-DE" sz="1200" kern="1200" dirty="0" err="1">
                          <a:solidFill>
                            <a:schemeClr val="dk1"/>
                          </a:solidFill>
                          <a:latin typeface="+mn-lt"/>
                          <a:ea typeface="+mn-ea"/>
                          <a:cs typeface="+mn-cs"/>
                        </a:rPr>
                        <a:t>area</a:t>
                      </a:r>
                      <a:r>
                        <a:rPr lang="de-DE" sz="1200" kern="1200" dirty="0">
                          <a:solidFill>
                            <a:schemeClr val="dk1"/>
                          </a:solidFill>
                          <a:latin typeface="+mn-lt"/>
                          <a:ea typeface="+mn-ea"/>
                          <a:cs typeface="+mn-cs"/>
                        </a:rPr>
                        <a:t> </a:t>
                      </a:r>
                      <a:r>
                        <a:rPr lang="de-DE" sz="1200" kern="1200" dirty="0" err="1">
                          <a:solidFill>
                            <a:schemeClr val="dk1"/>
                          </a:solidFill>
                          <a:latin typeface="+mn-lt"/>
                          <a:ea typeface="+mn-ea"/>
                          <a:cs typeface="+mn-cs"/>
                        </a:rPr>
                        <a:t>based</a:t>
                      </a:r>
                      <a:r>
                        <a:rPr lang="de-DE" sz="1200" kern="1200" dirty="0">
                          <a:solidFill>
                            <a:schemeClr val="dk1"/>
                          </a:solidFill>
                          <a:latin typeface="+mn-lt"/>
                          <a:ea typeface="+mn-ea"/>
                          <a:cs typeface="+mn-cs"/>
                        </a:rPr>
                        <a:t> on </a:t>
                      </a:r>
                      <a:r>
                        <a:rPr lang="de-DE" sz="1200" kern="1200" dirty="0" err="1">
                          <a:solidFill>
                            <a:schemeClr val="dk1"/>
                          </a:solidFill>
                          <a:latin typeface="+mn-lt"/>
                          <a:ea typeface="+mn-ea"/>
                          <a:cs typeface="+mn-cs"/>
                        </a:rPr>
                        <a:t>received</a:t>
                      </a:r>
                      <a:r>
                        <a:rPr lang="de-DE" sz="1200" kern="1200" dirty="0">
                          <a:solidFill>
                            <a:schemeClr val="dk1"/>
                          </a:solidFill>
                          <a:latin typeface="+mn-lt"/>
                          <a:ea typeface="+mn-ea"/>
                          <a:cs typeface="+mn-cs"/>
                        </a:rPr>
                        <a:t> UE list</a:t>
                      </a:r>
                      <a:endParaRPr lang="en-US" sz="1200" kern="1200" dirty="0">
                        <a:solidFill>
                          <a:schemeClr val="dk1"/>
                        </a:solidFill>
                        <a:latin typeface="+mn-lt"/>
                        <a:ea typeface="+mn-ea"/>
                        <a:cs typeface="+mn-cs"/>
                      </a:endParaRPr>
                    </a:p>
                  </a:txBody>
                  <a:tcPr/>
                </a:tc>
                <a:tc>
                  <a:txBody>
                    <a:bodyPr/>
                    <a:lstStyle/>
                    <a:p>
                      <a:pPr marL="0" algn="l" defTabSz="914400" rtl="0" eaLnBrk="1" latinLnBrk="0" hangingPunct="1"/>
                      <a:r>
                        <a:rPr lang="de-DE" sz="1200" kern="1200" dirty="0">
                          <a:solidFill>
                            <a:schemeClr val="dk1"/>
                          </a:solidFill>
                          <a:latin typeface="+mn-lt"/>
                          <a:ea typeface="+mn-ea"/>
                          <a:cs typeface="+mn-cs"/>
                        </a:rPr>
                        <a:t>AMF </a:t>
                      </a:r>
                      <a:r>
                        <a:rPr lang="de-DE" sz="1200" kern="1200" dirty="0" err="1">
                          <a:solidFill>
                            <a:schemeClr val="dk1"/>
                          </a:solidFill>
                          <a:latin typeface="+mn-lt"/>
                          <a:ea typeface="+mn-ea"/>
                          <a:cs typeface="+mn-cs"/>
                        </a:rPr>
                        <a:t>determines</a:t>
                      </a:r>
                      <a:r>
                        <a:rPr lang="de-DE" sz="1200" kern="1200" dirty="0">
                          <a:solidFill>
                            <a:schemeClr val="dk1"/>
                          </a:solidFill>
                          <a:latin typeface="+mn-lt"/>
                          <a:ea typeface="+mn-ea"/>
                          <a:cs typeface="+mn-cs"/>
                        </a:rPr>
                        <a:t>  </a:t>
                      </a:r>
                      <a:r>
                        <a:rPr lang="de-DE" sz="1200" kern="1200" dirty="0" err="1">
                          <a:solidFill>
                            <a:schemeClr val="dk1"/>
                          </a:solidFill>
                          <a:latin typeface="+mn-lt"/>
                          <a:ea typeface="+mn-ea"/>
                          <a:cs typeface="+mn-cs"/>
                        </a:rPr>
                        <a:t>paging</a:t>
                      </a:r>
                      <a:r>
                        <a:rPr lang="de-DE" sz="1200" kern="1200" dirty="0">
                          <a:solidFill>
                            <a:schemeClr val="dk1"/>
                          </a:solidFill>
                          <a:latin typeface="+mn-lt"/>
                          <a:ea typeface="+mn-ea"/>
                          <a:cs typeface="+mn-cs"/>
                        </a:rPr>
                        <a:t> </a:t>
                      </a:r>
                      <a:r>
                        <a:rPr lang="de-DE" sz="1200" kern="1200" dirty="0" err="1">
                          <a:solidFill>
                            <a:schemeClr val="dk1"/>
                          </a:solidFill>
                          <a:latin typeface="+mn-lt"/>
                          <a:ea typeface="+mn-ea"/>
                          <a:cs typeface="+mn-cs"/>
                        </a:rPr>
                        <a:t>area</a:t>
                      </a:r>
                      <a:r>
                        <a:rPr lang="de-DE" sz="1200" kern="1200" dirty="0">
                          <a:solidFill>
                            <a:schemeClr val="dk1"/>
                          </a:solidFill>
                          <a:latin typeface="+mn-lt"/>
                          <a:ea typeface="+mn-ea"/>
                          <a:cs typeface="+mn-cs"/>
                        </a:rPr>
                        <a:t> </a:t>
                      </a:r>
                      <a:r>
                        <a:rPr lang="de-DE" sz="1200" kern="1200" dirty="0" err="1">
                          <a:solidFill>
                            <a:schemeClr val="dk1"/>
                          </a:solidFill>
                          <a:latin typeface="+mn-lt"/>
                          <a:ea typeface="+mn-ea"/>
                          <a:cs typeface="+mn-cs"/>
                        </a:rPr>
                        <a:t>based</a:t>
                      </a:r>
                      <a:r>
                        <a:rPr lang="de-DE" sz="1200" kern="1200" dirty="0">
                          <a:solidFill>
                            <a:schemeClr val="dk1"/>
                          </a:solidFill>
                          <a:latin typeface="+mn-lt"/>
                          <a:ea typeface="+mn-ea"/>
                          <a:cs typeface="+mn-cs"/>
                        </a:rPr>
                        <a:t> on </a:t>
                      </a:r>
                      <a:r>
                        <a:rPr lang="de-DE" sz="1200" kern="1200" dirty="0" err="1">
                          <a:solidFill>
                            <a:schemeClr val="dk1"/>
                          </a:solidFill>
                          <a:latin typeface="+mn-lt"/>
                          <a:ea typeface="+mn-ea"/>
                          <a:cs typeface="+mn-cs"/>
                        </a:rPr>
                        <a:t>received</a:t>
                      </a:r>
                      <a:r>
                        <a:rPr lang="de-DE" sz="1200" kern="1200" dirty="0">
                          <a:solidFill>
                            <a:schemeClr val="dk1"/>
                          </a:solidFill>
                          <a:latin typeface="+mn-lt"/>
                          <a:ea typeface="+mn-ea"/>
                          <a:cs typeface="+mn-cs"/>
                        </a:rPr>
                        <a:t> UE list</a:t>
                      </a:r>
                      <a:endParaRPr lang="en-US" sz="1200"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dk1"/>
                          </a:solidFill>
                          <a:latin typeface="+mn-lt"/>
                          <a:ea typeface="+mn-ea"/>
                          <a:cs typeface="+mn-cs"/>
                        </a:rPr>
                        <a:t>AMF </a:t>
                      </a:r>
                      <a:r>
                        <a:rPr lang="de-DE" sz="1200" kern="1200" dirty="0" err="1">
                          <a:solidFill>
                            <a:schemeClr val="dk1"/>
                          </a:solidFill>
                          <a:latin typeface="+mn-lt"/>
                          <a:ea typeface="+mn-ea"/>
                          <a:cs typeface="+mn-cs"/>
                        </a:rPr>
                        <a:t>determines</a:t>
                      </a:r>
                      <a:r>
                        <a:rPr lang="de-DE" sz="1200" kern="1200" dirty="0">
                          <a:solidFill>
                            <a:schemeClr val="dk1"/>
                          </a:solidFill>
                          <a:latin typeface="+mn-lt"/>
                          <a:ea typeface="+mn-ea"/>
                          <a:cs typeface="+mn-cs"/>
                        </a:rPr>
                        <a:t>  </a:t>
                      </a:r>
                      <a:r>
                        <a:rPr lang="de-DE" sz="1200" kern="1200" dirty="0" err="1">
                          <a:solidFill>
                            <a:schemeClr val="dk1"/>
                          </a:solidFill>
                          <a:latin typeface="+mn-lt"/>
                          <a:ea typeface="+mn-ea"/>
                          <a:cs typeface="+mn-cs"/>
                        </a:rPr>
                        <a:t>paging</a:t>
                      </a:r>
                      <a:r>
                        <a:rPr lang="de-DE" sz="1200" kern="1200" dirty="0">
                          <a:solidFill>
                            <a:schemeClr val="dk1"/>
                          </a:solidFill>
                          <a:latin typeface="+mn-lt"/>
                          <a:ea typeface="+mn-ea"/>
                          <a:cs typeface="+mn-cs"/>
                        </a:rPr>
                        <a:t> </a:t>
                      </a:r>
                      <a:r>
                        <a:rPr lang="de-DE" sz="1200" kern="1200" dirty="0" err="1">
                          <a:solidFill>
                            <a:schemeClr val="dk1"/>
                          </a:solidFill>
                          <a:latin typeface="+mn-lt"/>
                          <a:ea typeface="+mn-ea"/>
                          <a:cs typeface="+mn-cs"/>
                        </a:rPr>
                        <a:t>area</a:t>
                      </a:r>
                      <a:r>
                        <a:rPr lang="de-DE" sz="1200" kern="1200" dirty="0">
                          <a:solidFill>
                            <a:schemeClr val="dk1"/>
                          </a:solidFill>
                          <a:latin typeface="+mn-lt"/>
                          <a:ea typeface="+mn-ea"/>
                          <a:cs typeface="+mn-cs"/>
                        </a:rPr>
                        <a:t> </a:t>
                      </a:r>
                      <a:r>
                        <a:rPr lang="de-DE" sz="1200" kern="1200" dirty="0" err="1">
                          <a:solidFill>
                            <a:schemeClr val="dk1"/>
                          </a:solidFill>
                          <a:latin typeface="+mn-lt"/>
                          <a:ea typeface="+mn-ea"/>
                          <a:cs typeface="+mn-cs"/>
                        </a:rPr>
                        <a:t>based</a:t>
                      </a:r>
                      <a:r>
                        <a:rPr lang="de-DE" sz="1200" kern="1200" dirty="0">
                          <a:solidFill>
                            <a:schemeClr val="dk1"/>
                          </a:solidFill>
                          <a:latin typeface="+mn-lt"/>
                          <a:ea typeface="+mn-ea"/>
                          <a:cs typeface="+mn-cs"/>
                        </a:rPr>
                        <a:t> on </a:t>
                      </a:r>
                      <a:r>
                        <a:rPr lang="de-DE" sz="1200" kern="1200" dirty="0" err="1">
                          <a:solidFill>
                            <a:schemeClr val="dk1"/>
                          </a:solidFill>
                          <a:latin typeface="+mn-lt"/>
                          <a:ea typeface="+mn-ea"/>
                          <a:cs typeface="+mn-cs"/>
                        </a:rPr>
                        <a:t>stored</a:t>
                      </a:r>
                      <a:r>
                        <a:rPr lang="de-DE" sz="1200" kern="1200" dirty="0">
                          <a:solidFill>
                            <a:schemeClr val="dk1"/>
                          </a:solidFill>
                          <a:latin typeface="+mn-lt"/>
                          <a:ea typeface="+mn-ea"/>
                          <a:cs typeface="+mn-cs"/>
                        </a:rPr>
                        <a:t> UE list in MBS </a:t>
                      </a:r>
                      <a:r>
                        <a:rPr lang="de-DE" sz="1200" kern="1200" dirty="0" err="1">
                          <a:solidFill>
                            <a:schemeClr val="dk1"/>
                          </a:solidFill>
                          <a:latin typeface="+mn-lt"/>
                          <a:ea typeface="+mn-ea"/>
                          <a:cs typeface="+mn-cs"/>
                        </a:rPr>
                        <a:t>session</a:t>
                      </a:r>
                      <a:endParaRPr lang="en-US" sz="1200" kern="1200" dirty="0">
                        <a:solidFill>
                          <a:schemeClr val="dk1"/>
                        </a:solidFill>
                        <a:latin typeface="+mn-lt"/>
                        <a:ea typeface="+mn-ea"/>
                        <a:cs typeface="+mn-cs"/>
                      </a:endParaRPr>
                    </a:p>
                  </a:txBody>
                  <a:tcPr/>
                </a:tc>
                <a:tc>
                  <a:txBody>
                    <a:bodyPr/>
                    <a:lstStyle/>
                    <a:p>
                      <a:pPr marL="0" algn="l" defTabSz="914400" rtl="0" eaLnBrk="1" latinLnBrk="0" hangingPunct="1"/>
                      <a:r>
                        <a:rPr lang="de-DE" sz="1200" kern="1200" dirty="0">
                          <a:solidFill>
                            <a:schemeClr val="dk1"/>
                          </a:solidFill>
                          <a:latin typeface="+mn-lt"/>
                          <a:ea typeface="+mn-ea"/>
                          <a:cs typeface="+mn-cs"/>
                        </a:rPr>
                        <a:t>?</a:t>
                      </a:r>
                      <a:endParaRPr lang="en-US" sz="1200" kern="1200" dirty="0">
                        <a:solidFill>
                          <a:schemeClr val="dk1"/>
                        </a:solidFill>
                        <a:latin typeface="+mn-lt"/>
                        <a:ea typeface="+mn-ea"/>
                        <a:cs typeface="+mn-cs"/>
                      </a:endParaRPr>
                    </a:p>
                  </a:txBody>
                  <a:tcPr/>
                </a:tc>
                <a:extLst>
                  <a:ext uri="{0D108BD9-81ED-4DB2-BD59-A6C34878D82A}">
                    <a16:rowId xmlns:a16="http://schemas.microsoft.com/office/drawing/2014/main" val="2363094871"/>
                  </a:ext>
                </a:extLst>
              </a:tr>
              <a:tr h="506567">
                <a:tc>
                  <a:txBody>
                    <a:bodyPr/>
                    <a:lstStyle/>
                    <a:p>
                      <a:r>
                        <a:rPr lang="de-DE" sz="1400" dirty="0" err="1"/>
                        <a:t>Possibility</a:t>
                      </a:r>
                      <a:r>
                        <a:rPr lang="de-DE" sz="1400" dirty="0"/>
                        <a:t> </a:t>
                      </a:r>
                      <a:r>
                        <a:rPr lang="de-DE" sz="1400" dirty="0" err="1"/>
                        <a:t>of</a:t>
                      </a:r>
                      <a:r>
                        <a:rPr lang="de-DE" sz="1400" dirty="0"/>
                        <a:t> </a:t>
                      </a:r>
                      <a:r>
                        <a:rPr lang="de-DE" sz="1400" dirty="0" err="1"/>
                        <a:t>dublicated</a:t>
                      </a:r>
                      <a:r>
                        <a:rPr lang="de-DE" sz="1400" dirty="0"/>
                        <a:t> </a:t>
                      </a:r>
                      <a:r>
                        <a:rPr lang="de-DE" sz="1400" dirty="0" err="1"/>
                        <a:t>signalling</a:t>
                      </a:r>
                      <a:r>
                        <a:rPr lang="de-DE" sz="1400" dirty="0"/>
                        <a:t> </a:t>
                      </a:r>
                      <a:r>
                        <a:rPr lang="de-DE" sz="1400" dirty="0" err="1"/>
                        <a:t>from</a:t>
                      </a:r>
                      <a:r>
                        <a:rPr lang="de-DE" sz="1400" dirty="0"/>
                        <a:t> different AMFs </a:t>
                      </a:r>
                      <a:r>
                        <a:rPr lang="de-DE" sz="1400" dirty="0" err="1"/>
                        <a:t>for</a:t>
                      </a:r>
                      <a:r>
                        <a:rPr lang="de-DE" sz="1400" dirty="0"/>
                        <a:t> same MBS </a:t>
                      </a:r>
                      <a:r>
                        <a:rPr lang="de-DE" sz="1400" dirty="0" err="1"/>
                        <a:t>session</a:t>
                      </a:r>
                      <a:r>
                        <a:rPr lang="de-DE" sz="1400" dirty="0"/>
                        <a:t> at RAN </a:t>
                      </a:r>
                      <a:r>
                        <a:rPr lang="de-DE" sz="1400" dirty="0" err="1"/>
                        <a:t>node</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ltLang="zh-CN" sz="1400" dirty="0">
                          <a:solidFill>
                            <a:srgbClr val="62A14D"/>
                          </a:solidFill>
                        </a:rPr>
                        <a:t>Only session activation</a:t>
                      </a:r>
                      <a:endParaRPr lang="en-US" sz="1400" dirty="0">
                        <a:solidFill>
                          <a:srgbClr val="C00000"/>
                        </a:solidFill>
                      </a:endParaRPr>
                    </a:p>
                  </a:txBody>
                  <a:tcPr/>
                </a:tc>
                <a:tc>
                  <a:txBody>
                    <a:bodyPr/>
                    <a:lstStyle/>
                    <a:p>
                      <a:r>
                        <a:rPr lang="de-DE" sz="1400" dirty="0" err="1">
                          <a:solidFill>
                            <a:srgbClr val="62A14D"/>
                          </a:solidFill>
                        </a:rPr>
                        <a:t>Only</a:t>
                      </a:r>
                      <a:r>
                        <a:rPr lang="de-DE" sz="1400" dirty="0">
                          <a:solidFill>
                            <a:srgbClr val="62A14D"/>
                          </a:solidFill>
                        </a:rPr>
                        <a:t> </a:t>
                      </a:r>
                      <a:r>
                        <a:rPr lang="de-DE" sz="1400" dirty="0" err="1">
                          <a:solidFill>
                            <a:srgbClr val="62A14D"/>
                          </a:solidFill>
                        </a:rPr>
                        <a:t>session</a:t>
                      </a:r>
                      <a:r>
                        <a:rPr lang="de-DE" sz="1400" dirty="0">
                          <a:solidFill>
                            <a:srgbClr val="62A14D"/>
                          </a:solidFill>
                        </a:rPr>
                        <a:t> </a:t>
                      </a:r>
                      <a:r>
                        <a:rPr lang="de-DE" sz="1400" dirty="0" err="1">
                          <a:solidFill>
                            <a:srgbClr val="62A14D"/>
                          </a:solidFill>
                        </a:rPr>
                        <a:t>activation</a:t>
                      </a:r>
                      <a:endParaRPr lang="en-US" sz="1400" dirty="0">
                        <a:solidFill>
                          <a:srgbClr val="62A14D"/>
                        </a:solidFill>
                      </a:endParaRPr>
                    </a:p>
                  </a:txBody>
                  <a:tcPr/>
                </a:tc>
                <a:tc>
                  <a:txBody>
                    <a:bodyPr/>
                    <a:lstStyle/>
                    <a:p>
                      <a:r>
                        <a:rPr lang="de-DE" sz="1400" dirty="0" err="1">
                          <a:solidFill>
                            <a:srgbClr val="62A14D"/>
                          </a:solidFill>
                        </a:rPr>
                        <a:t>Only</a:t>
                      </a:r>
                      <a:r>
                        <a:rPr lang="de-DE" sz="1400" dirty="0">
                          <a:solidFill>
                            <a:srgbClr val="62A14D"/>
                          </a:solidFill>
                        </a:rPr>
                        <a:t> </a:t>
                      </a:r>
                      <a:r>
                        <a:rPr lang="de-DE" sz="1400" dirty="0" err="1">
                          <a:solidFill>
                            <a:srgbClr val="62A14D"/>
                          </a:solidFill>
                        </a:rPr>
                        <a:t>session</a:t>
                      </a:r>
                      <a:r>
                        <a:rPr lang="de-DE" sz="1400" dirty="0">
                          <a:solidFill>
                            <a:srgbClr val="62A14D"/>
                          </a:solidFill>
                        </a:rPr>
                        <a:t> </a:t>
                      </a:r>
                      <a:r>
                        <a:rPr lang="de-DE" sz="1400" dirty="0" err="1">
                          <a:solidFill>
                            <a:srgbClr val="62A14D"/>
                          </a:solidFill>
                        </a:rPr>
                        <a:t>activation</a:t>
                      </a:r>
                      <a:endParaRPr lang="en-US" sz="1400" dirty="0">
                        <a:solidFill>
                          <a:srgbClr val="62A14D"/>
                        </a:solidFill>
                      </a:endParaRPr>
                    </a:p>
                  </a:txBody>
                  <a:tcPr/>
                </a:tc>
                <a:tc>
                  <a:txBody>
                    <a:bodyPr/>
                    <a:lstStyle/>
                    <a:p>
                      <a:r>
                        <a:rPr lang="de-DE" sz="1400" dirty="0">
                          <a:solidFill>
                            <a:srgbClr val="C00000"/>
                          </a:solidFill>
                        </a:rPr>
                        <a:t>Yes</a:t>
                      </a:r>
                      <a:endParaRPr lang="en-US" sz="1400" dirty="0">
                        <a:solidFill>
                          <a:srgbClr val="C0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ltLang="zh-CN" sz="1400" dirty="0">
                          <a:solidFill>
                            <a:srgbClr val="62A14D"/>
                          </a:solidFill>
                        </a:rPr>
                        <a:t>Only session activation</a:t>
                      </a:r>
                      <a:endParaRPr lang="en-US" sz="1400" dirty="0">
                        <a:solidFill>
                          <a:srgbClr val="C00000"/>
                        </a:solidFill>
                      </a:endParaRPr>
                    </a:p>
                  </a:txBody>
                  <a:tcPr/>
                </a:tc>
                <a:extLst>
                  <a:ext uri="{0D108BD9-81ED-4DB2-BD59-A6C34878D82A}">
                    <a16:rowId xmlns:a16="http://schemas.microsoft.com/office/drawing/2014/main" val="305471647"/>
                  </a:ext>
                </a:extLst>
              </a:tr>
              <a:tr h="506567">
                <a:tc>
                  <a:txBody>
                    <a:bodyPr/>
                    <a:lstStyle/>
                    <a:p>
                      <a:r>
                        <a:rPr lang="de-DE" sz="1400" dirty="0"/>
                        <a:t>SMF </a:t>
                      </a:r>
                      <a:r>
                        <a:rPr lang="de-DE" sz="1400" dirty="0" err="1"/>
                        <a:t>involvement</a:t>
                      </a:r>
                      <a:r>
                        <a:rPr lang="de-DE" sz="1400" dirty="0"/>
                        <a:t> in </a:t>
                      </a:r>
                      <a:r>
                        <a:rPr lang="de-DE" sz="1400" dirty="0" err="1"/>
                        <a:t>multicast</a:t>
                      </a:r>
                      <a:r>
                        <a:rPr lang="de-DE" sz="1400" dirty="0"/>
                        <a:t> </a:t>
                      </a:r>
                      <a:r>
                        <a:rPr lang="de-DE" sz="1400" dirty="0" err="1"/>
                        <a:t>session</a:t>
                      </a:r>
                      <a:r>
                        <a:rPr lang="de-DE" sz="1400" dirty="0"/>
                        <a:t> </a:t>
                      </a:r>
                      <a:r>
                        <a:rPr lang="de-DE" sz="1400" dirty="0" err="1"/>
                        <a:t>management</a:t>
                      </a:r>
                      <a:r>
                        <a:rPr lang="de-DE" sz="1400" dirty="0"/>
                        <a:t> (</a:t>
                      </a:r>
                      <a:r>
                        <a:rPr lang="de-DE" sz="1400" dirty="0" err="1"/>
                        <a:t>activation</a:t>
                      </a:r>
                      <a:r>
                        <a:rPr lang="de-DE" sz="1400" dirty="0"/>
                        <a:t>, </a:t>
                      </a:r>
                      <a:r>
                        <a:rPr lang="de-DE" sz="1400" dirty="0" err="1"/>
                        <a:t>is</a:t>
                      </a:r>
                      <a:r>
                        <a:rPr lang="de-DE" sz="1400" dirty="0"/>
                        <a:t> not </a:t>
                      </a:r>
                      <a:r>
                        <a:rPr lang="de-DE" sz="1400" dirty="0" err="1"/>
                        <a:t>considered</a:t>
                      </a:r>
                      <a:r>
                        <a:rPr lang="de-DE" sz="1400" dirty="0"/>
                        <a:t> </a:t>
                      </a:r>
                      <a:r>
                        <a:rPr lang="de-DE" sz="1400" dirty="0" err="1"/>
                        <a:t>session</a:t>
                      </a:r>
                      <a:r>
                        <a:rPr lang="de-DE" sz="1400" dirty="0"/>
                        <a:t> </a:t>
                      </a:r>
                      <a:r>
                        <a:rPr lang="de-DE" sz="1400" dirty="0" err="1"/>
                        <a:t>management</a:t>
                      </a:r>
                      <a:r>
                        <a:rPr lang="de-DE" sz="1400" dirty="0"/>
                        <a:t>)</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err="1">
                          <a:solidFill>
                            <a:srgbClr val="72AF2F"/>
                          </a:solidFill>
                        </a:rPr>
                        <a:t>No</a:t>
                      </a:r>
                      <a:endParaRPr lang="en-US" sz="1400" dirty="0">
                        <a:solidFill>
                          <a:srgbClr val="72AF2F"/>
                        </a:solidFill>
                      </a:endParaRPr>
                    </a:p>
                  </a:txBody>
                  <a:tcPr/>
                </a:tc>
                <a:tc>
                  <a:txBody>
                    <a:bodyPr/>
                    <a:lstStyle/>
                    <a:p>
                      <a:r>
                        <a:rPr lang="de-DE" sz="1400" dirty="0" err="1">
                          <a:solidFill>
                            <a:srgbClr val="62A14D"/>
                          </a:solidFill>
                        </a:rPr>
                        <a:t>No</a:t>
                      </a:r>
                      <a:endParaRPr lang="en-US" sz="1400" dirty="0">
                        <a:solidFill>
                          <a:srgbClr val="62A14D"/>
                        </a:solidFill>
                      </a:endParaRPr>
                    </a:p>
                  </a:txBody>
                  <a:tcPr/>
                </a:tc>
                <a:tc>
                  <a:txBody>
                    <a:bodyPr/>
                    <a:lstStyle/>
                    <a:p>
                      <a:r>
                        <a:rPr lang="de-DE" sz="1400" dirty="0" err="1">
                          <a:solidFill>
                            <a:srgbClr val="62A14D"/>
                          </a:solidFill>
                        </a:rPr>
                        <a:t>No</a:t>
                      </a:r>
                      <a:endParaRPr lang="en-US" sz="1400" dirty="0">
                        <a:solidFill>
                          <a:srgbClr val="62A14D"/>
                        </a:solidFill>
                      </a:endParaRPr>
                    </a:p>
                  </a:txBody>
                  <a:tcPr/>
                </a:tc>
                <a:tc>
                  <a:txBody>
                    <a:bodyPr/>
                    <a:lstStyle/>
                    <a:p>
                      <a:r>
                        <a:rPr lang="de-DE" sz="1400" dirty="0">
                          <a:solidFill>
                            <a:srgbClr val="C00000"/>
                          </a:solidFill>
                        </a:rPr>
                        <a:t>Yes</a:t>
                      </a:r>
                      <a:endParaRPr lang="en-US" sz="1400" dirty="0">
                        <a:solidFill>
                          <a:srgbClr val="C0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err="1">
                          <a:solidFill>
                            <a:srgbClr val="72AF2F"/>
                          </a:solidFill>
                        </a:rPr>
                        <a:t>No</a:t>
                      </a:r>
                      <a:endParaRPr lang="en-US" sz="1400" dirty="0">
                        <a:solidFill>
                          <a:srgbClr val="72AF2F"/>
                        </a:solidFill>
                      </a:endParaRPr>
                    </a:p>
                  </a:txBody>
                  <a:tcPr/>
                </a:tc>
                <a:extLst>
                  <a:ext uri="{0D108BD9-81ED-4DB2-BD59-A6C34878D82A}">
                    <a16:rowId xmlns:a16="http://schemas.microsoft.com/office/drawing/2014/main" val="196950492"/>
                  </a:ext>
                </a:extLst>
              </a:tr>
              <a:tr h="367614">
                <a:tc>
                  <a:txBody>
                    <a:bodyPr/>
                    <a:lstStyle/>
                    <a:p>
                      <a:r>
                        <a:rPr lang="de-DE" sz="1400" dirty="0"/>
                        <a:t>Same </a:t>
                      </a:r>
                      <a:r>
                        <a:rPr lang="de-DE" sz="1400" dirty="0" err="1"/>
                        <a:t>solution</a:t>
                      </a:r>
                      <a:r>
                        <a:rPr lang="de-DE" sz="1400" dirty="0"/>
                        <a:t> </a:t>
                      </a:r>
                      <a:r>
                        <a:rPr lang="de-DE" sz="1400" dirty="0" err="1"/>
                        <a:t>for</a:t>
                      </a:r>
                      <a:r>
                        <a:rPr lang="de-DE" sz="1400" dirty="0"/>
                        <a:t> </a:t>
                      </a:r>
                      <a:r>
                        <a:rPr lang="de-DE" sz="1400" dirty="0" err="1"/>
                        <a:t>shared</a:t>
                      </a:r>
                      <a:r>
                        <a:rPr lang="de-DE" sz="1400" dirty="0"/>
                        <a:t> </a:t>
                      </a:r>
                      <a:r>
                        <a:rPr lang="de-DE" sz="1400" dirty="0" err="1"/>
                        <a:t>delivery</a:t>
                      </a:r>
                      <a:r>
                        <a:rPr lang="de-DE" sz="1400" dirty="0"/>
                        <a:t> </a:t>
                      </a:r>
                      <a:r>
                        <a:rPr lang="de-DE" sz="1400" dirty="0" err="1"/>
                        <a:t>establishment</a:t>
                      </a:r>
                      <a:r>
                        <a:rPr lang="de-DE" sz="1400" dirty="0"/>
                        <a:t> </a:t>
                      </a:r>
                      <a:r>
                        <a:rPr lang="de-DE" sz="1400" dirty="0" err="1"/>
                        <a:t>when</a:t>
                      </a:r>
                      <a:r>
                        <a:rPr lang="de-DE" sz="1400" dirty="0"/>
                        <a:t> </a:t>
                      </a:r>
                      <a:r>
                        <a:rPr lang="de-DE" sz="1400" dirty="0" err="1"/>
                        <a:t>first</a:t>
                      </a:r>
                      <a:r>
                        <a:rPr lang="de-DE" sz="1400" dirty="0"/>
                        <a:t> UE </a:t>
                      </a:r>
                      <a:r>
                        <a:rPr lang="de-DE" sz="1400" dirty="0" err="1"/>
                        <a:t>is</a:t>
                      </a:r>
                      <a:r>
                        <a:rPr lang="de-DE" sz="1400" dirty="0"/>
                        <a:t> </a:t>
                      </a:r>
                      <a:r>
                        <a:rPr lang="de-DE" sz="1400" dirty="0" err="1"/>
                        <a:t>handed</a:t>
                      </a:r>
                      <a:r>
                        <a:rPr lang="de-DE" sz="1400" dirty="0"/>
                        <a:t> </a:t>
                      </a:r>
                      <a:r>
                        <a:rPr lang="de-DE" sz="1400" dirty="0" err="1"/>
                        <a:t>over</a:t>
                      </a:r>
                      <a:r>
                        <a:rPr lang="de-DE" sz="1400" dirty="0"/>
                        <a:t> </a:t>
                      </a:r>
                      <a:r>
                        <a:rPr lang="de-DE" sz="1400" dirty="0" err="1"/>
                        <a:t>to</a:t>
                      </a:r>
                      <a:r>
                        <a:rPr lang="de-DE" sz="1400" dirty="0"/>
                        <a:t> RAN </a:t>
                      </a:r>
                      <a:r>
                        <a:rPr lang="de-DE" sz="1400" dirty="0" err="1"/>
                        <a:t>node</a:t>
                      </a:r>
                      <a:endParaRPr lang="en-US" sz="1400" dirty="0"/>
                    </a:p>
                  </a:txBody>
                  <a:tcPr/>
                </a:tc>
                <a:tc>
                  <a:txBody>
                    <a:bodyPr/>
                    <a:lstStyle/>
                    <a:p>
                      <a:r>
                        <a:rPr lang="de-DE" sz="1400" dirty="0" err="1">
                          <a:solidFill>
                            <a:srgbClr val="62A14D"/>
                          </a:solidFill>
                        </a:rPr>
                        <a:t>yes</a:t>
                      </a:r>
                      <a:endParaRPr lang="en-US" sz="1400" dirty="0">
                        <a:solidFill>
                          <a:srgbClr val="62A14D"/>
                        </a:solidFill>
                      </a:endParaRPr>
                    </a:p>
                  </a:txBody>
                  <a:tcPr/>
                </a:tc>
                <a:tc>
                  <a:txBody>
                    <a:bodyPr/>
                    <a:lstStyle/>
                    <a:p>
                      <a:r>
                        <a:rPr lang="de-DE" sz="1400" dirty="0" err="1">
                          <a:solidFill>
                            <a:srgbClr val="62A14D"/>
                          </a:solidFill>
                        </a:rPr>
                        <a:t>yes</a:t>
                      </a:r>
                      <a:endParaRPr lang="en-US" sz="1400" dirty="0">
                        <a:solidFill>
                          <a:srgbClr val="62A14D"/>
                        </a:solidFill>
                      </a:endParaRPr>
                    </a:p>
                  </a:txBody>
                  <a:tcPr/>
                </a:tc>
                <a:tc>
                  <a:txBody>
                    <a:bodyPr/>
                    <a:lstStyle/>
                    <a:p>
                      <a:r>
                        <a:rPr lang="de-DE" sz="1400" dirty="0" err="1">
                          <a:solidFill>
                            <a:srgbClr val="62A14D"/>
                          </a:solidFill>
                        </a:rPr>
                        <a:t>yes</a:t>
                      </a:r>
                      <a:endParaRPr lang="en-US" sz="1400" dirty="0">
                        <a:solidFill>
                          <a:srgbClr val="62A14D"/>
                        </a:solidFill>
                      </a:endParaRPr>
                    </a:p>
                  </a:txBody>
                  <a:tcPr/>
                </a:tc>
                <a:tc>
                  <a:txBody>
                    <a:bodyPr/>
                    <a:lstStyle/>
                    <a:p>
                      <a:r>
                        <a:rPr lang="de-DE" sz="1400" dirty="0" err="1">
                          <a:solidFill>
                            <a:srgbClr val="62A14D"/>
                          </a:solidFill>
                        </a:rPr>
                        <a:t>yes</a:t>
                      </a:r>
                      <a:endParaRPr lang="en-US" sz="1400" dirty="0">
                        <a:solidFill>
                          <a:srgbClr val="62A14D"/>
                        </a:solidFill>
                      </a:endParaRPr>
                    </a:p>
                  </a:txBody>
                  <a:tcPr/>
                </a:tc>
                <a:tc>
                  <a:txBody>
                    <a:bodyPr/>
                    <a:lstStyle/>
                    <a:p>
                      <a:r>
                        <a:rPr lang="de-DE" sz="1100" kern="1200" dirty="0" err="1">
                          <a:solidFill>
                            <a:srgbClr val="FF0000"/>
                          </a:solidFill>
                          <a:latin typeface="+mn-lt"/>
                          <a:ea typeface="+mn-ea"/>
                          <a:cs typeface="+mn-cs"/>
                        </a:rPr>
                        <a:t>Again</a:t>
                      </a:r>
                      <a:r>
                        <a:rPr lang="de-DE" sz="1100" kern="1200" dirty="0">
                          <a:solidFill>
                            <a:srgbClr val="FF0000"/>
                          </a:solidFill>
                          <a:latin typeface="+mn-lt"/>
                          <a:ea typeface="+mn-ea"/>
                          <a:cs typeface="+mn-cs"/>
                        </a:rPr>
                        <a:t> </a:t>
                      </a:r>
                      <a:r>
                        <a:rPr lang="de-DE" sz="1100" kern="1200" dirty="0" err="1">
                          <a:solidFill>
                            <a:srgbClr val="FF0000"/>
                          </a:solidFill>
                          <a:latin typeface="+mn-lt"/>
                          <a:ea typeface="+mn-ea"/>
                          <a:cs typeface="+mn-cs"/>
                        </a:rPr>
                        <a:t>piggybacking</a:t>
                      </a:r>
                      <a:r>
                        <a:rPr lang="de-DE" sz="1100" kern="1200" dirty="0">
                          <a:solidFill>
                            <a:srgbClr val="FF0000"/>
                          </a:solidFill>
                          <a:latin typeface="+mn-lt"/>
                          <a:ea typeface="+mn-ea"/>
                          <a:cs typeface="+mn-cs"/>
                        </a:rPr>
                        <a:t>, but in different </a:t>
                      </a:r>
                      <a:r>
                        <a:rPr lang="de-DE" sz="1100" kern="1200" dirty="0" err="1">
                          <a:solidFill>
                            <a:srgbClr val="FF0000"/>
                          </a:solidFill>
                          <a:latin typeface="+mn-lt"/>
                          <a:ea typeface="+mn-ea"/>
                          <a:cs typeface="+mn-cs"/>
                        </a:rPr>
                        <a:t>messages</a:t>
                      </a:r>
                      <a:endParaRPr lang="en-US" sz="1100" kern="1200" dirty="0">
                        <a:solidFill>
                          <a:srgbClr val="FF0000"/>
                        </a:solidFill>
                        <a:latin typeface="+mn-lt"/>
                        <a:ea typeface="+mn-ea"/>
                        <a:cs typeface="+mn-cs"/>
                      </a:endParaRPr>
                    </a:p>
                  </a:txBody>
                  <a:tcPr/>
                </a:tc>
                <a:extLst>
                  <a:ext uri="{0D108BD9-81ED-4DB2-BD59-A6C34878D82A}">
                    <a16:rowId xmlns:a16="http://schemas.microsoft.com/office/drawing/2014/main" val="3975619202"/>
                  </a:ext>
                </a:extLst>
              </a:tr>
            </a:tbl>
          </a:graphicData>
        </a:graphic>
      </p:graphicFrame>
    </p:spTree>
    <p:extLst>
      <p:ext uri="{BB962C8B-B14F-4D97-AF65-F5344CB8AC3E}">
        <p14:creationId xmlns:p14="http://schemas.microsoft.com/office/powerpoint/2010/main" val="3497507824"/>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ED93CA-C896-40D8-89C6-3C04AD589284}"/>
              </a:ext>
            </a:extLst>
          </p:cNvPr>
          <p:cNvSpPr txBox="1"/>
          <p:nvPr/>
        </p:nvSpPr>
        <p:spPr>
          <a:xfrm>
            <a:off x="1559292" y="2261937"/>
            <a:ext cx="9981399" cy="584775"/>
          </a:xfrm>
          <a:prstGeom prst="rect">
            <a:avLst/>
          </a:prstGeom>
          <a:noFill/>
        </p:spPr>
        <p:txBody>
          <a:bodyPr wrap="square" rtlCol="0">
            <a:spAutoFit/>
          </a:bodyPr>
          <a:lstStyle/>
          <a:p>
            <a:r>
              <a:rPr lang="en-US" sz="3200" b="1" dirty="0"/>
              <a:t>subsequent </a:t>
            </a:r>
            <a:r>
              <a:rPr lang="en-US" sz="3200" b="1" dirty="0" err="1"/>
              <a:t>signalling</a:t>
            </a:r>
            <a:r>
              <a:rPr lang="en-US" sz="3200" b="1" dirty="0"/>
              <a:t> and other aspects</a:t>
            </a:r>
            <a:endParaRPr lang="en-US" sz="3200" dirty="0"/>
          </a:p>
        </p:txBody>
      </p:sp>
      <p:sp>
        <p:nvSpPr>
          <p:cNvPr id="7" name="TextBox 6">
            <a:extLst>
              <a:ext uri="{FF2B5EF4-FFF2-40B4-BE49-F238E27FC236}">
                <a16:creationId xmlns:a16="http://schemas.microsoft.com/office/drawing/2014/main" id="{E2673095-84DE-4559-97E5-C14227F0CA9D}"/>
              </a:ext>
            </a:extLst>
          </p:cNvPr>
          <p:cNvSpPr txBox="1"/>
          <p:nvPr/>
        </p:nvSpPr>
        <p:spPr>
          <a:xfrm>
            <a:off x="360946" y="99795"/>
            <a:ext cx="2396691" cy="307777"/>
          </a:xfrm>
          <a:prstGeom prst="rect">
            <a:avLst/>
          </a:prstGeom>
          <a:solidFill>
            <a:srgbClr val="FFFF00"/>
          </a:solidFill>
        </p:spPr>
        <p:txBody>
          <a:bodyPr wrap="square" rtlCol="0">
            <a:spAutoFit/>
          </a:bodyPr>
          <a:lstStyle/>
          <a:p>
            <a:r>
              <a:rPr lang="en-US" sz="1400" dirty="0">
                <a:highlight>
                  <a:srgbClr val="FFFF00"/>
                </a:highlight>
              </a:rPr>
              <a:t>Slide added by Ericsson</a:t>
            </a:r>
          </a:p>
        </p:txBody>
      </p:sp>
      <p:sp>
        <p:nvSpPr>
          <p:cNvPr id="8" name="TextBox 7">
            <a:extLst>
              <a:ext uri="{FF2B5EF4-FFF2-40B4-BE49-F238E27FC236}">
                <a16:creationId xmlns:a16="http://schemas.microsoft.com/office/drawing/2014/main" id="{637211C0-DB81-4A6F-8E9B-58F7A3BB16F9}"/>
              </a:ext>
            </a:extLst>
          </p:cNvPr>
          <p:cNvSpPr txBox="1"/>
          <p:nvPr/>
        </p:nvSpPr>
        <p:spPr>
          <a:xfrm>
            <a:off x="2733575" y="3315903"/>
            <a:ext cx="6795436" cy="1323439"/>
          </a:xfrm>
          <a:prstGeom prst="rect">
            <a:avLst/>
          </a:prstGeom>
          <a:noFill/>
        </p:spPr>
        <p:txBody>
          <a:bodyPr wrap="square" rtlCol="0">
            <a:spAutoFit/>
          </a:bodyPr>
          <a:lstStyle/>
          <a:p>
            <a:r>
              <a:rPr lang="en-US" sz="1600" dirty="0"/>
              <a:t>In the following slides:</a:t>
            </a:r>
          </a:p>
          <a:p>
            <a:endParaRPr lang="en-US" sz="1600" dirty="0"/>
          </a:p>
          <a:p>
            <a:pPr marL="285750" indent="-285750">
              <a:buFont typeface="Arial" panose="020B0604020202020204" pitchFamily="34" charset="0"/>
              <a:buChar char="•"/>
            </a:pPr>
            <a:r>
              <a:rPr lang="en-US" sz="1600" dirty="0">
                <a:solidFill>
                  <a:srgbClr val="0070C0"/>
                </a:solidFill>
              </a:rPr>
              <a:t>Option-SMF</a:t>
            </a:r>
            <a:r>
              <a:rPr lang="en-US" sz="1600" dirty="0"/>
              <a:t> refers to SMF handling MBS Session</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solidFill>
                  <a:srgbClr val="0070C0"/>
                </a:solidFill>
              </a:rPr>
              <a:t>Option-AMF</a:t>
            </a:r>
            <a:r>
              <a:rPr lang="en-US" sz="1600" dirty="0"/>
              <a:t> refers to AMF handling MBS Session </a:t>
            </a:r>
          </a:p>
        </p:txBody>
      </p:sp>
    </p:spTree>
    <p:extLst>
      <p:ext uri="{BB962C8B-B14F-4D97-AF65-F5344CB8AC3E}">
        <p14:creationId xmlns:p14="http://schemas.microsoft.com/office/powerpoint/2010/main" val="312068736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415637" y="291803"/>
            <a:ext cx="4586540" cy="625180"/>
          </a:xfrm>
        </p:spPr>
        <p:txBody>
          <a:bodyPr/>
          <a:lstStyle/>
          <a:p>
            <a:pPr algn="l"/>
            <a:r>
              <a:rPr lang="en-US" dirty="0"/>
              <a:t>MBS Session Activation</a:t>
            </a:r>
          </a:p>
        </p:txBody>
      </p:sp>
      <p:sp>
        <p:nvSpPr>
          <p:cNvPr id="4" name="Rectangle 3">
            <a:extLst>
              <a:ext uri="{FF2B5EF4-FFF2-40B4-BE49-F238E27FC236}">
                <a16:creationId xmlns:a16="http://schemas.microsoft.com/office/drawing/2014/main" id="{10338E7E-DA8F-4311-84AC-7FABA3BB59C9}"/>
              </a:ext>
            </a:extLst>
          </p:cNvPr>
          <p:cNvSpPr/>
          <p:nvPr/>
        </p:nvSpPr>
        <p:spPr>
          <a:xfrm>
            <a:off x="587280" y="881203"/>
            <a:ext cx="3655849" cy="307777"/>
          </a:xfrm>
          <a:prstGeom prst="rect">
            <a:avLst/>
          </a:prstGeom>
        </p:spPr>
        <p:txBody>
          <a:bodyPr wrap="square">
            <a:spAutoFit/>
          </a:bodyPr>
          <a:lstStyle/>
          <a:p>
            <a:r>
              <a:rPr lang="en-GB" sz="1400" b="1" dirty="0"/>
              <a:t>Option-SMF (Nokia </a:t>
            </a:r>
            <a:r>
              <a:rPr lang="en-GB" sz="1400" b="1" u="sng" dirty="0"/>
              <a:t>S2-2102942)</a:t>
            </a:r>
            <a:r>
              <a:rPr lang="en-GB" sz="1400" b="1" dirty="0"/>
              <a:t> </a:t>
            </a:r>
            <a:endParaRPr lang="en-US" sz="1400" dirty="0"/>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a:extLst>
              <a:ext uri="{FF2B5EF4-FFF2-40B4-BE49-F238E27FC236}">
                <a16:creationId xmlns:a16="http://schemas.microsoft.com/office/drawing/2014/main" id="{B1C5D863-68B9-4EF0-8038-5FEE5776AB79}"/>
              </a:ext>
            </a:extLst>
          </p:cNvPr>
          <p:cNvSpPr>
            <a:spLocks noChangeArrowheads="1"/>
          </p:cNvSpPr>
          <p:nvPr/>
        </p:nvSpPr>
        <p:spPr bwMode="auto">
          <a:xfrm>
            <a:off x="947651" y="17619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5">
            <a:extLst>
              <a:ext uri="{FF2B5EF4-FFF2-40B4-BE49-F238E27FC236}">
                <a16:creationId xmlns:a16="http://schemas.microsoft.com/office/drawing/2014/main" id="{AA1C85AB-3561-45FD-9244-9BCF50DF143B}"/>
              </a:ext>
            </a:extLst>
          </p:cNvPr>
          <p:cNvSpPr>
            <a:spLocks noChangeArrowheads="1"/>
          </p:cNvSpPr>
          <p:nvPr/>
        </p:nvSpPr>
        <p:spPr bwMode="auto">
          <a:xfrm>
            <a:off x="6385147" y="291957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TextBox 12">
            <a:extLst>
              <a:ext uri="{FF2B5EF4-FFF2-40B4-BE49-F238E27FC236}">
                <a16:creationId xmlns:a16="http://schemas.microsoft.com/office/drawing/2014/main" id="{52E34EA2-13D2-43BA-A469-6DAEDA19D2C4}"/>
              </a:ext>
            </a:extLst>
          </p:cNvPr>
          <p:cNvSpPr txBox="1"/>
          <p:nvPr/>
        </p:nvSpPr>
        <p:spPr>
          <a:xfrm>
            <a:off x="77001" y="3541"/>
            <a:ext cx="2396691" cy="307777"/>
          </a:xfrm>
          <a:prstGeom prst="rect">
            <a:avLst/>
          </a:prstGeom>
          <a:solidFill>
            <a:srgbClr val="FFFF00"/>
          </a:solidFill>
        </p:spPr>
        <p:txBody>
          <a:bodyPr wrap="square" rtlCol="0">
            <a:spAutoFit/>
          </a:bodyPr>
          <a:lstStyle/>
          <a:p>
            <a:r>
              <a:rPr lang="en-US" sz="1400" dirty="0">
                <a:highlight>
                  <a:srgbClr val="FFFF00"/>
                </a:highlight>
              </a:rPr>
              <a:t>Slide added by Ericsson</a:t>
            </a:r>
          </a:p>
        </p:txBody>
      </p:sp>
      <p:pic>
        <p:nvPicPr>
          <p:cNvPr id="11" name="Picture 10">
            <a:extLst>
              <a:ext uri="{FF2B5EF4-FFF2-40B4-BE49-F238E27FC236}">
                <a16:creationId xmlns:a16="http://schemas.microsoft.com/office/drawing/2014/main" id="{2E4C4003-4D19-4CFE-BE1F-64771ABB576E}"/>
              </a:ext>
            </a:extLst>
          </p:cNvPr>
          <p:cNvPicPr>
            <a:picLocks noChangeAspect="1"/>
          </p:cNvPicPr>
          <p:nvPr/>
        </p:nvPicPr>
        <p:blipFill>
          <a:blip r:embed="rId2"/>
          <a:stretch>
            <a:fillRect/>
          </a:stretch>
        </p:blipFill>
        <p:spPr>
          <a:xfrm>
            <a:off x="423353" y="1210404"/>
            <a:ext cx="5659233" cy="2109234"/>
          </a:xfrm>
          <a:prstGeom prst="rect">
            <a:avLst/>
          </a:prstGeom>
        </p:spPr>
      </p:pic>
      <p:sp>
        <p:nvSpPr>
          <p:cNvPr id="15" name="Rectangle 14">
            <a:extLst>
              <a:ext uri="{FF2B5EF4-FFF2-40B4-BE49-F238E27FC236}">
                <a16:creationId xmlns:a16="http://schemas.microsoft.com/office/drawing/2014/main" id="{F209433D-2947-4DF0-8D38-E1F25EB2848E}"/>
              </a:ext>
            </a:extLst>
          </p:cNvPr>
          <p:cNvSpPr/>
          <p:nvPr/>
        </p:nvSpPr>
        <p:spPr>
          <a:xfrm>
            <a:off x="6632626" y="405676"/>
            <a:ext cx="3811021" cy="523220"/>
          </a:xfrm>
          <a:prstGeom prst="rect">
            <a:avLst/>
          </a:prstGeom>
        </p:spPr>
        <p:txBody>
          <a:bodyPr wrap="square">
            <a:spAutoFit/>
          </a:bodyPr>
          <a:lstStyle/>
          <a:p>
            <a:r>
              <a:rPr lang="en-GB" sz="1400" b="1" dirty="0"/>
              <a:t>Option-AMF: MB-SMF -&gt; AMF -&gt; RAN (see</a:t>
            </a:r>
            <a:r>
              <a:rPr lang="en-GB" sz="1400" b="1" dirty="0">
                <a:solidFill>
                  <a:srgbClr val="FF0000"/>
                </a:solidFill>
              </a:rPr>
              <a:t> red rectangle </a:t>
            </a:r>
            <a:r>
              <a:rPr lang="en-GB" sz="1400" b="1" dirty="0"/>
              <a:t>below) </a:t>
            </a:r>
            <a:endParaRPr lang="en-US" sz="1400" dirty="0"/>
          </a:p>
        </p:txBody>
      </p:sp>
      <p:grpSp>
        <p:nvGrpSpPr>
          <p:cNvPr id="80" name="Group 79">
            <a:extLst>
              <a:ext uri="{FF2B5EF4-FFF2-40B4-BE49-F238E27FC236}">
                <a16:creationId xmlns:a16="http://schemas.microsoft.com/office/drawing/2014/main" id="{C542BC8A-C6D8-444B-AA1D-D248191ECA33}"/>
              </a:ext>
            </a:extLst>
          </p:cNvPr>
          <p:cNvGrpSpPr/>
          <p:nvPr/>
        </p:nvGrpSpPr>
        <p:grpSpPr>
          <a:xfrm>
            <a:off x="6606884" y="1010035"/>
            <a:ext cx="5375506" cy="4412692"/>
            <a:chOff x="655457" y="471796"/>
            <a:chExt cx="8061095" cy="6062473"/>
          </a:xfrm>
        </p:grpSpPr>
        <p:cxnSp>
          <p:nvCxnSpPr>
            <p:cNvPr id="81" name="Straight Connector 80">
              <a:extLst>
                <a:ext uri="{FF2B5EF4-FFF2-40B4-BE49-F238E27FC236}">
                  <a16:creationId xmlns:a16="http://schemas.microsoft.com/office/drawing/2014/main" id="{F3540D51-CD1A-4F2F-A99E-5DE8E5F66246}"/>
                </a:ext>
              </a:extLst>
            </p:cNvPr>
            <p:cNvCxnSpPr>
              <a:cxnSpLocks/>
            </p:cNvCxnSpPr>
            <p:nvPr/>
          </p:nvCxnSpPr>
          <p:spPr bwMode="auto">
            <a:xfrm>
              <a:off x="4029592" y="735635"/>
              <a:ext cx="0" cy="579863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2" name="Straight Connector 81">
              <a:extLst>
                <a:ext uri="{FF2B5EF4-FFF2-40B4-BE49-F238E27FC236}">
                  <a16:creationId xmlns:a16="http://schemas.microsoft.com/office/drawing/2014/main" id="{FA9435DB-8CEA-40C7-B211-65F2A73AC898}"/>
                </a:ext>
              </a:extLst>
            </p:cNvPr>
            <p:cNvCxnSpPr>
              <a:cxnSpLocks/>
            </p:cNvCxnSpPr>
            <p:nvPr/>
          </p:nvCxnSpPr>
          <p:spPr bwMode="auto">
            <a:xfrm flipH="1">
              <a:off x="5453770" y="704969"/>
              <a:ext cx="2" cy="579863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3" name="Straight Connector 82">
              <a:extLst>
                <a:ext uri="{FF2B5EF4-FFF2-40B4-BE49-F238E27FC236}">
                  <a16:creationId xmlns:a16="http://schemas.microsoft.com/office/drawing/2014/main" id="{3BE38BD9-6630-438B-BF0F-17A0486B1FD3}"/>
                </a:ext>
              </a:extLst>
            </p:cNvPr>
            <p:cNvCxnSpPr>
              <a:cxnSpLocks/>
            </p:cNvCxnSpPr>
            <p:nvPr/>
          </p:nvCxnSpPr>
          <p:spPr bwMode="auto">
            <a:xfrm>
              <a:off x="8194684" y="772213"/>
              <a:ext cx="0" cy="573139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4" name="Straight Connector 83">
              <a:extLst>
                <a:ext uri="{FF2B5EF4-FFF2-40B4-BE49-F238E27FC236}">
                  <a16:creationId xmlns:a16="http://schemas.microsoft.com/office/drawing/2014/main" id="{7F3436DA-5BDB-42B3-B1AD-2A62683338AB}"/>
                </a:ext>
              </a:extLst>
            </p:cNvPr>
            <p:cNvCxnSpPr>
              <a:cxnSpLocks/>
            </p:cNvCxnSpPr>
            <p:nvPr/>
          </p:nvCxnSpPr>
          <p:spPr bwMode="auto">
            <a:xfrm flipH="1">
              <a:off x="7271139" y="735635"/>
              <a:ext cx="4" cy="5767968"/>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nvGrpSpPr>
            <p:cNvPr id="85" name="Group 84">
              <a:extLst>
                <a:ext uri="{FF2B5EF4-FFF2-40B4-BE49-F238E27FC236}">
                  <a16:creationId xmlns:a16="http://schemas.microsoft.com/office/drawing/2014/main" id="{67D88773-BDB9-445C-AC09-FA7616E54BC8}"/>
                </a:ext>
              </a:extLst>
            </p:cNvPr>
            <p:cNvGrpSpPr/>
            <p:nvPr/>
          </p:nvGrpSpPr>
          <p:grpSpPr>
            <a:xfrm>
              <a:off x="655457" y="471796"/>
              <a:ext cx="8061095" cy="5892973"/>
              <a:chOff x="655457" y="471796"/>
              <a:chExt cx="8061095" cy="5892973"/>
            </a:xfrm>
          </p:grpSpPr>
          <p:sp>
            <p:nvSpPr>
              <p:cNvPr id="86" name="TextBox 85">
                <a:extLst>
                  <a:ext uri="{FF2B5EF4-FFF2-40B4-BE49-F238E27FC236}">
                    <a16:creationId xmlns:a16="http://schemas.microsoft.com/office/drawing/2014/main" id="{3ED03E2E-451E-4596-9544-94B1A6483F5E}"/>
                  </a:ext>
                </a:extLst>
              </p:cNvPr>
              <p:cNvSpPr txBox="1"/>
              <p:nvPr/>
            </p:nvSpPr>
            <p:spPr>
              <a:xfrm>
                <a:off x="655457" y="471797"/>
                <a:ext cx="470916" cy="274850"/>
              </a:xfrm>
              <a:prstGeom prst="rect">
                <a:avLst/>
              </a:prstGeom>
              <a:noFill/>
              <a:ln>
                <a:solidFill>
                  <a:schemeClr val="tx1"/>
                </a:solidFill>
              </a:ln>
            </p:spPr>
            <p:txBody>
              <a:bodyPr wrap="square" rtlCol="0">
                <a:spAutoFit/>
              </a:bodyPr>
              <a:lstStyle/>
              <a:p>
                <a:r>
                  <a:rPr lang="en-US" sz="700" dirty="0"/>
                  <a:t>UE</a:t>
                </a:r>
              </a:p>
            </p:txBody>
          </p:sp>
          <p:sp>
            <p:nvSpPr>
              <p:cNvPr id="87" name="TextBox 86">
                <a:extLst>
                  <a:ext uri="{FF2B5EF4-FFF2-40B4-BE49-F238E27FC236}">
                    <a16:creationId xmlns:a16="http://schemas.microsoft.com/office/drawing/2014/main" id="{D0D40DDD-2EDD-48A2-97DC-9D762B817779}"/>
                  </a:ext>
                </a:extLst>
              </p:cNvPr>
              <p:cNvSpPr txBox="1"/>
              <p:nvPr/>
            </p:nvSpPr>
            <p:spPr>
              <a:xfrm>
                <a:off x="1597290" y="471797"/>
                <a:ext cx="708660" cy="422846"/>
              </a:xfrm>
              <a:prstGeom prst="rect">
                <a:avLst/>
              </a:prstGeom>
              <a:noFill/>
              <a:ln>
                <a:solidFill>
                  <a:schemeClr val="tx1"/>
                </a:solidFill>
              </a:ln>
            </p:spPr>
            <p:txBody>
              <a:bodyPr wrap="square" rtlCol="0">
                <a:spAutoFit/>
              </a:bodyPr>
              <a:lstStyle/>
              <a:p>
                <a:r>
                  <a:rPr lang="en-US" sz="700" dirty="0"/>
                  <a:t>NG-RAN</a:t>
                </a:r>
              </a:p>
            </p:txBody>
          </p:sp>
          <p:sp>
            <p:nvSpPr>
              <p:cNvPr id="88" name="TextBox 87">
                <a:extLst>
                  <a:ext uri="{FF2B5EF4-FFF2-40B4-BE49-F238E27FC236}">
                    <a16:creationId xmlns:a16="http://schemas.microsoft.com/office/drawing/2014/main" id="{8776F6E0-01D5-4F89-B357-6FE88E1EEECC}"/>
                  </a:ext>
                </a:extLst>
              </p:cNvPr>
              <p:cNvSpPr txBox="1"/>
              <p:nvPr/>
            </p:nvSpPr>
            <p:spPr>
              <a:xfrm>
                <a:off x="3727841" y="471797"/>
                <a:ext cx="708660" cy="268248"/>
              </a:xfrm>
              <a:prstGeom prst="rect">
                <a:avLst/>
              </a:prstGeom>
              <a:noFill/>
              <a:ln>
                <a:solidFill>
                  <a:schemeClr val="tx1"/>
                </a:solidFill>
              </a:ln>
            </p:spPr>
            <p:txBody>
              <a:bodyPr wrap="square" rtlCol="0">
                <a:spAutoFit/>
              </a:bodyPr>
              <a:lstStyle/>
              <a:p>
                <a:r>
                  <a:rPr lang="en-US" sz="800" dirty="0"/>
                  <a:t>AMF</a:t>
                </a:r>
              </a:p>
            </p:txBody>
          </p:sp>
          <p:sp>
            <p:nvSpPr>
              <p:cNvPr id="89" name="TextBox 88">
                <a:extLst>
                  <a:ext uri="{FF2B5EF4-FFF2-40B4-BE49-F238E27FC236}">
                    <a16:creationId xmlns:a16="http://schemas.microsoft.com/office/drawing/2014/main" id="{1F151B39-6892-43B3-A01F-0BD7C32E1A18}"/>
                  </a:ext>
                </a:extLst>
              </p:cNvPr>
              <p:cNvSpPr txBox="1"/>
              <p:nvPr/>
            </p:nvSpPr>
            <p:spPr>
              <a:xfrm>
                <a:off x="5099441" y="471796"/>
                <a:ext cx="708660" cy="268248"/>
              </a:xfrm>
              <a:prstGeom prst="rect">
                <a:avLst/>
              </a:prstGeom>
              <a:noFill/>
              <a:ln>
                <a:solidFill>
                  <a:schemeClr val="tx1"/>
                </a:solidFill>
              </a:ln>
            </p:spPr>
            <p:txBody>
              <a:bodyPr wrap="square" rtlCol="0">
                <a:spAutoFit/>
              </a:bodyPr>
              <a:lstStyle/>
              <a:p>
                <a:r>
                  <a:rPr lang="en-US" sz="800" dirty="0"/>
                  <a:t>SMF</a:t>
                </a:r>
              </a:p>
            </p:txBody>
          </p:sp>
          <p:sp>
            <p:nvSpPr>
              <p:cNvPr id="90" name="TextBox 89">
                <a:extLst>
                  <a:ext uri="{FF2B5EF4-FFF2-40B4-BE49-F238E27FC236}">
                    <a16:creationId xmlns:a16="http://schemas.microsoft.com/office/drawing/2014/main" id="{48DFC5DA-ABBF-4E05-8323-64FC8EBFB33B}"/>
                  </a:ext>
                </a:extLst>
              </p:cNvPr>
              <p:cNvSpPr txBox="1"/>
              <p:nvPr/>
            </p:nvSpPr>
            <p:spPr>
              <a:xfrm>
                <a:off x="7904363" y="471796"/>
                <a:ext cx="812189" cy="465130"/>
              </a:xfrm>
              <a:prstGeom prst="rect">
                <a:avLst/>
              </a:prstGeom>
              <a:noFill/>
              <a:ln>
                <a:solidFill>
                  <a:schemeClr val="tx1"/>
                </a:solidFill>
              </a:ln>
            </p:spPr>
            <p:txBody>
              <a:bodyPr wrap="square" rtlCol="0">
                <a:spAutoFit/>
              </a:bodyPr>
              <a:lstStyle/>
              <a:p>
                <a:r>
                  <a:rPr lang="en-US" sz="800" dirty="0"/>
                  <a:t>MB-SMF</a:t>
                </a:r>
              </a:p>
            </p:txBody>
          </p:sp>
          <p:cxnSp>
            <p:nvCxnSpPr>
              <p:cNvPr id="91" name="Straight Connector 90">
                <a:extLst>
                  <a:ext uri="{FF2B5EF4-FFF2-40B4-BE49-F238E27FC236}">
                    <a16:creationId xmlns:a16="http://schemas.microsoft.com/office/drawing/2014/main" id="{B2981E03-2C7B-4A0D-AAAE-CA275CA15202}"/>
                  </a:ext>
                </a:extLst>
              </p:cNvPr>
              <p:cNvCxnSpPr>
                <a:cxnSpLocks/>
              </p:cNvCxnSpPr>
              <p:nvPr/>
            </p:nvCxnSpPr>
            <p:spPr bwMode="auto">
              <a:xfrm>
                <a:off x="890914" y="718017"/>
                <a:ext cx="0" cy="5646752"/>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2" name="Straight Arrow Connector 91">
                <a:extLst>
                  <a:ext uri="{FF2B5EF4-FFF2-40B4-BE49-F238E27FC236}">
                    <a16:creationId xmlns:a16="http://schemas.microsoft.com/office/drawing/2014/main" id="{7CC8C676-9C02-416B-8547-5D5CD59EA057}"/>
                  </a:ext>
                </a:extLst>
              </p:cNvPr>
              <p:cNvCxnSpPr>
                <a:cxnSpLocks/>
                <a:endCxn id="99" idx="1"/>
              </p:cNvCxnSpPr>
              <p:nvPr/>
            </p:nvCxnSpPr>
            <p:spPr bwMode="auto">
              <a:xfrm>
                <a:off x="890915" y="1546562"/>
                <a:ext cx="4652201" cy="1076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3" name="Straight Arrow Connector 92">
                <a:extLst>
                  <a:ext uri="{FF2B5EF4-FFF2-40B4-BE49-F238E27FC236}">
                    <a16:creationId xmlns:a16="http://schemas.microsoft.com/office/drawing/2014/main" id="{8641E678-9348-4433-A3D5-ECF4BDAF8AF1}"/>
                  </a:ext>
                </a:extLst>
              </p:cNvPr>
              <p:cNvCxnSpPr>
                <a:cxnSpLocks/>
              </p:cNvCxnSpPr>
              <p:nvPr/>
            </p:nvCxnSpPr>
            <p:spPr bwMode="auto">
              <a:xfrm flipH="1">
                <a:off x="4082170" y="1916557"/>
                <a:ext cx="13716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94" name="TextBox 93">
                <a:extLst>
                  <a:ext uri="{FF2B5EF4-FFF2-40B4-BE49-F238E27FC236}">
                    <a16:creationId xmlns:a16="http://schemas.microsoft.com/office/drawing/2014/main" id="{F08304F7-DD1A-4033-98B2-08D4DE1D78BA}"/>
                  </a:ext>
                </a:extLst>
              </p:cNvPr>
              <p:cNvSpPr txBox="1"/>
              <p:nvPr/>
            </p:nvSpPr>
            <p:spPr>
              <a:xfrm>
                <a:off x="2128419" y="1331678"/>
                <a:ext cx="1047734" cy="268248"/>
              </a:xfrm>
              <a:prstGeom prst="rect">
                <a:avLst/>
              </a:prstGeom>
              <a:noFill/>
              <a:ln>
                <a:noFill/>
              </a:ln>
            </p:spPr>
            <p:txBody>
              <a:bodyPr wrap="square" rtlCol="0">
                <a:spAutoFit/>
              </a:bodyPr>
              <a:lstStyle/>
              <a:p>
                <a:r>
                  <a:rPr lang="en-US" sz="800" dirty="0"/>
                  <a:t>UE Join</a:t>
                </a:r>
              </a:p>
            </p:txBody>
          </p:sp>
          <p:sp>
            <p:nvSpPr>
              <p:cNvPr id="95" name="TextBox 94">
                <a:extLst>
                  <a:ext uri="{FF2B5EF4-FFF2-40B4-BE49-F238E27FC236}">
                    <a16:creationId xmlns:a16="http://schemas.microsoft.com/office/drawing/2014/main" id="{F41AC793-6064-4912-AA66-8B22F830846D}"/>
                  </a:ext>
                </a:extLst>
              </p:cNvPr>
              <p:cNvSpPr txBox="1"/>
              <p:nvPr/>
            </p:nvSpPr>
            <p:spPr>
              <a:xfrm>
                <a:off x="4082169" y="1533186"/>
                <a:ext cx="1371601" cy="421531"/>
              </a:xfrm>
              <a:prstGeom prst="rect">
                <a:avLst/>
              </a:prstGeom>
              <a:noFill/>
              <a:ln>
                <a:noFill/>
              </a:ln>
            </p:spPr>
            <p:txBody>
              <a:bodyPr wrap="square" rtlCol="0">
                <a:spAutoFit/>
              </a:bodyPr>
              <a:lstStyle/>
              <a:p>
                <a:r>
                  <a:rPr lang="en-US" sz="800" dirty="0"/>
                  <a:t>MB Session Info (Join, MB-SMF ID)</a:t>
                </a:r>
              </a:p>
            </p:txBody>
          </p:sp>
          <p:cxnSp>
            <p:nvCxnSpPr>
              <p:cNvPr id="96" name="Straight Arrow Connector 95">
                <a:extLst>
                  <a:ext uri="{FF2B5EF4-FFF2-40B4-BE49-F238E27FC236}">
                    <a16:creationId xmlns:a16="http://schemas.microsoft.com/office/drawing/2014/main" id="{023A7720-1007-4D17-B209-30F19DED9CCF}"/>
                  </a:ext>
                </a:extLst>
              </p:cNvPr>
              <p:cNvCxnSpPr>
                <a:cxnSpLocks/>
              </p:cNvCxnSpPr>
              <p:nvPr/>
            </p:nvCxnSpPr>
            <p:spPr bwMode="auto">
              <a:xfrm>
                <a:off x="5453770" y="1656952"/>
                <a:ext cx="1817369"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97" name="TextBox 96">
                <a:extLst>
                  <a:ext uri="{FF2B5EF4-FFF2-40B4-BE49-F238E27FC236}">
                    <a16:creationId xmlns:a16="http://schemas.microsoft.com/office/drawing/2014/main" id="{D75EC399-65BE-42BE-935E-AF7490F407C8}"/>
                  </a:ext>
                </a:extLst>
              </p:cNvPr>
              <p:cNvSpPr txBox="1"/>
              <p:nvPr/>
            </p:nvSpPr>
            <p:spPr>
              <a:xfrm>
                <a:off x="6987677" y="471796"/>
                <a:ext cx="708660" cy="268248"/>
              </a:xfrm>
              <a:prstGeom prst="rect">
                <a:avLst/>
              </a:prstGeom>
              <a:noFill/>
              <a:ln>
                <a:solidFill>
                  <a:schemeClr val="tx1"/>
                </a:solidFill>
              </a:ln>
            </p:spPr>
            <p:txBody>
              <a:bodyPr wrap="square" rtlCol="0">
                <a:spAutoFit/>
              </a:bodyPr>
              <a:lstStyle/>
              <a:p>
                <a:r>
                  <a:rPr lang="en-US" sz="800" dirty="0"/>
                  <a:t>NRF</a:t>
                </a:r>
              </a:p>
            </p:txBody>
          </p:sp>
          <p:cxnSp>
            <p:nvCxnSpPr>
              <p:cNvPr id="98" name="Straight Arrow Connector 97">
                <a:extLst>
                  <a:ext uri="{FF2B5EF4-FFF2-40B4-BE49-F238E27FC236}">
                    <a16:creationId xmlns:a16="http://schemas.microsoft.com/office/drawing/2014/main" id="{1C3FA2FD-3B71-4368-BEB7-5986B529FE34}"/>
                  </a:ext>
                </a:extLst>
              </p:cNvPr>
              <p:cNvCxnSpPr>
                <a:cxnSpLocks/>
              </p:cNvCxnSpPr>
              <p:nvPr/>
            </p:nvCxnSpPr>
            <p:spPr bwMode="auto">
              <a:xfrm>
                <a:off x="5453770" y="1757534"/>
                <a:ext cx="1817369"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sp>
            <p:nvSpPr>
              <p:cNvPr id="99" name="TextBox 98">
                <a:extLst>
                  <a:ext uri="{FF2B5EF4-FFF2-40B4-BE49-F238E27FC236}">
                    <a16:creationId xmlns:a16="http://schemas.microsoft.com/office/drawing/2014/main" id="{7CF8FD84-9DC5-4B83-8990-AB4FEB51EBC4}"/>
                  </a:ext>
                </a:extLst>
              </p:cNvPr>
              <p:cNvSpPr txBox="1"/>
              <p:nvPr/>
            </p:nvSpPr>
            <p:spPr>
              <a:xfrm>
                <a:off x="5543116" y="1409334"/>
                <a:ext cx="1728015" cy="295992"/>
              </a:xfrm>
              <a:prstGeom prst="rect">
                <a:avLst/>
              </a:prstGeom>
              <a:noFill/>
              <a:ln>
                <a:noFill/>
              </a:ln>
            </p:spPr>
            <p:txBody>
              <a:bodyPr wrap="square" rtlCol="0">
                <a:spAutoFit/>
              </a:bodyPr>
              <a:lstStyle/>
              <a:p>
                <a:r>
                  <a:rPr lang="en-US" sz="800" dirty="0"/>
                  <a:t>Discover MB-SMF</a:t>
                </a:r>
              </a:p>
            </p:txBody>
          </p:sp>
          <p:sp>
            <p:nvSpPr>
              <p:cNvPr id="100" name="Speech Bubble: Rectangle with Corners Rounded 99">
                <a:extLst>
                  <a:ext uri="{FF2B5EF4-FFF2-40B4-BE49-F238E27FC236}">
                    <a16:creationId xmlns:a16="http://schemas.microsoft.com/office/drawing/2014/main" id="{A029A4FA-7507-44EC-8BA7-1D4803E262FB}"/>
                  </a:ext>
                </a:extLst>
              </p:cNvPr>
              <p:cNvSpPr/>
              <p:nvPr/>
            </p:nvSpPr>
            <p:spPr bwMode="auto">
              <a:xfrm>
                <a:off x="5737332" y="687223"/>
                <a:ext cx="1492506" cy="440373"/>
              </a:xfrm>
              <a:prstGeom prst="wedgeRoundRectCallout">
                <a:avLst>
                  <a:gd name="adj1" fmla="val -43205"/>
                  <a:gd name="adj2" fmla="val 125070"/>
                  <a:gd name="adj3" fmla="val 16667"/>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a:ln>
                      <a:noFill/>
                    </a:ln>
                    <a:solidFill>
                      <a:schemeClr val="tx1"/>
                    </a:solidFill>
                    <a:effectLst/>
                    <a:latin typeface="Arial" charset="0"/>
                  </a:rPr>
                  <a:t>Discovery could be done by AMF</a:t>
                </a:r>
              </a:p>
            </p:txBody>
          </p:sp>
          <p:cxnSp>
            <p:nvCxnSpPr>
              <p:cNvPr id="101" name="Straight Connector 100">
                <a:extLst>
                  <a:ext uri="{FF2B5EF4-FFF2-40B4-BE49-F238E27FC236}">
                    <a16:creationId xmlns:a16="http://schemas.microsoft.com/office/drawing/2014/main" id="{E65FC37A-1181-42D0-9BD1-85A72BFB465A}"/>
                  </a:ext>
                </a:extLst>
              </p:cNvPr>
              <p:cNvCxnSpPr>
                <a:cxnSpLocks/>
              </p:cNvCxnSpPr>
              <p:nvPr/>
            </p:nvCxnSpPr>
            <p:spPr bwMode="auto">
              <a:xfrm>
                <a:off x="1926472" y="718017"/>
                <a:ext cx="0" cy="5646752"/>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02" name="TextBox 101">
                <a:extLst>
                  <a:ext uri="{FF2B5EF4-FFF2-40B4-BE49-F238E27FC236}">
                    <a16:creationId xmlns:a16="http://schemas.microsoft.com/office/drawing/2014/main" id="{36B6CBF9-CB5C-4EF8-9BFC-0C19F533E93C}"/>
                  </a:ext>
                </a:extLst>
              </p:cNvPr>
              <p:cNvSpPr txBox="1"/>
              <p:nvPr/>
            </p:nvSpPr>
            <p:spPr>
              <a:xfrm>
                <a:off x="4436501" y="2337507"/>
                <a:ext cx="3193347" cy="268248"/>
              </a:xfrm>
              <a:prstGeom prst="rect">
                <a:avLst/>
              </a:prstGeom>
              <a:noFill/>
              <a:ln>
                <a:noFill/>
              </a:ln>
            </p:spPr>
            <p:txBody>
              <a:bodyPr wrap="square" rtlCol="0">
                <a:spAutoFit/>
              </a:bodyPr>
              <a:lstStyle/>
              <a:p>
                <a:r>
                  <a:rPr lang="en-US" sz="800" dirty="0"/>
                  <a:t>MBS Session Establishment Request/Response</a:t>
                </a:r>
              </a:p>
            </p:txBody>
          </p:sp>
          <p:cxnSp>
            <p:nvCxnSpPr>
              <p:cNvPr id="103" name="Straight Arrow Connector 102">
                <a:extLst>
                  <a:ext uri="{FF2B5EF4-FFF2-40B4-BE49-F238E27FC236}">
                    <a16:creationId xmlns:a16="http://schemas.microsoft.com/office/drawing/2014/main" id="{112E059B-D9D1-4324-B5DA-974AD900521F}"/>
                  </a:ext>
                </a:extLst>
              </p:cNvPr>
              <p:cNvCxnSpPr>
                <a:cxnSpLocks/>
              </p:cNvCxnSpPr>
              <p:nvPr/>
            </p:nvCxnSpPr>
            <p:spPr bwMode="auto">
              <a:xfrm>
                <a:off x="4029592" y="2592537"/>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04" name="Straight Arrow Connector 103">
                <a:extLst>
                  <a:ext uri="{FF2B5EF4-FFF2-40B4-BE49-F238E27FC236}">
                    <a16:creationId xmlns:a16="http://schemas.microsoft.com/office/drawing/2014/main" id="{D4B57083-2C31-49F2-B1AB-0E9413634F3E}"/>
                  </a:ext>
                </a:extLst>
              </p:cNvPr>
              <p:cNvCxnSpPr>
                <a:cxnSpLocks/>
              </p:cNvCxnSpPr>
              <p:nvPr/>
            </p:nvCxnSpPr>
            <p:spPr bwMode="auto">
              <a:xfrm>
                <a:off x="4029592" y="2792592"/>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05" name="Straight Arrow Connector 104">
                <a:extLst>
                  <a:ext uri="{FF2B5EF4-FFF2-40B4-BE49-F238E27FC236}">
                    <a16:creationId xmlns:a16="http://schemas.microsoft.com/office/drawing/2014/main" id="{AFE4B5A5-DE96-4C42-8A2A-4CF40CBBD3D1}"/>
                  </a:ext>
                </a:extLst>
              </p:cNvPr>
              <p:cNvCxnSpPr>
                <a:cxnSpLocks/>
              </p:cNvCxnSpPr>
              <p:nvPr/>
            </p:nvCxnSpPr>
            <p:spPr bwMode="auto">
              <a:xfrm>
                <a:off x="1926472" y="2900534"/>
                <a:ext cx="2103120"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06" name="Straight Arrow Connector 105">
                <a:extLst>
                  <a:ext uri="{FF2B5EF4-FFF2-40B4-BE49-F238E27FC236}">
                    <a16:creationId xmlns:a16="http://schemas.microsoft.com/office/drawing/2014/main" id="{4EA84948-B7BC-46AE-8005-25D3B5D3CFE7}"/>
                  </a:ext>
                </a:extLst>
              </p:cNvPr>
              <p:cNvCxnSpPr>
                <a:cxnSpLocks/>
              </p:cNvCxnSpPr>
              <p:nvPr/>
            </p:nvCxnSpPr>
            <p:spPr bwMode="auto">
              <a:xfrm>
                <a:off x="1926472" y="3092560"/>
                <a:ext cx="215569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07" name="TextBox 106">
                <a:extLst>
                  <a:ext uri="{FF2B5EF4-FFF2-40B4-BE49-F238E27FC236}">
                    <a16:creationId xmlns:a16="http://schemas.microsoft.com/office/drawing/2014/main" id="{803FAF3A-FF1E-493C-A032-AB6D95D46868}"/>
                  </a:ext>
                </a:extLst>
              </p:cNvPr>
              <p:cNvSpPr txBox="1"/>
              <p:nvPr/>
            </p:nvSpPr>
            <p:spPr>
              <a:xfrm>
                <a:off x="2114124" y="2680743"/>
                <a:ext cx="1797740" cy="268248"/>
              </a:xfrm>
              <a:prstGeom prst="rect">
                <a:avLst/>
              </a:prstGeom>
              <a:noFill/>
              <a:ln>
                <a:noFill/>
              </a:ln>
            </p:spPr>
            <p:txBody>
              <a:bodyPr wrap="square" rtlCol="0">
                <a:spAutoFit/>
              </a:bodyPr>
              <a:lstStyle/>
              <a:p>
                <a:r>
                  <a:rPr lang="en-US" sz="800" dirty="0"/>
                  <a:t>RAN resource setup</a:t>
                </a:r>
              </a:p>
            </p:txBody>
          </p:sp>
          <p:sp>
            <p:nvSpPr>
              <p:cNvPr id="108" name="Rectangle 107">
                <a:extLst>
                  <a:ext uri="{FF2B5EF4-FFF2-40B4-BE49-F238E27FC236}">
                    <a16:creationId xmlns:a16="http://schemas.microsoft.com/office/drawing/2014/main" id="{EA1B0817-4CA1-43F9-90C2-030DB20509C6}"/>
                  </a:ext>
                </a:extLst>
              </p:cNvPr>
              <p:cNvSpPr/>
              <p:nvPr/>
            </p:nvSpPr>
            <p:spPr bwMode="auto">
              <a:xfrm>
                <a:off x="1126372" y="2337506"/>
                <a:ext cx="7400541" cy="920651"/>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09" name="TextBox 108">
                <a:extLst>
                  <a:ext uri="{FF2B5EF4-FFF2-40B4-BE49-F238E27FC236}">
                    <a16:creationId xmlns:a16="http://schemas.microsoft.com/office/drawing/2014/main" id="{9E337D09-C862-4C7C-9ECE-82DBCA22D80F}"/>
                  </a:ext>
                </a:extLst>
              </p:cNvPr>
              <p:cNvSpPr txBox="1"/>
              <p:nvPr/>
            </p:nvSpPr>
            <p:spPr>
              <a:xfrm>
                <a:off x="4539565" y="3644894"/>
                <a:ext cx="3193347" cy="268248"/>
              </a:xfrm>
              <a:prstGeom prst="rect">
                <a:avLst/>
              </a:prstGeom>
              <a:noFill/>
              <a:ln>
                <a:noFill/>
              </a:ln>
            </p:spPr>
            <p:txBody>
              <a:bodyPr wrap="square" rtlCol="0">
                <a:spAutoFit/>
              </a:bodyPr>
              <a:lstStyle/>
              <a:p>
                <a:r>
                  <a:rPr lang="en-US" sz="800" dirty="0"/>
                  <a:t>MBS Session Deactivation Request/Response</a:t>
                </a:r>
              </a:p>
            </p:txBody>
          </p:sp>
          <p:cxnSp>
            <p:nvCxnSpPr>
              <p:cNvPr id="110" name="Straight Arrow Connector 109">
                <a:extLst>
                  <a:ext uri="{FF2B5EF4-FFF2-40B4-BE49-F238E27FC236}">
                    <a16:creationId xmlns:a16="http://schemas.microsoft.com/office/drawing/2014/main" id="{41194739-45C0-40ED-BD34-1AEC726C003F}"/>
                  </a:ext>
                </a:extLst>
              </p:cNvPr>
              <p:cNvCxnSpPr>
                <a:cxnSpLocks/>
              </p:cNvCxnSpPr>
              <p:nvPr/>
            </p:nvCxnSpPr>
            <p:spPr bwMode="auto">
              <a:xfrm>
                <a:off x="4029592" y="4026478"/>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1" name="Straight Arrow Connector 110">
                <a:extLst>
                  <a:ext uri="{FF2B5EF4-FFF2-40B4-BE49-F238E27FC236}">
                    <a16:creationId xmlns:a16="http://schemas.microsoft.com/office/drawing/2014/main" id="{45C894AE-8ABD-4595-9FB5-F352B0F872D8}"/>
                  </a:ext>
                </a:extLst>
              </p:cNvPr>
              <p:cNvCxnSpPr>
                <a:cxnSpLocks/>
              </p:cNvCxnSpPr>
              <p:nvPr/>
            </p:nvCxnSpPr>
            <p:spPr bwMode="auto">
              <a:xfrm>
                <a:off x="3987305" y="3856647"/>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12" name="Straight Arrow Connector 111">
                <a:extLst>
                  <a:ext uri="{FF2B5EF4-FFF2-40B4-BE49-F238E27FC236}">
                    <a16:creationId xmlns:a16="http://schemas.microsoft.com/office/drawing/2014/main" id="{28AB0B6F-BE53-4D2D-AEBB-2CD417F99B56}"/>
                  </a:ext>
                </a:extLst>
              </p:cNvPr>
              <p:cNvCxnSpPr>
                <a:cxnSpLocks/>
              </p:cNvCxnSpPr>
              <p:nvPr/>
            </p:nvCxnSpPr>
            <p:spPr bwMode="auto">
              <a:xfrm>
                <a:off x="1910474" y="4101749"/>
                <a:ext cx="2076831"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13" name="Straight Arrow Connector 112">
                <a:extLst>
                  <a:ext uri="{FF2B5EF4-FFF2-40B4-BE49-F238E27FC236}">
                    <a16:creationId xmlns:a16="http://schemas.microsoft.com/office/drawing/2014/main" id="{C452595D-82BB-4E62-8B83-731B9C446C80}"/>
                  </a:ext>
                </a:extLst>
              </p:cNvPr>
              <p:cNvCxnSpPr>
                <a:cxnSpLocks/>
              </p:cNvCxnSpPr>
              <p:nvPr/>
            </p:nvCxnSpPr>
            <p:spPr bwMode="auto">
              <a:xfrm>
                <a:off x="1951619" y="4248055"/>
                <a:ext cx="2077973"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4" name="TextBox 113">
                <a:extLst>
                  <a:ext uri="{FF2B5EF4-FFF2-40B4-BE49-F238E27FC236}">
                    <a16:creationId xmlns:a16="http://schemas.microsoft.com/office/drawing/2014/main" id="{D7C2EF4F-49BC-4C98-A6C1-63F8747AC8B6}"/>
                  </a:ext>
                </a:extLst>
              </p:cNvPr>
              <p:cNvSpPr txBox="1"/>
              <p:nvPr/>
            </p:nvSpPr>
            <p:spPr>
              <a:xfrm>
                <a:off x="2096777" y="3872592"/>
                <a:ext cx="1779485" cy="268248"/>
              </a:xfrm>
              <a:prstGeom prst="rect">
                <a:avLst/>
              </a:prstGeom>
              <a:noFill/>
              <a:ln>
                <a:noFill/>
              </a:ln>
            </p:spPr>
            <p:txBody>
              <a:bodyPr wrap="square" rtlCol="0">
                <a:spAutoFit/>
              </a:bodyPr>
              <a:lstStyle/>
              <a:p>
                <a:r>
                  <a:rPr lang="en-US" sz="800" dirty="0"/>
                  <a:t>MBS Session Deactivation</a:t>
                </a:r>
              </a:p>
            </p:txBody>
          </p:sp>
          <p:sp>
            <p:nvSpPr>
              <p:cNvPr id="115" name="Rectangle 114">
                <a:extLst>
                  <a:ext uri="{FF2B5EF4-FFF2-40B4-BE49-F238E27FC236}">
                    <a16:creationId xmlns:a16="http://schemas.microsoft.com/office/drawing/2014/main" id="{F7BC8AA0-16A0-4073-9110-F530240B41C8}"/>
                  </a:ext>
                </a:extLst>
              </p:cNvPr>
              <p:cNvSpPr/>
              <p:nvPr/>
            </p:nvSpPr>
            <p:spPr bwMode="auto">
              <a:xfrm>
                <a:off x="1084086" y="3566153"/>
                <a:ext cx="7442822" cy="920651"/>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16" name="TextBox 115">
                <a:extLst>
                  <a:ext uri="{FF2B5EF4-FFF2-40B4-BE49-F238E27FC236}">
                    <a16:creationId xmlns:a16="http://schemas.microsoft.com/office/drawing/2014/main" id="{D67DC91E-A846-49EC-80C6-53849A1B3838}"/>
                  </a:ext>
                </a:extLst>
              </p:cNvPr>
              <p:cNvSpPr txBox="1"/>
              <p:nvPr/>
            </p:nvSpPr>
            <p:spPr>
              <a:xfrm>
                <a:off x="4539565" y="4784875"/>
                <a:ext cx="3193347" cy="268248"/>
              </a:xfrm>
              <a:prstGeom prst="rect">
                <a:avLst/>
              </a:prstGeom>
              <a:noFill/>
              <a:ln>
                <a:noFill/>
              </a:ln>
            </p:spPr>
            <p:txBody>
              <a:bodyPr wrap="square" rtlCol="0">
                <a:spAutoFit/>
              </a:bodyPr>
              <a:lstStyle/>
              <a:p>
                <a:r>
                  <a:rPr lang="en-US" sz="800" dirty="0"/>
                  <a:t>MBS Session Activation Request/Response</a:t>
                </a:r>
              </a:p>
            </p:txBody>
          </p:sp>
          <p:cxnSp>
            <p:nvCxnSpPr>
              <p:cNvPr id="117" name="Straight Arrow Connector 116">
                <a:extLst>
                  <a:ext uri="{FF2B5EF4-FFF2-40B4-BE49-F238E27FC236}">
                    <a16:creationId xmlns:a16="http://schemas.microsoft.com/office/drawing/2014/main" id="{92ABDDFD-5DD4-4B54-A4CB-70DB9714BFA5}"/>
                  </a:ext>
                </a:extLst>
              </p:cNvPr>
              <p:cNvCxnSpPr>
                <a:cxnSpLocks/>
              </p:cNvCxnSpPr>
              <p:nvPr/>
            </p:nvCxnSpPr>
            <p:spPr bwMode="auto">
              <a:xfrm>
                <a:off x="4029592" y="5166460"/>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8" name="Straight Arrow Connector 117">
                <a:extLst>
                  <a:ext uri="{FF2B5EF4-FFF2-40B4-BE49-F238E27FC236}">
                    <a16:creationId xmlns:a16="http://schemas.microsoft.com/office/drawing/2014/main" id="{B976E8F9-D2BF-46AD-ADAB-F8C627092B19}"/>
                  </a:ext>
                </a:extLst>
              </p:cNvPr>
              <p:cNvCxnSpPr>
                <a:cxnSpLocks/>
              </p:cNvCxnSpPr>
              <p:nvPr/>
            </p:nvCxnSpPr>
            <p:spPr bwMode="auto">
              <a:xfrm>
                <a:off x="3987305" y="4996629"/>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19" name="Straight Arrow Connector 118">
                <a:extLst>
                  <a:ext uri="{FF2B5EF4-FFF2-40B4-BE49-F238E27FC236}">
                    <a16:creationId xmlns:a16="http://schemas.microsoft.com/office/drawing/2014/main" id="{4E98398B-CE8F-40BA-BF35-AF6F8E1004B8}"/>
                  </a:ext>
                </a:extLst>
              </p:cNvPr>
              <p:cNvCxnSpPr>
                <a:cxnSpLocks/>
              </p:cNvCxnSpPr>
              <p:nvPr/>
            </p:nvCxnSpPr>
            <p:spPr bwMode="auto">
              <a:xfrm>
                <a:off x="1935494" y="5965787"/>
                <a:ext cx="2076831"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20" name="Straight Arrow Connector 119">
                <a:extLst>
                  <a:ext uri="{FF2B5EF4-FFF2-40B4-BE49-F238E27FC236}">
                    <a16:creationId xmlns:a16="http://schemas.microsoft.com/office/drawing/2014/main" id="{C072A2C7-07EC-44EE-9597-DB4F00D010A3}"/>
                  </a:ext>
                </a:extLst>
              </p:cNvPr>
              <p:cNvCxnSpPr>
                <a:cxnSpLocks/>
              </p:cNvCxnSpPr>
              <p:nvPr/>
            </p:nvCxnSpPr>
            <p:spPr bwMode="auto">
              <a:xfrm>
                <a:off x="1976639" y="6112093"/>
                <a:ext cx="2035686"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21" name="TextBox 120">
                <a:extLst>
                  <a:ext uri="{FF2B5EF4-FFF2-40B4-BE49-F238E27FC236}">
                    <a16:creationId xmlns:a16="http://schemas.microsoft.com/office/drawing/2014/main" id="{87FBDAC1-E212-4797-946C-70694DBA8818}"/>
                  </a:ext>
                </a:extLst>
              </p:cNvPr>
              <p:cNvSpPr txBox="1"/>
              <p:nvPr/>
            </p:nvSpPr>
            <p:spPr>
              <a:xfrm>
                <a:off x="2039946" y="5605053"/>
                <a:ext cx="1884179" cy="421531"/>
              </a:xfrm>
              <a:prstGeom prst="rect">
                <a:avLst/>
              </a:prstGeom>
              <a:noFill/>
              <a:ln>
                <a:noFill/>
              </a:ln>
            </p:spPr>
            <p:txBody>
              <a:bodyPr wrap="square" rtlCol="0">
                <a:spAutoFit/>
              </a:bodyPr>
              <a:lstStyle/>
              <a:p>
                <a:r>
                  <a:rPr lang="en-US" sz="800" dirty="0"/>
                  <a:t>MBS Session Activation (list of CONNECTED UEs)</a:t>
                </a:r>
              </a:p>
            </p:txBody>
          </p:sp>
          <p:sp>
            <p:nvSpPr>
              <p:cNvPr id="122" name="Rectangle 121">
                <a:extLst>
                  <a:ext uri="{FF2B5EF4-FFF2-40B4-BE49-F238E27FC236}">
                    <a16:creationId xmlns:a16="http://schemas.microsoft.com/office/drawing/2014/main" id="{803A67B7-A785-4325-A527-E4421ADA585C}"/>
                  </a:ext>
                </a:extLst>
              </p:cNvPr>
              <p:cNvSpPr/>
              <p:nvPr/>
            </p:nvSpPr>
            <p:spPr bwMode="auto">
              <a:xfrm>
                <a:off x="1084086" y="4706135"/>
                <a:ext cx="7439390" cy="1658634"/>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23" name="TextBox 122">
                <a:extLst>
                  <a:ext uri="{FF2B5EF4-FFF2-40B4-BE49-F238E27FC236}">
                    <a16:creationId xmlns:a16="http://schemas.microsoft.com/office/drawing/2014/main" id="{14565F3A-2D8F-4681-9D4E-A0AE7B81EFBB}"/>
                  </a:ext>
                </a:extLst>
              </p:cNvPr>
              <p:cNvSpPr txBox="1"/>
              <p:nvPr/>
            </p:nvSpPr>
            <p:spPr>
              <a:xfrm>
                <a:off x="1169732" y="2363727"/>
                <a:ext cx="1449401" cy="295992"/>
              </a:xfrm>
              <a:prstGeom prst="rect">
                <a:avLst/>
              </a:prstGeom>
              <a:solidFill>
                <a:schemeClr val="tx2">
                  <a:lumMod val="20000"/>
                  <a:lumOff val="80000"/>
                </a:schemeClr>
              </a:solidFill>
              <a:ln>
                <a:noFill/>
              </a:ln>
            </p:spPr>
            <p:txBody>
              <a:bodyPr wrap="square" rtlCol="0">
                <a:spAutoFit/>
              </a:bodyPr>
              <a:lstStyle/>
              <a:p>
                <a:r>
                  <a:rPr lang="en-US" sz="800" dirty="0"/>
                  <a:t>Establishment</a:t>
                </a:r>
              </a:p>
            </p:txBody>
          </p:sp>
          <p:sp>
            <p:nvSpPr>
              <p:cNvPr id="124" name="TextBox 123">
                <a:extLst>
                  <a:ext uri="{FF2B5EF4-FFF2-40B4-BE49-F238E27FC236}">
                    <a16:creationId xmlns:a16="http://schemas.microsoft.com/office/drawing/2014/main" id="{AEC27C71-307C-4926-B7A9-120616CF2F5C}"/>
                  </a:ext>
                </a:extLst>
              </p:cNvPr>
              <p:cNvSpPr txBox="1"/>
              <p:nvPr/>
            </p:nvSpPr>
            <p:spPr>
              <a:xfrm>
                <a:off x="1114409" y="3605952"/>
                <a:ext cx="1338988" cy="294733"/>
              </a:xfrm>
              <a:prstGeom prst="rect">
                <a:avLst/>
              </a:prstGeom>
              <a:solidFill>
                <a:schemeClr val="tx2">
                  <a:lumMod val="20000"/>
                  <a:lumOff val="80000"/>
                </a:schemeClr>
              </a:solidFill>
              <a:ln>
                <a:noFill/>
              </a:ln>
            </p:spPr>
            <p:txBody>
              <a:bodyPr wrap="square" rtlCol="0">
                <a:spAutoFit/>
              </a:bodyPr>
              <a:lstStyle/>
              <a:p>
                <a:r>
                  <a:rPr lang="en-US" sz="800" dirty="0"/>
                  <a:t>Deactivation</a:t>
                </a:r>
              </a:p>
            </p:txBody>
          </p:sp>
          <p:sp>
            <p:nvSpPr>
              <p:cNvPr id="125" name="TextBox 124">
                <a:extLst>
                  <a:ext uri="{FF2B5EF4-FFF2-40B4-BE49-F238E27FC236}">
                    <a16:creationId xmlns:a16="http://schemas.microsoft.com/office/drawing/2014/main" id="{C60ED473-AFB6-4A3A-B4E5-47883AD56662}"/>
                  </a:ext>
                </a:extLst>
              </p:cNvPr>
              <p:cNvSpPr txBox="1"/>
              <p:nvPr/>
            </p:nvSpPr>
            <p:spPr>
              <a:xfrm>
                <a:off x="1096670" y="4758444"/>
                <a:ext cx="1125623" cy="295992"/>
              </a:xfrm>
              <a:prstGeom prst="rect">
                <a:avLst/>
              </a:prstGeom>
              <a:solidFill>
                <a:schemeClr val="tx2">
                  <a:lumMod val="20000"/>
                  <a:lumOff val="80000"/>
                </a:schemeClr>
              </a:solidFill>
              <a:ln>
                <a:noFill/>
              </a:ln>
            </p:spPr>
            <p:txBody>
              <a:bodyPr wrap="square" rtlCol="0">
                <a:spAutoFit/>
              </a:bodyPr>
              <a:lstStyle/>
              <a:p>
                <a:r>
                  <a:rPr lang="en-US" sz="800" dirty="0"/>
                  <a:t>Activation</a:t>
                </a:r>
              </a:p>
            </p:txBody>
          </p:sp>
          <p:sp>
            <p:nvSpPr>
              <p:cNvPr id="126" name="Rectangle 125">
                <a:extLst>
                  <a:ext uri="{FF2B5EF4-FFF2-40B4-BE49-F238E27FC236}">
                    <a16:creationId xmlns:a16="http://schemas.microsoft.com/office/drawing/2014/main" id="{499B8C53-0F8E-44B1-8FE4-E39A553A4C5E}"/>
                  </a:ext>
                </a:extLst>
              </p:cNvPr>
              <p:cNvSpPr/>
              <p:nvPr/>
            </p:nvSpPr>
            <p:spPr bwMode="auto">
              <a:xfrm>
                <a:off x="1736738" y="5602277"/>
                <a:ext cx="2532882" cy="625887"/>
              </a:xfrm>
              <a:prstGeom prst="rect">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27" name="TextBox 126">
                <a:extLst>
                  <a:ext uri="{FF2B5EF4-FFF2-40B4-BE49-F238E27FC236}">
                    <a16:creationId xmlns:a16="http://schemas.microsoft.com/office/drawing/2014/main" id="{BB4BB93D-9DA3-4928-983A-41583921078F}"/>
                  </a:ext>
                </a:extLst>
              </p:cNvPr>
              <p:cNvSpPr txBox="1"/>
              <p:nvPr/>
            </p:nvSpPr>
            <p:spPr>
              <a:xfrm>
                <a:off x="2039946" y="5031096"/>
                <a:ext cx="2140910" cy="268248"/>
              </a:xfrm>
              <a:prstGeom prst="rect">
                <a:avLst/>
              </a:prstGeom>
              <a:noFill/>
              <a:ln>
                <a:noFill/>
              </a:ln>
            </p:spPr>
            <p:txBody>
              <a:bodyPr wrap="square" rtlCol="0">
                <a:spAutoFit/>
              </a:bodyPr>
              <a:lstStyle/>
              <a:p>
                <a:r>
                  <a:rPr lang="en-US" sz="800" dirty="0"/>
                  <a:t>Group paging (MBS Session ID)</a:t>
                </a:r>
              </a:p>
            </p:txBody>
          </p:sp>
          <p:cxnSp>
            <p:nvCxnSpPr>
              <p:cNvPr id="128" name="Straight Arrow Connector 127">
                <a:extLst>
                  <a:ext uri="{FF2B5EF4-FFF2-40B4-BE49-F238E27FC236}">
                    <a16:creationId xmlns:a16="http://schemas.microsoft.com/office/drawing/2014/main" id="{1161DC84-377F-41F8-A094-C7B37FE43261}"/>
                  </a:ext>
                </a:extLst>
              </p:cNvPr>
              <p:cNvCxnSpPr>
                <a:cxnSpLocks/>
              </p:cNvCxnSpPr>
              <p:nvPr/>
            </p:nvCxnSpPr>
            <p:spPr bwMode="auto">
              <a:xfrm flipH="1">
                <a:off x="1926471" y="5254908"/>
                <a:ext cx="2112265"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grpSp>
      <p:sp>
        <p:nvSpPr>
          <p:cNvPr id="129" name="Rectangle: Rounded Corners 128">
            <a:extLst>
              <a:ext uri="{FF2B5EF4-FFF2-40B4-BE49-F238E27FC236}">
                <a16:creationId xmlns:a16="http://schemas.microsoft.com/office/drawing/2014/main" id="{714C77D9-C2BE-4CC9-881D-DC89C419481C}"/>
              </a:ext>
            </a:extLst>
          </p:cNvPr>
          <p:cNvSpPr/>
          <p:nvPr/>
        </p:nvSpPr>
        <p:spPr bwMode="auto">
          <a:xfrm>
            <a:off x="6763897" y="3982897"/>
            <a:ext cx="5149409" cy="1417509"/>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132" name="Rectangle 131">
            <a:extLst>
              <a:ext uri="{FF2B5EF4-FFF2-40B4-BE49-F238E27FC236}">
                <a16:creationId xmlns:a16="http://schemas.microsoft.com/office/drawing/2014/main" id="{D4DB5324-2658-46A0-A45B-EDBEBC041D7A}"/>
              </a:ext>
            </a:extLst>
          </p:cNvPr>
          <p:cNvSpPr/>
          <p:nvPr/>
        </p:nvSpPr>
        <p:spPr>
          <a:xfrm>
            <a:off x="439762" y="3299666"/>
            <a:ext cx="5922360" cy="3323987"/>
          </a:xfrm>
          <a:prstGeom prst="rect">
            <a:avLst/>
          </a:prstGeom>
        </p:spPr>
        <p:txBody>
          <a:bodyPr wrap="square">
            <a:spAutoFit/>
          </a:bodyPr>
          <a:lstStyle/>
          <a:p>
            <a:r>
              <a:rPr lang="en-US" sz="1400" b="1" dirty="0"/>
              <a:t>Q1: </a:t>
            </a:r>
            <a:r>
              <a:rPr lang="en-US" sz="1400" dirty="0"/>
              <a:t>If joined UEs does not have UP in SMF, but in CONNECTED state for other reason, how would such UE be added in MBS Session in RAN?</a:t>
            </a:r>
          </a:p>
          <a:p>
            <a:endParaRPr lang="en-US" sz="1400" dirty="0">
              <a:solidFill>
                <a:srgbClr val="FF0000"/>
              </a:solidFill>
            </a:endParaRPr>
          </a:p>
          <a:p>
            <a:r>
              <a:rPr lang="en-US" sz="1400" dirty="0">
                <a:solidFill>
                  <a:srgbClr val="FF0000"/>
                </a:solidFill>
              </a:rPr>
              <a:t>Nokia: UE will not be added to multicast session via activation but via join and will have an SMF assigned</a:t>
            </a:r>
          </a:p>
          <a:p>
            <a:endParaRPr lang="en-US" sz="1400" b="1" dirty="0"/>
          </a:p>
          <a:p>
            <a:r>
              <a:rPr lang="en-US" sz="1400" b="1" dirty="0"/>
              <a:t>Q2: </a:t>
            </a:r>
            <a:r>
              <a:rPr lang="en-US" sz="1400" dirty="0"/>
              <a:t>If all joined UEs in SMF have UP activated, does it mean that no MBS Session activation message will be sent to the NG-RAN? If so, how to bring the “inactive” MBS Session in RAN to Active again?</a:t>
            </a:r>
          </a:p>
          <a:p>
            <a:endParaRPr lang="en-US" sz="1400" dirty="0"/>
          </a:p>
          <a:p>
            <a:r>
              <a:rPr lang="en-US" sz="1400" dirty="0">
                <a:solidFill>
                  <a:srgbClr val="FF0000"/>
                </a:solidFill>
              </a:rPr>
              <a:t>Nokia: Reception of multicast data would trigger RAN node to activate inactive UEs (similar to existing procedures for unicast). Alternative proposal is to include all UEs in list, also with deactivated PDU session, and notify all RAN nodes about activation. (Similar to Ericsson)</a:t>
            </a:r>
          </a:p>
          <a:p>
            <a:endParaRPr lang="en-US" sz="1400" dirty="0"/>
          </a:p>
        </p:txBody>
      </p:sp>
      <p:sp>
        <p:nvSpPr>
          <p:cNvPr id="61" name="Rectangle 60">
            <a:extLst>
              <a:ext uri="{FF2B5EF4-FFF2-40B4-BE49-F238E27FC236}">
                <a16:creationId xmlns:a16="http://schemas.microsoft.com/office/drawing/2014/main" id="{E812116F-D9B3-47AA-8275-E1B732FF776B}"/>
              </a:ext>
            </a:extLst>
          </p:cNvPr>
          <p:cNvSpPr/>
          <p:nvPr/>
        </p:nvSpPr>
        <p:spPr>
          <a:xfrm>
            <a:off x="6606884" y="5635598"/>
            <a:ext cx="5585116" cy="954107"/>
          </a:xfrm>
          <a:prstGeom prst="rect">
            <a:avLst/>
          </a:prstGeom>
        </p:spPr>
        <p:txBody>
          <a:bodyPr wrap="square">
            <a:spAutoFit/>
          </a:bodyPr>
          <a:lstStyle/>
          <a:p>
            <a:r>
              <a:rPr lang="en-US" sz="1400" dirty="0">
                <a:solidFill>
                  <a:srgbClr val="FF0000"/>
                </a:solidFill>
              </a:rPr>
              <a:t>Nokia Q1: How can exact UE location be determined without service request? Is that part only not shown?</a:t>
            </a:r>
          </a:p>
          <a:p>
            <a:r>
              <a:rPr lang="en-US" sz="1400" dirty="0">
                <a:solidFill>
                  <a:srgbClr val="FF0000"/>
                </a:solidFill>
              </a:rPr>
              <a:t>Nokia Q2: Can SMF involvement be avoided in Individual fallback is supported</a:t>
            </a:r>
          </a:p>
        </p:txBody>
      </p:sp>
    </p:spTree>
    <p:extLst>
      <p:ext uri="{BB962C8B-B14F-4D97-AF65-F5344CB8AC3E}">
        <p14:creationId xmlns:p14="http://schemas.microsoft.com/office/powerpoint/2010/main" val="312943021"/>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415637" y="291803"/>
            <a:ext cx="4586540" cy="625180"/>
          </a:xfrm>
        </p:spPr>
        <p:txBody>
          <a:bodyPr/>
          <a:lstStyle/>
          <a:p>
            <a:pPr algn="l"/>
            <a:r>
              <a:rPr lang="en-US" dirty="0"/>
              <a:t>MBS Session Deactivation</a:t>
            </a:r>
          </a:p>
        </p:txBody>
      </p:sp>
      <p:sp>
        <p:nvSpPr>
          <p:cNvPr id="4" name="Rectangle 3">
            <a:extLst>
              <a:ext uri="{FF2B5EF4-FFF2-40B4-BE49-F238E27FC236}">
                <a16:creationId xmlns:a16="http://schemas.microsoft.com/office/drawing/2014/main" id="{10338E7E-DA8F-4311-84AC-7FABA3BB59C9}"/>
              </a:ext>
            </a:extLst>
          </p:cNvPr>
          <p:cNvSpPr/>
          <p:nvPr/>
        </p:nvSpPr>
        <p:spPr>
          <a:xfrm>
            <a:off x="567849" y="1074851"/>
            <a:ext cx="3655849" cy="307777"/>
          </a:xfrm>
          <a:prstGeom prst="rect">
            <a:avLst/>
          </a:prstGeom>
        </p:spPr>
        <p:txBody>
          <a:bodyPr wrap="square">
            <a:spAutoFit/>
          </a:bodyPr>
          <a:lstStyle/>
          <a:p>
            <a:r>
              <a:rPr lang="en-GB" sz="1400" b="1" dirty="0"/>
              <a:t>Option-SMF (from </a:t>
            </a:r>
            <a:r>
              <a:rPr lang="en-US" sz="1400" b="1" dirty="0">
                <a:hlinkClick r:id="rId2"/>
              </a:rPr>
              <a:t>S2-2101017</a:t>
            </a:r>
            <a:r>
              <a:rPr lang="en-US" sz="1400" dirty="0"/>
              <a:t>)</a:t>
            </a:r>
            <a:r>
              <a:rPr lang="en-GB" sz="1400" b="1" dirty="0"/>
              <a:t> </a:t>
            </a:r>
            <a:endParaRPr lang="en-US" sz="1400" dirty="0"/>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a:extLst>
              <a:ext uri="{FF2B5EF4-FFF2-40B4-BE49-F238E27FC236}">
                <a16:creationId xmlns:a16="http://schemas.microsoft.com/office/drawing/2014/main" id="{B1C5D863-68B9-4EF0-8038-5FEE5776AB79}"/>
              </a:ext>
            </a:extLst>
          </p:cNvPr>
          <p:cNvSpPr>
            <a:spLocks noChangeArrowheads="1"/>
          </p:cNvSpPr>
          <p:nvPr/>
        </p:nvSpPr>
        <p:spPr bwMode="auto">
          <a:xfrm>
            <a:off x="947651" y="17619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5">
            <a:extLst>
              <a:ext uri="{FF2B5EF4-FFF2-40B4-BE49-F238E27FC236}">
                <a16:creationId xmlns:a16="http://schemas.microsoft.com/office/drawing/2014/main" id="{AA1C85AB-3561-45FD-9244-9BCF50DF143B}"/>
              </a:ext>
            </a:extLst>
          </p:cNvPr>
          <p:cNvSpPr>
            <a:spLocks noChangeArrowheads="1"/>
          </p:cNvSpPr>
          <p:nvPr/>
        </p:nvSpPr>
        <p:spPr bwMode="auto">
          <a:xfrm>
            <a:off x="6385147" y="291957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TextBox 12">
            <a:extLst>
              <a:ext uri="{FF2B5EF4-FFF2-40B4-BE49-F238E27FC236}">
                <a16:creationId xmlns:a16="http://schemas.microsoft.com/office/drawing/2014/main" id="{52E34EA2-13D2-43BA-A469-6DAEDA19D2C4}"/>
              </a:ext>
            </a:extLst>
          </p:cNvPr>
          <p:cNvSpPr txBox="1"/>
          <p:nvPr/>
        </p:nvSpPr>
        <p:spPr>
          <a:xfrm>
            <a:off x="68416" y="3250"/>
            <a:ext cx="2396691" cy="307777"/>
          </a:xfrm>
          <a:prstGeom prst="rect">
            <a:avLst/>
          </a:prstGeom>
          <a:solidFill>
            <a:srgbClr val="FFFF00"/>
          </a:solidFill>
        </p:spPr>
        <p:txBody>
          <a:bodyPr wrap="square" rtlCol="0">
            <a:spAutoFit/>
          </a:bodyPr>
          <a:lstStyle/>
          <a:p>
            <a:r>
              <a:rPr lang="en-US" sz="1400" dirty="0">
                <a:highlight>
                  <a:srgbClr val="FFFF00"/>
                </a:highlight>
              </a:rPr>
              <a:t>Slide added by Ericsson</a:t>
            </a:r>
          </a:p>
        </p:txBody>
      </p:sp>
      <p:sp>
        <p:nvSpPr>
          <p:cNvPr id="15" name="Rectangle 14">
            <a:extLst>
              <a:ext uri="{FF2B5EF4-FFF2-40B4-BE49-F238E27FC236}">
                <a16:creationId xmlns:a16="http://schemas.microsoft.com/office/drawing/2014/main" id="{F209433D-2947-4DF0-8D38-E1F25EB2848E}"/>
              </a:ext>
            </a:extLst>
          </p:cNvPr>
          <p:cNvSpPr/>
          <p:nvPr/>
        </p:nvSpPr>
        <p:spPr>
          <a:xfrm>
            <a:off x="6693009" y="997509"/>
            <a:ext cx="3811021" cy="307777"/>
          </a:xfrm>
          <a:prstGeom prst="rect">
            <a:avLst/>
          </a:prstGeom>
        </p:spPr>
        <p:txBody>
          <a:bodyPr wrap="square">
            <a:spAutoFit/>
          </a:bodyPr>
          <a:lstStyle/>
          <a:p>
            <a:r>
              <a:rPr lang="en-GB" sz="1400" b="1" dirty="0"/>
              <a:t>Option-AMF: (see</a:t>
            </a:r>
            <a:r>
              <a:rPr lang="en-GB" sz="1400" b="1" dirty="0">
                <a:solidFill>
                  <a:srgbClr val="FF0000"/>
                </a:solidFill>
              </a:rPr>
              <a:t> red rectangle </a:t>
            </a:r>
            <a:r>
              <a:rPr lang="en-GB" sz="1400" b="1" dirty="0"/>
              <a:t>below) </a:t>
            </a:r>
            <a:endParaRPr lang="en-US" sz="1400" dirty="0"/>
          </a:p>
        </p:txBody>
      </p:sp>
      <p:grpSp>
        <p:nvGrpSpPr>
          <p:cNvPr id="16" name="Group 15">
            <a:extLst>
              <a:ext uri="{FF2B5EF4-FFF2-40B4-BE49-F238E27FC236}">
                <a16:creationId xmlns:a16="http://schemas.microsoft.com/office/drawing/2014/main" id="{955C00BB-3E15-4BF0-9BD2-9F42CF16588B}"/>
              </a:ext>
            </a:extLst>
          </p:cNvPr>
          <p:cNvGrpSpPr/>
          <p:nvPr/>
        </p:nvGrpSpPr>
        <p:grpSpPr>
          <a:xfrm>
            <a:off x="415637" y="1796188"/>
            <a:ext cx="5486091" cy="2850146"/>
            <a:chOff x="6214687" y="-76635"/>
            <a:chExt cx="5486091" cy="3327728"/>
          </a:xfrm>
        </p:grpSpPr>
        <p:sp>
          <p:nvSpPr>
            <p:cNvPr id="17" name="Rectangle 16">
              <a:extLst>
                <a:ext uri="{FF2B5EF4-FFF2-40B4-BE49-F238E27FC236}">
                  <a16:creationId xmlns:a16="http://schemas.microsoft.com/office/drawing/2014/main" id="{259F70A5-B38D-4531-8B31-AE54BE318292}"/>
                </a:ext>
              </a:extLst>
            </p:cNvPr>
            <p:cNvSpPr/>
            <p:nvPr/>
          </p:nvSpPr>
          <p:spPr>
            <a:xfrm>
              <a:off x="6216176" y="-76635"/>
              <a:ext cx="5484602" cy="3327728"/>
            </a:xfrm>
            <a:prstGeom prst="rect">
              <a:avLst/>
            </a:prstGeom>
            <a:noFill/>
            <a:ln>
              <a:noFill/>
            </a:ln>
          </p:spPr>
        </p:sp>
        <p:sp>
          <p:nvSpPr>
            <p:cNvPr id="18" name="Text Box 27">
              <a:extLst>
                <a:ext uri="{FF2B5EF4-FFF2-40B4-BE49-F238E27FC236}">
                  <a16:creationId xmlns:a16="http://schemas.microsoft.com/office/drawing/2014/main" id="{A5DC850D-D387-4B22-A93C-5723B47C6AA6}"/>
                </a:ext>
              </a:extLst>
            </p:cNvPr>
            <p:cNvSpPr txBox="1">
              <a:spLocks noChangeArrowheads="1"/>
            </p:cNvSpPr>
            <p:nvPr/>
          </p:nvSpPr>
          <p:spPr bwMode="auto">
            <a:xfrm>
              <a:off x="6214687" y="821759"/>
              <a:ext cx="5114829" cy="1845241"/>
            </a:xfrm>
            <a:prstGeom prst="rect">
              <a:avLst/>
            </a:prstGeom>
            <a:solidFill>
              <a:srgbClr val="FFFFFF"/>
            </a:solidFill>
            <a:ln w="9525">
              <a:solidFill>
                <a:srgbClr val="000000"/>
              </a:solidFill>
              <a:prstDash val="dash"/>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DengXian" panose="02010600030101010101" pitchFamily="2" charset="-122"/>
                </a:rPr>
                <a:t>Option 2</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19" name="Line 22">
              <a:extLst>
                <a:ext uri="{FF2B5EF4-FFF2-40B4-BE49-F238E27FC236}">
                  <a16:creationId xmlns:a16="http://schemas.microsoft.com/office/drawing/2014/main" id="{6BBF1E78-7912-47CE-ADA2-5E5D90EA7424}"/>
                </a:ext>
              </a:extLst>
            </p:cNvPr>
            <p:cNvCxnSpPr>
              <a:cxnSpLocks noChangeShapeType="1"/>
            </p:cNvCxnSpPr>
            <p:nvPr/>
          </p:nvCxnSpPr>
          <p:spPr bwMode="auto">
            <a:xfrm flipH="1">
              <a:off x="6497526" y="323386"/>
              <a:ext cx="17101" cy="27529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0" name="Text Box 8">
              <a:extLst>
                <a:ext uri="{FF2B5EF4-FFF2-40B4-BE49-F238E27FC236}">
                  <a16:creationId xmlns:a16="http://schemas.microsoft.com/office/drawing/2014/main" id="{B0594808-A306-4C3A-AEF3-A3D30ED6CC2A}"/>
                </a:ext>
              </a:extLst>
            </p:cNvPr>
            <p:cNvSpPr txBox="1">
              <a:spLocks noChangeArrowheads="1"/>
            </p:cNvSpPr>
            <p:nvPr/>
          </p:nvSpPr>
          <p:spPr bwMode="auto">
            <a:xfrm>
              <a:off x="8413215" y="-76468"/>
              <a:ext cx="695385" cy="32763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AMF</a:t>
              </a:r>
              <a:endParaRPr lang="zh-CN" sz="1000">
                <a:solidFill>
                  <a:srgbClr val="000000"/>
                </a:solidFill>
                <a:effectLst/>
                <a:latin typeface="Times New Roman" panose="02020603050405020304" pitchFamily="18" charset="0"/>
                <a:ea typeface="DengXian" panose="02010600030101010101" pitchFamily="2" charset="-122"/>
              </a:endParaRPr>
            </a:p>
          </p:txBody>
        </p:sp>
        <p:sp>
          <p:nvSpPr>
            <p:cNvPr id="21" name="Text Box 25">
              <a:extLst>
                <a:ext uri="{FF2B5EF4-FFF2-40B4-BE49-F238E27FC236}">
                  <a16:creationId xmlns:a16="http://schemas.microsoft.com/office/drawing/2014/main" id="{24232381-9D9F-4823-9168-E2249F94044D}"/>
                </a:ext>
              </a:extLst>
            </p:cNvPr>
            <p:cNvSpPr txBox="1">
              <a:spLocks noChangeArrowheads="1"/>
            </p:cNvSpPr>
            <p:nvPr/>
          </p:nvSpPr>
          <p:spPr bwMode="auto">
            <a:xfrm>
              <a:off x="6216175" y="-71555"/>
              <a:ext cx="825500" cy="3949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UE</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23" name="Line 22">
              <a:extLst>
                <a:ext uri="{FF2B5EF4-FFF2-40B4-BE49-F238E27FC236}">
                  <a16:creationId xmlns:a16="http://schemas.microsoft.com/office/drawing/2014/main" id="{77B03CCC-EF6C-4EC7-A5E4-620F83FB1FF7}"/>
                </a:ext>
              </a:extLst>
            </p:cNvPr>
            <p:cNvCxnSpPr>
              <a:cxnSpLocks noChangeShapeType="1"/>
            </p:cNvCxnSpPr>
            <p:nvPr/>
          </p:nvCxnSpPr>
          <p:spPr bwMode="auto">
            <a:xfrm flipH="1">
              <a:off x="8708810" y="258885"/>
              <a:ext cx="17100" cy="275259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4" name="Text Box 8">
              <a:extLst>
                <a:ext uri="{FF2B5EF4-FFF2-40B4-BE49-F238E27FC236}">
                  <a16:creationId xmlns:a16="http://schemas.microsoft.com/office/drawing/2014/main" id="{929E8940-06F5-4149-9234-2A1C6AADD6CE}"/>
                </a:ext>
              </a:extLst>
            </p:cNvPr>
            <p:cNvSpPr txBox="1">
              <a:spLocks noChangeArrowheads="1"/>
            </p:cNvSpPr>
            <p:nvPr/>
          </p:nvSpPr>
          <p:spPr bwMode="auto">
            <a:xfrm>
              <a:off x="9313057" y="-76635"/>
              <a:ext cx="577971" cy="37956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SMF</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25" name="Line 22">
              <a:extLst>
                <a:ext uri="{FF2B5EF4-FFF2-40B4-BE49-F238E27FC236}">
                  <a16:creationId xmlns:a16="http://schemas.microsoft.com/office/drawing/2014/main" id="{B928F767-01C0-4344-A8EC-4293BD0C8493}"/>
                </a:ext>
              </a:extLst>
            </p:cNvPr>
            <p:cNvCxnSpPr>
              <a:cxnSpLocks noChangeShapeType="1"/>
            </p:cNvCxnSpPr>
            <p:nvPr/>
          </p:nvCxnSpPr>
          <p:spPr bwMode="auto">
            <a:xfrm>
              <a:off x="9594124" y="319811"/>
              <a:ext cx="0" cy="269167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6" name="Text Box 32">
              <a:extLst>
                <a:ext uri="{FF2B5EF4-FFF2-40B4-BE49-F238E27FC236}">
                  <a16:creationId xmlns:a16="http://schemas.microsoft.com/office/drawing/2014/main" id="{7F30696E-0C1C-41F5-965A-C0D02941A6B9}"/>
                </a:ext>
              </a:extLst>
            </p:cNvPr>
            <p:cNvSpPr txBox="1">
              <a:spLocks noChangeArrowheads="1"/>
            </p:cNvSpPr>
            <p:nvPr/>
          </p:nvSpPr>
          <p:spPr bwMode="auto">
            <a:xfrm>
              <a:off x="10098492" y="-76468"/>
              <a:ext cx="663804" cy="42672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MB-SMF</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27" name="Line 29">
              <a:extLst>
                <a:ext uri="{FF2B5EF4-FFF2-40B4-BE49-F238E27FC236}">
                  <a16:creationId xmlns:a16="http://schemas.microsoft.com/office/drawing/2014/main" id="{39591A27-E808-43F1-A1ED-7EBC75C8BF5B}"/>
                </a:ext>
              </a:extLst>
            </p:cNvPr>
            <p:cNvCxnSpPr>
              <a:cxnSpLocks noChangeShapeType="1"/>
            </p:cNvCxnSpPr>
            <p:nvPr/>
          </p:nvCxnSpPr>
          <p:spPr bwMode="auto">
            <a:xfrm flipH="1">
              <a:off x="10375115" y="339075"/>
              <a:ext cx="3352" cy="266300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8" name="Text Box 34">
              <a:extLst>
                <a:ext uri="{FF2B5EF4-FFF2-40B4-BE49-F238E27FC236}">
                  <a16:creationId xmlns:a16="http://schemas.microsoft.com/office/drawing/2014/main" id="{3590EEE9-06DD-4874-960B-25EE01AAF4D2}"/>
                </a:ext>
              </a:extLst>
            </p:cNvPr>
            <p:cNvSpPr txBox="1">
              <a:spLocks noChangeArrowheads="1"/>
            </p:cNvSpPr>
            <p:nvPr/>
          </p:nvSpPr>
          <p:spPr bwMode="auto">
            <a:xfrm>
              <a:off x="10218833" y="404695"/>
              <a:ext cx="1088992" cy="262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fr-FR" sz="900" b="1">
                  <a:solidFill>
                    <a:srgbClr val="0000FF"/>
                  </a:solidFill>
                  <a:effectLst/>
                  <a:latin typeface="Times New Roman" panose="02020603050405020304" pitchFamily="18" charset="0"/>
                  <a:ea typeface="DengXian" panose="02010600030101010101" pitchFamily="2" charset="-122"/>
                </a:rPr>
                <a:t>MBS deactivate</a:t>
              </a:r>
              <a:endParaRPr lang="zh-CN" sz="1000">
                <a:solidFill>
                  <a:srgbClr val="000000"/>
                </a:solidFill>
                <a:effectLst/>
                <a:latin typeface="Times New Roman" panose="02020603050405020304" pitchFamily="18" charset="0"/>
                <a:ea typeface="DengXian" panose="02010600030101010101" pitchFamily="2" charset="-122"/>
              </a:endParaRPr>
            </a:p>
          </p:txBody>
        </p:sp>
        <p:sp>
          <p:nvSpPr>
            <p:cNvPr id="29" name="Text Box 8">
              <a:extLst>
                <a:ext uri="{FF2B5EF4-FFF2-40B4-BE49-F238E27FC236}">
                  <a16:creationId xmlns:a16="http://schemas.microsoft.com/office/drawing/2014/main" id="{4DF93220-06CC-4E1A-A819-C9E1845A54C1}"/>
                </a:ext>
              </a:extLst>
            </p:cNvPr>
            <p:cNvSpPr txBox="1">
              <a:spLocks noChangeArrowheads="1"/>
            </p:cNvSpPr>
            <p:nvPr/>
          </p:nvSpPr>
          <p:spPr bwMode="auto">
            <a:xfrm>
              <a:off x="7303104" y="-70049"/>
              <a:ext cx="836762" cy="32702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NG-RAN</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30" name="Line 22">
              <a:extLst>
                <a:ext uri="{FF2B5EF4-FFF2-40B4-BE49-F238E27FC236}">
                  <a16:creationId xmlns:a16="http://schemas.microsoft.com/office/drawing/2014/main" id="{3D97C920-84FD-4DA3-A46C-1311173B58D6}"/>
                </a:ext>
              </a:extLst>
            </p:cNvPr>
            <p:cNvCxnSpPr>
              <a:cxnSpLocks noChangeShapeType="1"/>
            </p:cNvCxnSpPr>
            <p:nvPr/>
          </p:nvCxnSpPr>
          <p:spPr bwMode="auto">
            <a:xfrm>
              <a:off x="7718585" y="258885"/>
              <a:ext cx="2900" cy="274319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1" name="Text Box 27">
              <a:extLst>
                <a:ext uri="{FF2B5EF4-FFF2-40B4-BE49-F238E27FC236}">
                  <a16:creationId xmlns:a16="http://schemas.microsoft.com/office/drawing/2014/main" id="{84A84B0D-371B-4150-B9BE-1DE05ED552FF}"/>
                </a:ext>
              </a:extLst>
            </p:cNvPr>
            <p:cNvSpPr txBox="1">
              <a:spLocks noChangeArrowheads="1"/>
            </p:cNvSpPr>
            <p:nvPr/>
          </p:nvSpPr>
          <p:spPr bwMode="auto">
            <a:xfrm>
              <a:off x="6973045" y="1949662"/>
              <a:ext cx="1809812" cy="33758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DengXian" panose="02010600030101010101" pitchFamily="2" charset="-122"/>
                </a:rPr>
                <a:t>MBS contexts and N3 may be kept for connected and inactive UEs</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32" name="Line 30">
              <a:extLst>
                <a:ext uri="{FF2B5EF4-FFF2-40B4-BE49-F238E27FC236}">
                  <a16:creationId xmlns:a16="http://schemas.microsoft.com/office/drawing/2014/main" id="{6C9EBF65-4E0E-410A-BE59-F7AB228A7FBB}"/>
                </a:ext>
              </a:extLst>
            </p:cNvPr>
            <p:cNvCxnSpPr>
              <a:cxnSpLocks noChangeShapeType="1"/>
            </p:cNvCxnSpPr>
            <p:nvPr/>
          </p:nvCxnSpPr>
          <p:spPr bwMode="auto">
            <a:xfrm>
              <a:off x="10399701" y="633079"/>
              <a:ext cx="716278"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33" name="Text Box 27">
              <a:extLst>
                <a:ext uri="{FF2B5EF4-FFF2-40B4-BE49-F238E27FC236}">
                  <a16:creationId xmlns:a16="http://schemas.microsoft.com/office/drawing/2014/main" id="{5E3EF754-0E38-4166-A903-DB1623791DEE}"/>
                </a:ext>
              </a:extLst>
            </p:cNvPr>
            <p:cNvSpPr txBox="1">
              <a:spLocks noChangeArrowheads="1"/>
            </p:cNvSpPr>
            <p:nvPr/>
          </p:nvSpPr>
          <p:spPr bwMode="auto">
            <a:xfrm>
              <a:off x="7455488" y="1084440"/>
              <a:ext cx="3502660" cy="728095"/>
            </a:xfrm>
            <a:prstGeom prst="rect">
              <a:avLst/>
            </a:prstGeom>
            <a:solidFill>
              <a:srgbClr val="FFFFFF"/>
            </a:solidFill>
            <a:ln w="9525">
              <a:solidFill>
                <a:srgbClr val="000000"/>
              </a:solidFill>
              <a:prstDash val="dash"/>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MS Gothic" panose="020B0609070205080204" pitchFamily="49" charset="-128"/>
                </a:rPr>
                <a:t>Variant 2c</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34" name="Line 30">
              <a:extLst>
                <a:ext uri="{FF2B5EF4-FFF2-40B4-BE49-F238E27FC236}">
                  <a16:creationId xmlns:a16="http://schemas.microsoft.com/office/drawing/2014/main" id="{343DD9F3-E11D-4484-90A9-998079D89B35}"/>
                </a:ext>
              </a:extLst>
            </p:cNvPr>
            <p:cNvCxnSpPr>
              <a:cxnSpLocks noChangeShapeType="1"/>
            </p:cNvCxnSpPr>
            <p:nvPr/>
          </p:nvCxnSpPr>
          <p:spPr bwMode="auto">
            <a:xfrm flipV="1">
              <a:off x="8712050" y="1469814"/>
              <a:ext cx="1663065" cy="8255"/>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35" name="Text Box 34">
              <a:extLst>
                <a:ext uri="{FF2B5EF4-FFF2-40B4-BE49-F238E27FC236}">
                  <a16:creationId xmlns:a16="http://schemas.microsoft.com/office/drawing/2014/main" id="{977A40DD-1FA1-4076-9A52-92AC3EF430FA}"/>
                </a:ext>
              </a:extLst>
            </p:cNvPr>
            <p:cNvSpPr txBox="1">
              <a:spLocks noChangeArrowheads="1"/>
            </p:cNvSpPr>
            <p:nvPr/>
          </p:nvSpPr>
          <p:spPr bwMode="auto">
            <a:xfrm>
              <a:off x="8155893" y="1236840"/>
              <a:ext cx="277685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en-GB" sz="900" b="1">
                  <a:solidFill>
                    <a:srgbClr val="0000FF"/>
                  </a:solidFill>
                  <a:effectLst/>
                  <a:latin typeface="Times New Roman" panose="02020603050405020304" pitchFamily="18" charset="0"/>
                  <a:ea typeface="MS Gothic" panose="020B0609070205080204" pitchFamily="49" charset="-128"/>
                </a:rPr>
                <a:t>DeActivate (MBS session id, list of NG-RAN nodes)</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36" name="Line 30">
              <a:extLst>
                <a:ext uri="{FF2B5EF4-FFF2-40B4-BE49-F238E27FC236}">
                  <a16:creationId xmlns:a16="http://schemas.microsoft.com/office/drawing/2014/main" id="{2EE6787E-B901-4432-BA7F-B5D761CE0576}"/>
                </a:ext>
              </a:extLst>
            </p:cNvPr>
            <p:cNvCxnSpPr>
              <a:cxnSpLocks noChangeShapeType="1"/>
            </p:cNvCxnSpPr>
            <p:nvPr/>
          </p:nvCxnSpPr>
          <p:spPr bwMode="auto">
            <a:xfrm>
              <a:off x="7759018" y="1626730"/>
              <a:ext cx="973455"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grpSp>
      <p:grpSp>
        <p:nvGrpSpPr>
          <p:cNvPr id="80" name="Group 79">
            <a:extLst>
              <a:ext uri="{FF2B5EF4-FFF2-40B4-BE49-F238E27FC236}">
                <a16:creationId xmlns:a16="http://schemas.microsoft.com/office/drawing/2014/main" id="{C542BC8A-C6D8-444B-AA1D-D248191ECA33}"/>
              </a:ext>
            </a:extLst>
          </p:cNvPr>
          <p:cNvGrpSpPr/>
          <p:nvPr/>
        </p:nvGrpSpPr>
        <p:grpSpPr>
          <a:xfrm>
            <a:off x="6617569" y="1677637"/>
            <a:ext cx="5375506" cy="4412692"/>
            <a:chOff x="655457" y="471796"/>
            <a:chExt cx="8061095" cy="6062473"/>
          </a:xfrm>
        </p:grpSpPr>
        <p:cxnSp>
          <p:nvCxnSpPr>
            <p:cNvPr id="81" name="Straight Connector 80">
              <a:extLst>
                <a:ext uri="{FF2B5EF4-FFF2-40B4-BE49-F238E27FC236}">
                  <a16:creationId xmlns:a16="http://schemas.microsoft.com/office/drawing/2014/main" id="{F3540D51-CD1A-4F2F-A99E-5DE8E5F66246}"/>
                </a:ext>
              </a:extLst>
            </p:cNvPr>
            <p:cNvCxnSpPr>
              <a:cxnSpLocks/>
            </p:cNvCxnSpPr>
            <p:nvPr/>
          </p:nvCxnSpPr>
          <p:spPr bwMode="auto">
            <a:xfrm>
              <a:off x="4029592" y="735635"/>
              <a:ext cx="0" cy="579863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2" name="Straight Connector 81">
              <a:extLst>
                <a:ext uri="{FF2B5EF4-FFF2-40B4-BE49-F238E27FC236}">
                  <a16:creationId xmlns:a16="http://schemas.microsoft.com/office/drawing/2014/main" id="{FA9435DB-8CEA-40C7-B211-65F2A73AC898}"/>
                </a:ext>
              </a:extLst>
            </p:cNvPr>
            <p:cNvCxnSpPr>
              <a:cxnSpLocks/>
            </p:cNvCxnSpPr>
            <p:nvPr/>
          </p:nvCxnSpPr>
          <p:spPr bwMode="auto">
            <a:xfrm flipH="1">
              <a:off x="5453770" y="704969"/>
              <a:ext cx="2" cy="579863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3" name="Straight Connector 82">
              <a:extLst>
                <a:ext uri="{FF2B5EF4-FFF2-40B4-BE49-F238E27FC236}">
                  <a16:creationId xmlns:a16="http://schemas.microsoft.com/office/drawing/2014/main" id="{3BE38BD9-6630-438B-BF0F-17A0486B1FD3}"/>
                </a:ext>
              </a:extLst>
            </p:cNvPr>
            <p:cNvCxnSpPr>
              <a:cxnSpLocks/>
            </p:cNvCxnSpPr>
            <p:nvPr/>
          </p:nvCxnSpPr>
          <p:spPr bwMode="auto">
            <a:xfrm>
              <a:off x="8194684" y="772213"/>
              <a:ext cx="0" cy="573139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4" name="Straight Connector 83">
              <a:extLst>
                <a:ext uri="{FF2B5EF4-FFF2-40B4-BE49-F238E27FC236}">
                  <a16:creationId xmlns:a16="http://schemas.microsoft.com/office/drawing/2014/main" id="{7F3436DA-5BDB-42B3-B1AD-2A62683338AB}"/>
                </a:ext>
              </a:extLst>
            </p:cNvPr>
            <p:cNvCxnSpPr>
              <a:cxnSpLocks/>
            </p:cNvCxnSpPr>
            <p:nvPr/>
          </p:nvCxnSpPr>
          <p:spPr bwMode="auto">
            <a:xfrm flipH="1">
              <a:off x="7271139" y="735635"/>
              <a:ext cx="4" cy="5767968"/>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nvGrpSpPr>
            <p:cNvPr id="85" name="Group 84">
              <a:extLst>
                <a:ext uri="{FF2B5EF4-FFF2-40B4-BE49-F238E27FC236}">
                  <a16:creationId xmlns:a16="http://schemas.microsoft.com/office/drawing/2014/main" id="{67D88773-BDB9-445C-AC09-FA7616E54BC8}"/>
                </a:ext>
              </a:extLst>
            </p:cNvPr>
            <p:cNvGrpSpPr/>
            <p:nvPr/>
          </p:nvGrpSpPr>
          <p:grpSpPr>
            <a:xfrm>
              <a:off x="655457" y="471796"/>
              <a:ext cx="8061095" cy="5892973"/>
              <a:chOff x="655457" y="471796"/>
              <a:chExt cx="8061095" cy="5892973"/>
            </a:xfrm>
          </p:grpSpPr>
          <p:sp>
            <p:nvSpPr>
              <p:cNvPr id="86" name="TextBox 85">
                <a:extLst>
                  <a:ext uri="{FF2B5EF4-FFF2-40B4-BE49-F238E27FC236}">
                    <a16:creationId xmlns:a16="http://schemas.microsoft.com/office/drawing/2014/main" id="{3ED03E2E-451E-4596-9544-94B1A6483F5E}"/>
                  </a:ext>
                </a:extLst>
              </p:cNvPr>
              <p:cNvSpPr txBox="1"/>
              <p:nvPr/>
            </p:nvSpPr>
            <p:spPr>
              <a:xfrm>
                <a:off x="655457" y="471797"/>
                <a:ext cx="470916" cy="274850"/>
              </a:xfrm>
              <a:prstGeom prst="rect">
                <a:avLst/>
              </a:prstGeom>
              <a:noFill/>
              <a:ln>
                <a:solidFill>
                  <a:schemeClr val="tx1"/>
                </a:solidFill>
              </a:ln>
            </p:spPr>
            <p:txBody>
              <a:bodyPr wrap="square" rtlCol="0">
                <a:spAutoFit/>
              </a:bodyPr>
              <a:lstStyle/>
              <a:p>
                <a:r>
                  <a:rPr lang="en-US" sz="700" dirty="0"/>
                  <a:t>UE</a:t>
                </a:r>
              </a:p>
            </p:txBody>
          </p:sp>
          <p:sp>
            <p:nvSpPr>
              <p:cNvPr id="87" name="TextBox 86">
                <a:extLst>
                  <a:ext uri="{FF2B5EF4-FFF2-40B4-BE49-F238E27FC236}">
                    <a16:creationId xmlns:a16="http://schemas.microsoft.com/office/drawing/2014/main" id="{D0D40DDD-2EDD-48A2-97DC-9D762B817779}"/>
                  </a:ext>
                </a:extLst>
              </p:cNvPr>
              <p:cNvSpPr txBox="1"/>
              <p:nvPr/>
            </p:nvSpPr>
            <p:spPr>
              <a:xfrm>
                <a:off x="1597290" y="471797"/>
                <a:ext cx="708660" cy="422846"/>
              </a:xfrm>
              <a:prstGeom prst="rect">
                <a:avLst/>
              </a:prstGeom>
              <a:noFill/>
              <a:ln>
                <a:solidFill>
                  <a:schemeClr val="tx1"/>
                </a:solidFill>
              </a:ln>
            </p:spPr>
            <p:txBody>
              <a:bodyPr wrap="square" rtlCol="0">
                <a:spAutoFit/>
              </a:bodyPr>
              <a:lstStyle/>
              <a:p>
                <a:r>
                  <a:rPr lang="en-US" sz="700" dirty="0"/>
                  <a:t>NG-RAN</a:t>
                </a:r>
              </a:p>
            </p:txBody>
          </p:sp>
          <p:sp>
            <p:nvSpPr>
              <p:cNvPr id="88" name="TextBox 87">
                <a:extLst>
                  <a:ext uri="{FF2B5EF4-FFF2-40B4-BE49-F238E27FC236}">
                    <a16:creationId xmlns:a16="http://schemas.microsoft.com/office/drawing/2014/main" id="{8776F6E0-01D5-4F89-B357-6FE88E1EEECC}"/>
                  </a:ext>
                </a:extLst>
              </p:cNvPr>
              <p:cNvSpPr txBox="1"/>
              <p:nvPr/>
            </p:nvSpPr>
            <p:spPr>
              <a:xfrm>
                <a:off x="3727841" y="471797"/>
                <a:ext cx="708660" cy="268248"/>
              </a:xfrm>
              <a:prstGeom prst="rect">
                <a:avLst/>
              </a:prstGeom>
              <a:noFill/>
              <a:ln>
                <a:solidFill>
                  <a:schemeClr val="tx1"/>
                </a:solidFill>
              </a:ln>
            </p:spPr>
            <p:txBody>
              <a:bodyPr wrap="square" rtlCol="0">
                <a:spAutoFit/>
              </a:bodyPr>
              <a:lstStyle/>
              <a:p>
                <a:r>
                  <a:rPr lang="en-US" sz="800" dirty="0"/>
                  <a:t>AMF</a:t>
                </a:r>
              </a:p>
            </p:txBody>
          </p:sp>
          <p:sp>
            <p:nvSpPr>
              <p:cNvPr id="89" name="TextBox 88">
                <a:extLst>
                  <a:ext uri="{FF2B5EF4-FFF2-40B4-BE49-F238E27FC236}">
                    <a16:creationId xmlns:a16="http://schemas.microsoft.com/office/drawing/2014/main" id="{1F151B39-6892-43B3-A01F-0BD7C32E1A18}"/>
                  </a:ext>
                </a:extLst>
              </p:cNvPr>
              <p:cNvSpPr txBox="1"/>
              <p:nvPr/>
            </p:nvSpPr>
            <p:spPr>
              <a:xfrm>
                <a:off x="5099441" y="471796"/>
                <a:ext cx="708660" cy="268248"/>
              </a:xfrm>
              <a:prstGeom prst="rect">
                <a:avLst/>
              </a:prstGeom>
              <a:noFill/>
              <a:ln>
                <a:solidFill>
                  <a:schemeClr val="tx1"/>
                </a:solidFill>
              </a:ln>
            </p:spPr>
            <p:txBody>
              <a:bodyPr wrap="square" rtlCol="0">
                <a:spAutoFit/>
              </a:bodyPr>
              <a:lstStyle/>
              <a:p>
                <a:r>
                  <a:rPr lang="en-US" sz="800" dirty="0"/>
                  <a:t>SMF</a:t>
                </a:r>
              </a:p>
            </p:txBody>
          </p:sp>
          <p:sp>
            <p:nvSpPr>
              <p:cNvPr id="90" name="TextBox 89">
                <a:extLst>
                  <a:ext uri="{FF2B5EF4-FFF2-40B4-BE49-F238E27FC236}">
                    <a16:creationId xmlns:a16="http://schemas.microsoft.com/office/drawing/2014/main" id="{48DFC5DA-ABBF-4E05-8323-64FC8EBFB33B}"/>
                  </a:ext>
                </a:extLst>
              </p:cNvPr>
              <p:cNvSpPr txBox="1"/>
              <p:nvPr/>
            </p:nvSpPr>
            <p:spPr>
              <a:xfrm>
                <a:off x="7904363" y="471796"/>
                <a:ext cx="812189" cy="465130"/>
              </a:xfrm>
              <a:prstGeom prst="rect">
                <a:avLst/>
              </a:prstGeom>
              <a:noFill/>
              <a:ln>
                <a:solidFill>
                  <a:schemeClr val="tx1"/>
                </a:solidFill>
              </a:ln>
            </p:spPr>
            <p:txBody>
              <a:bodyPr wrap="square" rtlCol="0">
                <a:spAutoFit/>
              </a:bodyPr>
              <a:lstStyle/>
              <a:p>
                <a:r>
                  <a:rPr lang="en-US" sz="800" dirty="0"/>
                  <a:t>MB-SMF</a:t>
                </a:r>
              </a:p>
            </p:txBody>
          </p:sp>
          <p:cxnSp>
            <p:nvCxnSpPr>
              <p:cNvPr id="91" name="Straight Connector 90">
                <a:extLst>
                  <a:ext uri="{FF2B5EF4-FFF2-40B4-BE49-F238E27FC236}">
                    <a16:creationId xmlns:a16="http://schemas.microsoft.com/office/drawing/2014/main" id="{B2981E03-2C7B-4A0D-AAAE-CA275CA15202}"/>
                  </a:ext>
                </a:extLst>
              </p:cNvPr>
              <p:cNvCxnSpPr>
                <a:cxnSpLocks/>
              </p:cNvCxnSpPr>
              <p:nvPr/>
            </p:nvCxnSpPr>
            <p:spPr bwMode="auto">
              <a:xfrm>
                <a:off x="890914" y="718017"/>
                <a:ext cx="0" cy="5646752"/>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2" name="Straight Arrow Connector 91">
                <a:extLst>
                  <a:ext uri="{FF2B5EF4-FFF2-40B4-BE49-F238E27FC236}">
                    <a16:creationId xmlns:a16="http://schemas.microsoft.com/office/drawing/2014/main" id="{7CC8C676-9C02-416B-8547-5D5CD59EA057}"/>
                  </a:ext>
                </a:extLst>
              </p:cNvPr>
              <p:cNvCxnSpPr>
                <a:cxnSpLocks/>
                <a:endCxn id="99" idx="1"/>
              </p:cNvCxnSpPr>
              <p:nvPr/>
            </p:nvCxnSpPr>
            <p:spPr bwMode="auto">
              <a:xfrm>
                <a:off x="890915" y="1546562"/>
                <a:ext cx="4652201" cy="1076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3" name="Straight Arrow Connector 92">
                <a:extLst>
                  <a:ext uri="{FF2B5EF4-FFF2-40B4-BE49-F238E27FC236}">
                    <a16:creationId xmlns:a16="http://schemas.microsoft.com/office/drawing/2014/main" id="{8641E678-9348-4433-A3D5-ECF4BDAF8AF1}"/>
                  </a:ext>
                </a:extLst>
              </p:cNvPr>
              <p:cNvCxnSpPr>
                <a:cxnSpLocks/>
              </p:cNvCxnSpPr>
              <p:nvPr/>
            </p:nvCxnSpPr>
            <p:spPr bwMode="auto">
              <a:xfrm flipH="1">
                <a:off x="4082170" y="1916557"/>
                <a:ext cx="13716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94" name="TextBox 93">
                <a:extLst>
                  <a:ext uri="{FF2B5EF4-FFF2-40B4-BE49-F238E27FC236}">
                    <a16:creationId xmlns:a16="http://schemas.microsoft.com/office/drawing/2014/main" id="{F08304F7-DD1A-4033-98B2-08D4DE1D78BA}"/>
                  </a:ext>
                </a:extLst>
              </p:cNvPr>
              <p:cNvSpPr txBox="1"/>
              <p:nvPr/>
            </p:nvSpPr>
            <p:spPr>
              <a:xfrm>
                <a:off x="2128419" y="1331678"/>
                <a:ext cx="1047734" cy="268248"/>
              </a:xfrm>
              <a:prstGeom prst="rect">
                <a:avLst/>
              </a:prstGeom>
              <a:noFill/>
              <a:ln>
                <a:noFill/>
              </a:ln>
            </p:spPr>
            <p:txBody>
              <a:bodyPr wrap="square" rtlCol="0">
                <a:spAutoFit/>
              </a:bodyPr>
              <a:lstStyle/>
              <a:p>
                <a:r>
                  <a:rPr lang="en-US" sz="800" dirty="0"/>
                  <a:t>UE Join</a:t>
                </a:r>
              </a:p>
            </p:txBody>
          </p:sp>
          <p:sp>
            <p:nvSpPr>
              <p:cNvPr id="95" name="TextBox 94">
                <a:extLst>
                  <a:ext uri="{FF2B5EF4-FFF2-40B4-BE49-F238E27FC236}">
                    <a16:creationId xmlns:a16="http://schemas.microsoft.com/office/drawing/2014/main" id="{F41AC793-6064-4912-AA66-8B22F830846D}"/>
                  </a:ext>
                </a:extLst>
              </p:cNvPr>
              <p:cNvSpPr txBox="1"/>
              <p:nvPr/>
            </p:nvSpPr>
            <p:spPr>
              <a:xfrm>
                <a:off x="4082169" y="1533186"/>
                <a:ext cx="1371601" cy="421531"/>
              </a:xfrm>
              <a:prstGeom prst="rect">
                <a:avLst/>
              </a:prstGeom>
              <a:noFill/>
              <a:ln>
                <a:noFill/>
              </a:ln>
            </p:spPr>
            <p:txBody>
              <a:bodyPr wrap="square" rtlCol="0">
                <a:spAutoFit/>
              </a:bodyPr>
              <a:lstStyle/>
              <a:p>
                <a:r>
                  <a:rPr lang="en-US" sz="800" dirty="0"/>
                  <a:t>MB Session Info (Join, MB-SMF ID)</a:t>
                </a:r>
              </a:p>
            </p:txBody>
          </p:sp>
          <p:cxnSp>
            <p:nvCxnSpPr>
              <p:cNvPr id="96" name="Straight Arrow Connector 95">
                <a:extLst>
                  <a:ext uri="{FF2B5EF4-FFF2-40B4-BE49-F238E27FC236}">
                    <a16:creationId xmlns:a16="http://schemas.microsoft.com/office/drawing/2014/main" id="{023A7720-1007-4D17-B209-30F19DED9CCF}"/>
                  </a:ext>
                </a:extLst>
              </p:cNvPr>
              <p:cNvCxnSpPr>
                <a:cxnSpLocks/>
              </p:cNvCxnSpPr>
              <p:nvPr/>
            </p:nvCxnSpPr>
            <p:spPr bwMode="auto">
              <a:xfrm>
                <a:off x="5453770" y="1656952"/>
                <a:ext cx="1817369"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97" name="TextBox 96">
                <a:extLst>
                  <a:ext uri="{FF2B5EF4-FFF2-40B4-BE49-F238E27FC236}">
                    <a16:creationId xmlns:a16="http://schemas.microsoft.com/office/drawing/2014/main" id="{D75EC399-65BE-42BE-935E-AF7490F407C8}"/>
                  </a:ext>
                </a:extLst>
              </p:cNvPr>
              <p:cNvSpPr txBox="1"/>
              <p:nvPr/>
            </p:nvSpPr>
            <p:spPr>
              <a:xfrm>
                <a:off x="6987677" y="471796"/>
                <a:ext cx="708660" cy="268248"/>
              </a:xfrm>
              <a:prstGeom prst="rect">
                <a:avLst/>
              </a:prstGeom>
              <a:noFill/>
              <a:ln>
                <a:solidFill>
                  <a:schemeClr val="tx1"/>
                </a:solidFill>
              </a:ln>
            </p:spPr>
            <p:txBody>
              <a:bodyPr wrap="square" rtlCol="0">
                <a:spAutoFit/>
              </a:bodyPr>
              <a:lstStyle/>
              <a:p>
                <a:r>
                  <a:rPr lang="en-US" sz="800" dirty="0"/>
                  <a:t>NRF</a:t>
                </a:r>
              </a:p>
            </p:txBody>
          </p:sp>
          <p:cxnSp>
            <p:nvCxnSpPr>
              <p:cNvPr id="98" name="Straight Arrow Connector 97">
                <a:extLst>
                  <a:ext uri="{FF2B5EF4-FFF2-40B4-BE49-F238E27FC236}">
                    <a16:creationId xmlns:a16="http://schemas.microsoft.com/office/drawing/2014/main" id="{1C3FA2FD-3B71-4368-BEB7-5986B529FE34}"/>
                  </a:ext>
                </a:extLst>
              </p:cNvPr>
              <p:cNvCxnSpPr>
                <a:cxnSpLocks/>
              </p:cNvCxnSpPr>
              <p:nvPr/>
            </p:nvCxnSpPr>
            <p:spPr bwMode="auto">
              <a:xfrm>
                <a:off x="5453770" y="1757534"/>
                <a:ext cx="1817369"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sp>
            <p:nvSpPr>
              <p:cNvPr id="99" name="TextBox 98">
                <a:extLst>
                  <a:ext uri="{FF2B5EF4-FFF2-40B4-BE49-F238E27FC236}">
                    <a16:creationId xmlns:a16="http://schemas.microsoft.com/office/drawing/2014/main" id="{7CF8FD84-9DC5-4B83-8990-AB4FEB51EBC4}"/>
                  </a:ext>
                </a:extLst>
              </p:cNvPr>
              <p:cNvSpPr txBox="1"/>
              <p:nvPr/>
            </p:nvSpPr>
            <p:spPr>
              <a:xfrm>
                <a:off x="5543116" y="1409334"/>
                <a:ext cx="1728015" cy="295992"/>
              </a:xfrm>
              <a:prstGeom prst="rect">
                <a:avLst/>
              </a:prstGeom>
              <a:noFill/>
              <a:ln>
                <a:noFill/>
              </a:ln>
            </p:spPr>
            <p:txBody>
              <a:bodyPr wrap="square" rtlCol="0">
                <a:spAutoFit/>
              </a:bodyPr>
              <a:lstStyle/>
              <a:p>
                <a:r>
                  <a:rPr lang="en-US" sz="800" dirty="0"/>
                  <a:t>Discover MB-SMF</a:t>
                </a:r>
              </a:p>
            </p:txBody>
          </p:sp>
          <p:sp>
            <p:nvSpPr>
              <p:cNvPr id="100" name="Speech Bubble: Rectangle with Corners Rounded 99">
                <a:extLst>
                  <a:ext uri="{FF2B5EF4-FFF2-40B4-BE49-F238E27FC236}">
                    <a16:creationId xmlns:a16="http://schemas.microsoft.com/office/drawing/2014/main" id="{A029A4FA-7507-44EC-8BA7-1D4803E262FB}"/>
                  </a:ext>
                </a:extLst>
              </p:cNvPr>
              <p:cNvSpPr/>
              <p:nvPr/>
            </p:nvSpPr>
            <p:spPr bwMode="auto">
              <a:xfrm>
                <a:off x="5737332" y="687223"/>
                <a:ext cx="1492506" cy="440373"/>
              </a:xfrm>
              <a:prstGeom prst="wedgeRoundRectCallout">
                <a:avLst>
                  <a:gd name="adj1" fmla="val -43205"/>
                  <a:gd name="adj2" fmla="val 125070"/>
                  <a:gd name="adj3" fmla="val 16667"/>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a:ln>
                      <a:noFill/>
                    </a:ln>
                    <a:solidFill>
                      <a:schemeClr val="tx1"/>
                    </a:solidFill>
                    <a:effectLst/>
                    <a:latin typeface="Arial" charset="0"/>
                  </a:rPr>
                  <a:t>Discovery could be done by AMF</a:t>
                </a:r>
              </a:p>
            </p:txBody>
          </p:sp>
          <p:cxnSp>
            <p:nvCxnSpPr>
              <p:cNvPr id="101" name="Straight Connector 100">
                <a:extLst>
                  <a:ext uri="{FF2B5EF4-FFF2-40B4-BE49-F238E27FC236}">
                    <a16:creationId xmlns:a16="http://schemas.microsoft.com/office/drawing/2014/main" id="{E65FC37A-1181-42D0-9BD1-85A72BFB465A}"/>
                  </a:ext>
                </a:extLst>
              </p:cNvPr>
              <p:cNvCxnSpPr>
                <a:cxnSpLocks/>
              </p:cNvCxnSpPr>
              <p:nvPr/>
            </p:nvCxnSpPr>
            <p:spPr bwMode="auto">
              <a:xfrm>
                <a:off x="1926472" y="718017"/>
                <a:ext cx="0" cy="5646752"/>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02" name="TextBox 101">
                <a:extLst>
                  <a:ext uri="{FF2B5EF4-FFF2-40B4-BE49-F238E27FC236}">
                    <a16:creationId xmlns:a16="http://schemas.microsoft.com/office/drawing/2014/main" id="{36B6CBF9-CB5C-4EF8-9BFC-0C19F533E93C}"/>
                  </a:ext>
                </a:extLst>
              </p:cNvPr>
              <p:cNvSpPr txBox="1"/>
              <p:nvPr/>
            </p:nvSpPr>
            <p:spPr>
              <a:xfrm>
                <a:off x="4436501" y="2337507"/>
                <a:ext cx="3193347" cy="268248"/>
              </a:xfrm>
              <a:prstGeom prst="rect">
                <a:avLst/>
              </a:prstGeom>
              <a:noFill/>
              <a:ln>
                <a:noFill/>
              </a:ln>
            </p:spPr>
            <p:txBody>
              <a:bodyPr wrap="square" rtlCol="0">
                <a:spAutoFit/>
              </a:bodyPr>
              <a:lstStyle/>
              <a:p>
                <a:r>
                  <a:rPr lang="en-US" sz="800" dirty="0"/>
                  <a:t>MBS Session Establishment Request/Response</a:t>
                </a:r>
              </a:p>
            </p:txBody>
          </p:sp>
          <p:cxnSp>
            <p:nvCxnSpPr>
              <p:cNvPr id="103" name="Straight Arrow Connector 102">
                <a:extLst>
                  <a:ext uri="{FF2B5EF4-FFF2-40B4-BE49-F238E27FC236}">
                    <a16:creationId xmlns:a16="http://schemas.microsoft.com/office/drawing/2014/main" id="{112E059B-D9D1-4324-B5DA-974AD900521F}"/>
                  </a:ext>
                </a:extLst>
              </p:cNvPr>
              <p:cNvCxnSpPr>
                <a:cxnSpLocks/>
              </p:cNvCxnSpPr>
              <p:nvPr/>
            </p:nvCxnSpPr>
            <p:spPr bwMode="auto">
              <a:xfrm>
                <a:off x="4029592" y="2592537"/>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04" name="Straight Arrow Connector 103">
                <a:extLst>
                  <a:ext uri="{FF2B5EF4-FFF2-40B4-BE49-F238E27FC236}">
                    <a16:creationId xmlns:a16="http://schemas.microsoft.com/office/drawing/2014/main" id="{D4B57083-2C31-49F2-B1AB-0E9413634F3E}"/>
                  </a:ext>
                </a:extLst>
              </p:cNvPr>
              <p:cNvCxnSpPr>
                <a:cxnSpLocks/>
              </p:cNvCxnSpPr>
              <p:nvPr/>
            </p:nvCxnSpPr>
            <p:spPr bwMode="auto">
              <a:xfrm>
                <a:off x="4029592" y="2792592"/>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05" name="Straight Arrow Connector 104">
                <a:extLst>
                  <a:ext uri="{FF2B5EF4-FFF2-40B4-BE49-F238E27FC236}">
                    <a16:creationId xmlns:a16="http://schemas.microsoft.com/office/drawing/2014/main" id="{AFE4B5A5-DE96-4C42-8A2A-4CF40CBBD3D1}"/>
                  </a:ext>
                </a:extLst>
              </p:cNvPr>
              <p:cNvCxnSpPr>
                <a:cxnSpLocks/>
              </p:cNvCxnSpPr>
              <p:nvPr/>
            </p:nvCxnSpPr>
            <p:spPr bwMode="auto">
              <a:xfrm>
                <a:off x="1926472" y="2900534"/>
                <a:ext cx="2103120"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06" name="Straight Arrow Connector 105">
                <a:extLst>
                  <a:ext uri="{FF2B5EF4-FFF2-40B4-BE49-F238E27FC236}">
                    <a16:creationId xmlns:a16="http://schemas.microsoft.com/office/drawing/2014/main" id="{4EA84948-B7BC-46AE-8005-25D3B5D3CFE7}"/>
                  </a:ext>
                </a:extLst>
              </p:cNvPr>
              <p:cNvCxnSpPr>
                <a:cxnSpLocks/>
              </p:cNvCxnSpPr>
              <p:nvPr/>
            </p:nvCxnSpPr>
            <p:spPr bwMode="auto">
              <a:xfrm>
                <a:off x="1926472" y="3092560"/>
                <a:ext cx="215569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07" name="TextBox 106">
                <a:extLst>
                  <a:ext uri="{FF2B5EF4-FFF2-40B4-BE49-F238E27FC236}">
                    <a16:creationId xmlns:a16="http://schemas.microsoft.com/office/drawing/2014/main" id="{803FAF3A-FF1E-493C-A032-AB6D95D46868}"/>
                  </a:ext>
                </a:extLst>
              </p:cNvPr>
              <p:cNvSpPr txBox="1"/>
              <p:nvPr/>
            </p:nvSpPr>
            <p:spPr>
              <a:xfrm>
                <a:off x="2114124" y="2680743"/>
                <a:ext cx="1797740" cy="268248"/>
              </a:xfrm>
              <a:prstGeom prst="rect">
                <a:avLst/>
              </a:prstGeom>
              <a:noFill/>
              <a:ln>
                <a:noFill/>
              </a:ln>
            </p:spPr>
            <p:txBody>
              <a:bodyPr wrap="square" rtlCol="0">
                <a:spAutoFit/>
              </a:bodyPr>
              <a:lstStyle/>
              <a:p>
                <a:r>
                  <a:rPr lang="en-US" sz="800" dirty="0"/>
                  <a:t>RAN resource setup</a:t>
                </a:r>
              </a:p>
            </p:txBody>
          </p:sp>
          <p:sp>
            <p:nvSpPr>
              <p:cNvPr id="108" name="Rectangle 107">
                <a:extLst>
                  <a:ext uri="{FF2B5EF4-FFF2-40B4-BE49-F238E27FC236}">
                    <a16:creationId xmlns:a16="http://schemas.microsoft.com/office/drawing/2014/main" id="{EA1B0817-4CA1-43F9-90C2-030DB20509C6}"/>
                  </a:ext>
                </a:extLst>
              </p:cNvPr>
              <p:cNvSpPr/>
              <p:nvPr/>
            </p:nvSpPr>
            <p:spPr bwMode="auto">
              <a:xfrm>
                <a:off x="1126372" y="2337506"/>
                <a:ext cx="7400541" cy="920651"/>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09" name="TextBox 108">
                <a:extLst>
                  <a:ext uri="{FF2B5EF4-FFF2-40B4-BE49-F238E27FC236}">
                    <a16:creationId xmlns:a16="http://schemas.microsoft.com/office/drawing/2014/main" id="{9E337D09-C862-4C7C-9ECE-82DBCA22D80F}"/>
                  </a:ext>
                </a:extLst>
              </p:cNvPr>
              <p:cNvSpPr txBox="1"/>
              <p:nvPr/>
            </p:nvSpPr>
            <p:spPr>
              <a:xfrm>
                <a:off x="4539565" y="3644894"/>
                <a:ext cx="3193347" cy="268248"/>
              </a:xfrm>
              <a:prstGeom prst="rect">
                <a:avLst/>
              </a:prstGeom>
              <a:noFill/>
              <a:ln>
                <a:noFill/>
              </a:ln>
            </p:spPr>
            <p:txBody>
              <a:bodyPr wrap="square" rtlCol="0">
                <a:spAutoFit/>
              </a:bodyPr>
              <a:lstStyle/>
              <a:p>
                <a:r>
                  <a:rPr lang="en-US" sz="800" dirty="0"/>
                  <a:t>MBS Session Deactivation Request/Response</a:t>
                </a:r>
              </a:p>
            </p:txBody>
          </p:sp>
          <p:cxnSp>
            <p:nvCxnSpPr>
              <p:cNvPr id="110" name="Straight Arrow Connector 109">
                <a:extLst>
                  <a:ext uri="{FF2B5EF4-FFF2-40B4-BE49-F238E27FC236}">
                    <a16:creationId xmlns:a16="http://schemas.microsoft.com/office/drawing/2014/main" id="{41194739-45C0-40ED-BD34-1AEC726C003F}"/>
                  </a:ext>
                </a:extLst>
              </p:cNvPr>
              <p:cNvCxnSpPr>
                <a:cxnSpLocks/>
              </p:cNvCxnSpPr>
              <p:nvPr/>
            </p:nvCxnSpPr>
            <p:spPr bwMode="auto">
              <a:xfrm>
                <a:off x="4029592" y="4026478"/>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1" name="Straight Arrow Connector 110">
                <a:extLst>
                  <a:ext uri="{FF2B5EF4-FFF2-40B4-BE49-F238E27FC236}">
                    <a16:creationId xmlns:a16="http://schemas.microsoft.com/office/drawing/2014/main" id="{45C894AE-8ABD-4595-9FB5-F352B0F872D8}"/>
                  </a:ext>
                </a:extLst>
              </p:cNvPr>
              <p:cNvCxnSpPr>
                <a:cxnSpLocks/>
              </p:cNvCxnSpPr>
              <p:nvPr/>
            </p:nvCxnSpPr>
            <p:spPr bwMode="auto">
              <a:xfrm>
                <a:off x="3987305" y="3856647"/>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12" name="Straight Arrow Connector 111">
                <a:extLst>
                  <a:ext uri="{FF2B5EF4-FFF2-40B4-BE49-F238E27FC236}">
                    <a16:creationId xmlns:a16="http://schemas.microsoft.com/office/drawing/2014/main" id="{28AB0B6F-BE53-4D2D-AEBB-2CD417F99B56}"/>
                  </a:ext>
                </a:extLst>
              </p:cNvPr>
              <p:cNvCxnSpPr>
                <a:cxnSpLocks/>
              </p:cNvCxnSpPr>
              <p:nvPr/>
            </p:nvCxnSpPr>
            <p:spPr bwMode="auto">
              <a:xfrm>
                <a:off x="1910474" y="4101749"/>
                <a:ext cx="2076831"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13" name="Straight Arrow Connector 112">
                <a:extLst>
                  <a:ext uri="{FF2B5EF4-FFF2-40B4-BE49-F238E27FC236}">
                    <a16:creationId xmlns:a16="http://schemas.microsoft.com/office/drawing/2014/main" id="{C452595D-82BB-4E62-8B83-731B9C446C80}"/>
                  </a:ext>
                </a:extLst>
              </p:cNvPr>
              <p:cNvCxnSpPr>
                <a:cxnSpLocks/>
              </p:cNvCxnSpPr>
              <p:nvPr/>
            </p:nvCxnSpPr>
            <p:spPr bwMode="auto">
              <a:xfrm>
                <a:off x="1951619" y="4248055"/>
                <a:ext cx="2077973"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4" name="TextBox 113">
                <a:extLst>
                  <a:ext uri="{FF2B5EF4-FFF2-40B4-BE49-F238E27FC236}">
                    <a16:creationId xmlns:a16="http://schemas.microsoft.com/office/drawing/2014/main" id="{D7C2EF4F-49BC-4C98-A6C1-63F8747AC8B6}"/>
                  </a:ext>
                </a:extLst>
              </p:cNvPr>
              <p:cNvSpPr txBox="1"/>
              <p:nvPr/>
            </p:nvSpPr>
            <p:spPr>
              <a:xfrm>
                <a:off x="2096777" y="3872592"/>
                <a:ext cx="1779485" cy="268248"/>
              </a:xfrm>
              <a:prstGeom prst="rect">
                <a:avLst/>
              </a:prstGeom>
              <a:noFill/>
              <a:ln>
                <a:noFill/>
              </a:ln>
            </p:spPr>
            <p:txBody>
              <a:bodyPr wrap="square" rtlCol="0">
                <a:spAutoFit/>
              </a:bodyPr>
              <a:lstStyle/>
              <a:p>
                <a:r>
                  <a:rPr lang="en-US" sz="800" dirty="0"/>
                  <a:t>MBS Session Deactivation</a:t>
                </a:r>
              </a:p>
            </p:txBody>
          </p:sp>
          <p:sp>
            <p:nvSpPr>
              <p:cNvPr id="115" name="Rectangle 114">
                <a:extLst>
                  <a:ext uri="{FF2B5EF4-FFF2-40B4-BE49-F238E27FC236}">
                    <a16:creationId xmlns:a16="http://schemas.microsoft.com/office/drawing/2014/main" id="{F7BC8AA0-16A0-4073-9110-F530240B41C8}"/>
                  </a:ext>
                </a:extLst>
              </p:cNvPr>
              <p:cNvSpPr/>
              <p:nvPr/>
            </p:nvSpPr>
            <p:spPr bwMode="auto">
              <a:xfrm>
                <a:off x="1084086" y="3566153"/>
                <a:ext cx="7442822" cy="920651"/>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16" name="TextBox 115">
                <a:extLst>
                  <a:ext uri="{FF2B5EF4-FFF2-40B4-BE49-F238E27FC236}">
                    <a16:creationId xmlns:a16="http://schemas.microsoft.com/office/drawing/2014/main" id="{D67DC91E-A846-49EC-80C6-53849A1B3838}"/>
                  </a:ext>
                </a:extLst>
              </p:cNvPr>
              <p:cNvSpPr txBox="1"/>
              <p:nvPr/>
            </p:nvSpPr>
            <p:spPr>
              <a:xfrm>
                <a:off x="4539565" y="4784875"/>
                <a:ext cx="3193347" cy="268248"/>
              </a:xfrm>
              <a:prstGeom prst="rect">
                <a:avLst/>
              </a:prstGeom>
              <a:noFill/>
              <a:ln>
                <a:noFill/>
              </a:ln>
            </p:spPr>
            <p:txBody>
              <a:bodyPr wrap="square" rtlCol="0">
                <a:spAutoFit/>
              </a:bodyPr>
              <a:lstStyle/>
              <a:p>
                <a:r>
                  <a:rPr lang="en-US" sz="800" dirty="0"/>
                  <a:t>MBS Session Activation Request/Response</a:t>
                </a:r>
              </a:p>
            </p:txBody>
          </p:sp>
          <p:cxnSp>
            <p:nvCxnSpPr>
              <p:cNvPr id="117" name="Straight Arrow Connector 116">
                <a:extLst>
                  <a:ext uri="{FF2B5EF4-FFF2-40B4-BE49-F238E27FC236}">
                    <a16:creationId xmlns:a16="http://schemas.microsoft.com/office/drawing/2014/main" id="{92ABDDFD-5DD4-4B54-A4CB-70DB9714BFA5}"/>
                  </a:ext>
                </a:extLst>
              </p:cNvPr>
              <p:cNvCxnSpPr>
                <a:cxnSpLocks/>
              </p:cNvCxnSpPr>
              <p:nvPr/>
            </p:nvCxnSpPr>
            <p:spPr bwMode="auto">
              <a:xfrm>
                <a:off x="4029592" y="5166460"/>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8" name="Straight Arrow Connector 117">
                <a:extLst>
                  <a:ext uri="{FF2B5EF4-FFF2-40B4-BE49-F238E27FC236}">
                    <a16:creationId xmlns:a16="http://schemas.microsoft.com/office/drawing/2014/main" id="{B976E8F9-D2BF-46AD-ADAB-F8C627092B19}"/>
                  </a:ext>
                </a:extLst>
              </p:cNvPr>
              <p:cNvCxnSpPr>
                <a:cxnSpLocks/>
              </p:cNvCxnSpPr>
              <p:nvPr/>
            </p:nvCxnSpPr>
            <p:spPr bwMode="auto">
              <a:xfrm>
                <a:off x="3987305" y="4996629"/>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19" name="Straight Arrow Connector 118">
                <a:extLst>
                  <a:ext uri="{FF2B5EF4-FFF2-40B4-BE49-F238E27FC236}">
                    <a16:creationId xmlns:a16="http://schemas.microsoft.com/office/drawing/2014/main" id="{4E98398B-CE8F-40BA-BF35-AF6F8E1004B8}"/>
                  </a:ext>
                </a:extLst>
              </p:cNvPr>
              <p:cNvCxnSpPr>
                <a:cxnSpLocks/>
              </p:cNvCxnSpPr>
              <p:nvPr/>
            </p:nvCxnSpPr>
            <p:spPr bwMode="auto">
              <a:xfrm>
                <a:off x="1935494" y="5965787"/>
                <a:ext cx="2076831"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120" name="Straight Arrow Connector 119">
                <a:extLst>
                  <a:ext uri="{FF2B5EF4-FFF2-40B4-BE49-F238E27FC236}">
                    <a16:creationId xmlns:a16="http://schemas.microsoft.com/office/drawing/2014/main" id="{C072A2C7-07EC-44EE-9597-DB4F00D010A3}"/>
                  </a:ext>
                </a:extLst>
              </p:cNvPr>
              <p:cNvCxnSpPr>
                <a:cxnSpLocks/>
              </p:cNvCxnSpPr>
              <p:nvPr/>
            </p:nvCxnSpPr>
            <p:spPr bwMode="auto">
              <a:xfrm>
                <a:off x="1976639" y="6112093"/>
                <a:ext cx="2035686"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21" name="TextBox 120">
                <a:extLst>
                  <a:ext uri="{FF2B5EF4-FFF2-40B4-BE49-F238E27FC236}">
                    <a16:creationId xmlns:a16="http://schemas.microsoft.com/office/drawing/2014/main" id="{87FBDAC1-E212-4797-946C-70694DBA8818}"/>
                  </a:ext>
                </a:extLst>
              </p:cNvPr>
              <p:cNvSpPr txBox="1"/>
              <p:nvPr/>
            </p:nvSpPr>
            <p:spPr>
              <a:xfrm>
                <a:off x="2039946" y="5605053"/>
                <a:ext cx="1884179" cy="421531"/>
              </a:xfrm>
              <a:prstGeom prst="rect">
                <a:avLst/>
              </a:prstGeom>
              <a:noFill/>
              <a:ln>
                <a:noFill/>
              </a:ln>
            </p:spPr>
            <p:txBody>
              <a:bodyPr wrap="square" rtlCol="0">
                <a:spAutoFit/>
              </a:bodyPr>
              <a:lstStyle/>
              <a:p>
                <a:r>
                  <a:rPr lang="en-US" sz="800" dirty="0"/>
                  <a:t>MBS Session Activation (list of CONNECTED UEs)</a:t>
                </a:r>
              </a:p>
            </p:txBody>
          </p:sp>
          <p:sp>
            <p:nvSpPr>
              <p:cNvPr id="122" name="Rectangle 121">
                <a:extLst>
                  <a:ext uri="{FF2B5EF4-FFF2-40B4-BE49-F238E27FC236}">
                    <a16:creationId xmlns:a16="http://schemas.microsoft.com/office/drawing/2014/main" id="{803A67B7-A785-4325-A527-E4421ADA585C}"/>
                  </a:ext>
                </a:extLst>
              </p:cNvPr>
              <p:cNvSpPr/>
              <p:nvPr/>
            </p:nvSpPr>
            <p:spPr bwMode="auto">
              <a:xfrm>
                <a:off x="1084086" y="4706135"/>
                <a:ext cx="7439390" cy="1658634"/>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23" name="TextBox 122">
                <a:extLst>
                  <a:ext uri="{FF2B5EF4-FFF2-40B4-BE49-F238E27FC236}">
                    <a16:creationId xmlns:a16="http://schemas.microsoft.com/office/drawing/2014/main" id="{14565F3A-2D8F-4681-9D4E-A0AE7B81EFBB}"/>
                  </a:ext>
                </a:extLst>
              </p:cNvPr>
              <p:cNvSpPr txBox="1"/>
              <p:nvPr/>
            </p:nvSpPr>
            <p:spPr>
              <a:xfrm>
                <a:off x="1169732" y="2363727"/>
                <a:ext cx="1449401" cy="295992"/>
              </a:xfrm>
              <a:prstGeom prst="rect">
                <a:avLst/>
              </a:prstGeom>
              <a:solidFill>
                <a:schemeClr val="tx2">
                  <a:lumMod val="20000"/>
                  <a:lumOff val="80000"/>
                </a:schemeClr>
              </a:solidFill>
              <a:ln>
                <a:noFill/>
              </a:ln>
            </p:spPr>
            <p:txBody>
              <a:bodyPr wrap="square" rtlCol="0">
                <a:spAutoFit/>
              </a:bodyPr>
              <a:lstStyle/>
              <a:p>
                <a:r>
                  <a:rPr lang="en-US" sz="800" dirty="0"/>
                  <a:t>Establishment</a:t>
                </a:r>
              </a:p>
            </p:txBody>
          </p:sp>
          <p:sp>
            <p:nvSpPr>
              <p:cNvPr id="124" name="TextBox 123">
                <a:extLst>
                  <a:ext uri="{FF2B5EF4-FFF2-40B4-BE49-F238E27FC236}">
                    <a16:creationId xmlns:a16="http://schemas.microsoft.com/office/drawing/2014/main" id="{AEC27C71-307C-4926-B7A9-120616CF2F5C}"/>
                  </a:ext>
                </a:extLst>
              </p:cNvPr>
              <p:cNvSpPr txBox="1"/>
              <p:nvPr/>
            </p:nvSpPr>
            <p:spPr>
              <a:xfrm>
                <a:off x="1114409" y="3605952"/>
                <a:ext cx="1338988" cy="294733"/>
              </a:xfrm>
              <a:prstGeom prst="rect">
                <a:avLst/>
              </a:prstGeom>
              <a:solidFill>
                <a:schemeClr val="tx2">
                  <a:lumMod val="20000"/>
                  <a:lumOff val="80000"/>
                </a:schemeClr>
              </a:solidFill>
              <a:ln>
                <a:noFill/>
              </a:ln>
            </p:spPr>
            <p:txBody>
              <a:bodyPr wrap="square" rtlCol="0">
                <a:spAutoFit/>
              </a:bodyPr>
              <a:lstStyle/>
              <a:p>
                <a:r>
                  <a:rPr lang="en-US" sz="800" dirty="0"/>
                  <a:t>Deactivation</a:t>
                </a:r>
              </a:p>
            </p:txBody>
          </p:sp>
          <p:sp>
            <p:nvSpPr>
              <p:cNvPr id="125" name="TextBox 124">
                <a:extLst>
                  <a:ext uri="{FF2B5EF4-FFF2-40B4-BE49-F238E27FC236}">
                    <a16:creationId xmlns:a16="http://schemas.microsoft.com/office/drawing/2014/main" id="{C60ED473-AFB6-4A3A-B4E5-47883AD56662}"/>
                  </a:ext>
                </a:extLst>
              </p:cNvPr>
              <p:cNvSpPr txBox="1"/>
              <p:nvPr/>
            </p:nvSpPr>
            <p:spPr>
              <a:xfrm>
                <a:off x="1096670" y="4758444"/>
                <a:ext cx="1125623" cy="295992"/>
              </a:xfrm>
              <a:prstGeom prst="rect">
                <a:avLst/>
              </a:prstGeom>
              <a:solidFill>
                <a:schemeClr val="tx2">
                  <a:lumMod val="20000"/>
                  <a:lumOff val="80000"/>
                </a:schemeClr>
              </a:solidFill>
              <a:ln>
                <a:noFill/>
              </a:ln>
            </p:spPr>
            <p:txBody>
              <a:bodyPr wrap="square" rtlCol="0">
                <a:spAutoFit/>
              </a:bodyPr>
              <a:lstStyle/>
              <a:p>
                <a:r>
                  <a:rPr lang="en-US" sz="800" dirty="0"/>
                  <a:t>Activation</a:t>
                </a:r>
              </a:p>
            </p:txBody>
          </p:sp>
          <p:sp>
            <p:nvSpPr>
              <p:cNvPr id="126" name="Rectangle 125">
                <a:extLst>
                  <a:ext uri="{FF2B5EF4-FFF2-40B4-BE49-F238E27FC236}">
                    <a16:creationId xmlns:a16="http://schemas.microsoft.com/office/drawing/2014/main" id="{499B8C53-0F8E-44B1-8FE4-E39A553A4C5E}"/>
                  </a:ext>
                </a:extLst>
              </p:cNvPr>
              <p:cNvSpPr/>
              <p:nvPr/>
            </p:nvSpPr>
            <p:spPr bwMode="auto">
              <a:xfrm>
                <a:off x="1736738" y="5602277"/>
                <a:ext cx="2532882" cy="625887"/>
              </a:xfrm>
              <a:prstGeom prst="rect">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127" name="TextBox 126">
                <a:extLst>
                  <a:ext uri="{FF2B5EF4-FFF2-40B4-BE49-F238E27FC236}">
                    <a16:creationId xmlns:a16="http://schemas.microsoft.com/office/drawing/2014/main" id="{BB4BB93D-9DA3-4928-983A-41583921078F}"/>
                  </a:ext>
                </a:extLst>
              </p:cNvPr>
              <p:cNvSpPr txBox="1"/>
              <p:nvPr/>
            </p:nvSpPr>
            <p:spPr>
              <a:xfrm>
                <a:off x="2039946" y="5031096"/>
                <a:ext cx="2140910" cy="268248"/>
              </a:xfrm>
              <a:prstGeom prst="rect">
                <a:avLst/>
              </a:prstGeom>
              <a:noFill/>
              <a:ln>
                <a:noFill/>
              </a:ln>
            </p:spPr>
            <p:txBody>
              <a:bodyPr wrap="square" rtlCol="0">
                <a:spAutoFit/>
              </a:bodyPr>
              <a:lstStyle/>
              <a:p>
                <a:r>
                  <a:rPr lang="en-US" sz="800" dirty="0"/>
                  <a:t>Group paging (MBS Session ID)</a:t>
                </a:r>
              </a:p>
            </p:txBody>
          </p:sp>
          <p:cxnSp>
            <p:nvCxnSpPr>
              <p:cNvPr id="128" name="Straight Arrow Connector 127">
                <a:extLst>
                  <a:ext uri="{FF2B5EF4-FFF2-40B4-BE49-F238E27FC236}">
                    <a16:creationId xmlns:a16="http://schemas.microsoft.com/office/drawing/2014/main" id="{1161DC84-377F-41F8-A094-C7B37FE43261}"/>
                  </a:ext>
                </a:extLst>
              </p:cNvPr>
              <p:cNvCxnSpPr>
                <a:cxnSpLocks/>
              </p:cNvCxnSpPr>
              <p:nvPr/>
            </p:nvCxnSpPr>
            <p:spPr bwMode="auto">
              <a:xfrm flipH="1">
                <a:off x="1926471" y="5254908"/>
                <a:ext cx="2112265"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grpSp>
      <p:sp>
        <p:nvSpPr>
          <p:cNvPr id="129" name="Rectangle: Rounded Corners 128">
            <a:extLst>
              <a:ext uri="{FF2B5EF4-FFF2-40B4-BE49-F238E27FC236}">
                <a16:creationId xmlns:a16="http://schemas.microsoft.com/office/drawing/2014/main" id="{714C77D9-C2BE-4CC9-881D-DC89C419481C}"/>
              </a:ext>
            </a:extLst>
          </p:cNvPr>
          <p:cNvSpPr/>
          <p:nvPr/>
        </p:nvSpPr>
        <p:spPr bwMode="auto">
          <a:xfrm>
            <a:off x="6744559" y="3845514"/>
            <a:ext cx="5149409" cy="828631"/>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557358086"/>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242868" y="260770"/>
            <a:ext cx="8968510" cy="625180"/>
          </a:xfrm>
        </p:spPr>
        <p:txBody>
          <a:bodyPr/>
          <a:lstStyle/>
          <a:p>
            <a:pPr algn="l"/>
            <a:r>
              <a:rPr lang="en-US" dirty="0"/>
              <a:t>MBS Session Update </a:t>
            </a:r>
            <a:r>
              <a:rPr lang="en-US" sz="2000" dirty="0"/>
              <a:t>(adding/deleting/modifying MBS QoS Flow) </a:t>
            </a:r>
            <a:endParaRPr lang="en-US" dirty="0"/>
          </a:p>
        </p:txBody>
      </p:sp>
      <p:sp>
        <p:nvSpPr>
          <p:cNvPr id="4" name="Rectangle 3">
            <a:extLst>
              <a:ext uri="{FF2B5EF4-FFF2-40B4-BE49-F238E27FC236}">
                <a16:creationId xmlns:a16="http://schemas.microsoft.com/office/drawing/2014/main" id="{10338E7E-DA8F-4311-84AC-7FABA3BB59C9}"/>
              </a:ext>
            </a:extLst>
          </p:cNvPr>
          <p:cNvSpPr/>
          <p:nvPr/>
        </p:nvSpPr>
        <p:spPr>
          <a:xfrm>
            <a:off x="468714" y="1335254"/>
            <a:ext cx="4526175" cy="2893100"/>
          </a:xfrm>
          <a:prstGeom prst="rect">
            <a:avLst/>
          </a:prstGeom>
        </p:spPr>
        <p:txBody>
          <a:bodyPr wrap="square">
            <a:spAutoFit/>
          </a:bodyPr>
          <a:lstStyle/>
          <a:p>
            <a:r>
              <a:rPr lang="en-GB" sz="1400" b="1" dirty="0"/>
              <a:t>Option-SMF: Which path to follow ?</a:t>
            </a:r>
          </a:p>
          <a:p>
            <a:endParaRPr lang="en-GB" sz="1400" b="1" dirty="0"/>
          </a:p>
          <a:p>
            <a:pPr lvl="1"/>
            <a:r>
              <a:rPr lang="en-GB" sz="1400" b="1" dirty="0"/>
              <a:t>Path: MBS Session Activation, or </a:t>
            </a:r>
          </a:p>
          <a:p>
            <a:pPr lvl="1"/>
            <a:r>
              <a:rPr lang="en-GB" sz="1400" b="1" dirty="0"/>
              <a:t>Path: MBS Session Deactivation?</a:t>
            </a:r>
          </a:p>
          <a:p>
            <a:pPr lvl="1"/>
            <a:endParaRPr lang="en-GB" sz="1400" b="1" dirty="0"/>
          </a:p>
          <a:p>
            <a:r>
              <a:rPr lang="en-GB" sz="1400" b="1" dirty="0">
                <a:solidFill>
                  <a:srgbClr val="FF0000"/>
                </a:solidFill>
              </a:rPr>
              <a:t>Nokia: SMF will need to know QoS updates for associated QoS flows and </a:t>
            </a:r>
            <a:r>
              <a:rPr lang="en-GB" sz="1400" b="1" dirty="0" err="1">
                <a:solidFill>
                  <a:srgbClr val="FF0000"/>
                </a:solidFill>
              </a:rPr>
              <a:t>Ues</a:t>
            </a:r>
            <a:r>
              <a:rPr lang="en-GB" sz="1400" b="1" dirty="0">
                <a:solidFill>
                  <a:srgbClr val="FF0000"/>
                </a:solidFill>
              </a:rPr>
              <a:t> in individual fallback.</a:t>
            </a:r>
          </a:p>
          <a:p>
            <a:r>
              <a:rPr lang="en-GB" sz="1400" b="1" dirty="0">
                <a:solidFill>
                  <a:srgbClr val="FF0000"/>
                </a:solidFill>
              </a:rPr>
              <a:t>For homogeneous deployments  also direct signalling from MB-SMF via  AMF feasible for options 2 and 3</a:t>
            </a:r>
          </a:p>
          <a:p>
            <a:r>
              <a:rPr lang="en-GB" sz="1400" b="1" dirty="0">
                <a:solidFill>
                  <a:srgbClr val="FF0000"/>
                </a:solidFill>
              </a:rPr>
              <a:t>Should be discussed separately.</a:t>
            </a:r>
          </a:p>
          <a:p>
            <a:r>
              <a:rPr lang="en-GB" sz="1400" b="1" dirty="0"/>
              <a:t>  </a:t>
            </a:r>
            <a:endParaRPr lang="en-US" sz="1400" dirty="0"/>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a:extLst>
              <a:ext uri="{FF2B5EF4-FFF2-40B4-BE49-F238E27FC236}">
                <a16:creationId xmlns:a16="http://schemas.microsoft.com/office/drawing/2014/main" id="{B1C5D863-68B9-4EF0-8038-5FEE5776AB79}"/>
              </a:ext>
            </a:extLst>
          </p:cNvPr>
          <p:cNvSpPr>
            <a:spLocks noChangeArrowheads="1"/>
          </p:cNvSpPr>
          <p:nvPr/>
        </p:nvSpPr>
        <p:spPr bwMode="auto">
          <a:xfrm>
            <a:off x="947651" y="17619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TextBox 12">
            <a:extLst>
              <a:ext uri="{FF2B5EF4-FFF2-40B4-BE49-F238E27FC236}">
                <a16:creationId xmlns:a16="http://schemas.microsoft.com/office/drawing/2014/main" id="{52E34EA2-13D2-43BA-A469-6DAEDA19D2C4}"/>
              </a:ext>
            </a:extLst>
          </p:cNvPr>
          <p:cNvSpPr txBox="1"/>
          <p:nvPr/>
        </p:nvSpPr>
        <p:spPr>
          <a:xfrm>
            <a:off x="67377" y="44517"/>
            <a:ext cx="2396691" cy="307777"/>
          </a:xfrm>
          <a:prstGeom prst="rect">
            <a:avLst/>
          </a:prstGeom>
          <a:solidFill>
            <a:srgbClr val="FFFF00"/>
          </a:solidFill>
        </p:spPr>
        <p:txBody>
          <a:bodyPr wrap="square" rtlCol="0">
            <a:spAutoFit/>
          </a:bodyPr>
          <a:lstStyle/>
          <a:p>
            <a:r>
              <a:rPr lang="en-US" sz="1400" dirty="0">
                <a:highlight>
                  <a:srgbClr val="FFFF00"/>
                </a:highlight>
              </a:rPr>
              <a:t>Slide added by Ericsson</a:t>
            </a:r>
          </a:p>
        </p:txBody>
      </p:sp>
      <p:sp>
        <p:nvSpPr>
          <p:cNvPr id="15" name="Rectangle 14">
            <a:extLst>
              <a:ext uri="{FF2B5EF4-FFF2-40B4-BE49-F238E27FC236}">
                <a16:creationId xmlns:a16="http://schemas.microsoft.com/office/drawing/2014/main" id="{F209433D-2947-4DF0-8D38-E1F25EB2848E}"/>
              </a:ext>
            </a:extLst>
          </p:cNvPr>
          <p:cNvSpPr/>
          <p:nvPr/>
        </p:nvSpPr>
        <p:spPr>
          <a:xfrm>
            <a:off x="6352752" y="1241848"/>
            <a:ext cx="5447021" cy="307777"/>
          </a:xfrm>
          <a:prstGeom prst="rect">
            <a:avLst/>
          </a:prstGeom>
        </p:spPr>
        <p:txBody>
          <a:bodyPr wrap="square">
            <a:spAutoFit/>
          </a:bodyPr>
          <a:lstStyle/>
          <a:p>
            <a:r>
              <a:rPr lang="en-GB" sz="1400" b="1" dirty="0"/>
              <a:t>Option-AMF: same path as for MBS Start/Activate/Deactivate</a:t>
            </a:r>
            <a:endParaRPr lang="en-US" sz="1400" dirty="0"/>
          </a:p>
        </p:txBody>
      </p:sp>
      <p:grpSp>
        <p:nvGrpSpPr>
          <p:cNvPr id="14" name="Group 13">
            <a:extLst>
              <a:ext uri="{FF2B5EF4-FFF2-40B4-BE49-F238E27FC236}">
                <a16:creationId xmlns:a16="http://schemas.microsoft.com/office/drawing/2014/main" id="{4207D1B3-A744-4B84-AC0C-68A86638A376}"/>
              </a:ext>
            </a:extLst>
          </p:cNvPr>
          <p:cNvGrpSpPr/>
          <p:nvPr/>
        </p:nvGrpSpPr>
        <p:grpSpPr>
          <a:xfrm>
            <a:off x="6544169" y="1780993"/>
            <a:ext cx="5375506" cy="1738636"/>
            <a:chOff x="6544169" y="1780993"/>
            <a:chExt cx="5375506" cy="1738636"/>
          </a:xfrm>
        </p:grpSpPr>
        <p:sp>
          <p:nvSpPr>
            <p:cNvPr id="44" name="TextBox 43">
              <a:extLst>
                <a:ext uri="{FF2B5EF4-FFF2-40B4-BE49-F238E27FC236}">
                  <a16:creationId xmlns:a16="http://schemas.microsoft.com/office/drawing/2014/main" id="{61BE0D7A-0DB1-4DA0-A00F-DAC61F966A17}"/>
                </a:ext>
              </a:extLst>
            </p:cNvPr>
            <p:cNvSpPr txBox="1"/>
            <p:nvPr/>
          </p:nvSpPr>
          <p:spPr>
            <a:xfrm>
              <a:off x="6544169" y="1780994"/>
              <a:ext cx="314028" cy="200055"/>
            </a:xfrm>
            <a:prstGeom prst="rect">
              <a:avLst/>
            </a:prstGeom>
            <a:noFill/>
            <a:ln>
              <a:solidFill>
                <a:schemeClr val="tx1"/>
              </a:solidFill>
            </a:ln>
          </p:spPr>
          <p:txBody>
            <a:bodyPr wrap="square" rtlCol="0">
              <a:spAutoFit/>
            </a:bodyPr>
            <a:lstStyle/>
            <a:p>
              <a:r>
                <a:rPr lang="en-US" sz="700" dirty="0"/>
                <a:t>UE</a:t>
              </a:r>
            </a:p>
          </p:txBody>
        </p:sp>
        <p:sp>
          <p:nvSpPr>
            <p:cNvPr id="45" name="TextBox 44">
              <a:extLst>
                <a:ext uri="{FF2B5EF4-FFF2-40B4-BE49-F238E27FC236}">
                  <a16:creationId xmlns:a16="http://schemas.microsoft.com/office/drawing/2014/main" id="{C9DD6AAD-D775-4E74-815B-F2275BB8D380}"/>
                </a:ext>
              </a:extLst>
            </p:cNvPr>
            <p:cNvSpPr txBox="1"/>
            <p:nvPr/>
          </p:nvSpPr>
          <p:spPr>
            <a:xfrm>
              <a:off x="7172226" y="1780994"/>
              <a:ext cx="472567" cy="307777"/>
            </a:xfrm>
            <a:prstGeom prst="rect">
              <a:avLst/>
            </a:prstGeom>
            <a:noFill/>
            <a:ln>
              <a:solidFill>
                <a:schemeClr val="tx1"/>
              </a:solidFill>
            </a:ln>
          </p:spPr>
          <p:txBody>
            <a:bodyPr wrap="square" rtlCol="0">
              <a:spAutoFit/>
            </a:bodyPr>
            <a:lstStyle/>
            <a:p>
              <a:r>
                <a:rPr lang="en-US" sz="700" dirty="0"/>
                <a:t>NG-RAN</a:t>
              </a:r>
            </a:p>
          </p:txBody>
        </p:sp>
        <p:sp>
          <p:nvSpPr>
            <p:cNvPr id="46" name="TextBox 45">
              <a:extLst>
                <a:ext uri="{FF2B5EF4-FFF2-40B4-BE49-F238E27FC236}">
                  <a16:creationId xmlns:a16="http://schemas.microsoft.com/office/drawing/2014/main" id="{20215751-9032-4BD5-8E58-1C0C158AEC47}"/>
                </a:ext>
              </a:extLst>
            </p:cNvPr>
            <p:cNvSpPr txBox="1"/>
            <p:nvPr/>
          </p:nvSpPr>
          <p:spPr>
            <a:xfrm>
              <a:off x="8592975" y="1780994"/>
              <a:ext cx="472567" cy="195250"/>
            </a:xfrm>
            <a:prstGeom prst="rect">
              <a:avLst/>
            </a:prstGeom>
            <a:noFill/>
            <a:ln>
              <a:solidFill>
                <a:schemeClr val="tx1"/>
              </a:solidFill>
            </a:ln>
          </p:spPr>
          <p:txBody>
            <a:bodyPr wrap="square" rtlCol="0">
              <a:spAutoFit/>
            </a:bodyPr>
            <a:lstStyle/>
            <a:p>
              <a:r>
                <a:rPr lang="en-US" sz="800" dirty="0"/>
                <a:t>AMF</a:t>
              </a:r>
            </a:p>
          </p:txBody>
        </p:sp>
        <p:sp>
          <p:nvSpPr>
            <p:cNvPr id="47" name="TextBox 46">
              <a:extLst>
                <a:ext uri="{FF2B5EF4-FFF2-40B4-BE49-F238E27FC236}">
                  <a16:creationId xmlns:a16="http://schemas.microsoft.com/office/drawing/2014/main" id="{FA5008B5-92F5-4AA3-905A-EF7D18B9BE2F}"/>
                </a:ext>
              </a:extLst>
            </p:cNvPr>
            <p:cNvSpPr txBox="1"/>
            <p:nvPr/>
          </p:nvSpPr>
          <p:spPr>
            <a:xfrm>
              <a:off x="9507620" y="1780993"/>
              <a:ext cx="472567" cy="195250"/>
            </a:xfrm>
            <a:prstGeom prst="rect">
              <a:avLst/>
            </a:prstGeom>
            <a:noFill/>
            <a:ln>
              <a:solidFill>
                <a:schemeClr val="tx1"/>
              </a:solidFill>
            </a:ln>
          </p:spPr>
          <p:txBody>
            <a:bodyPr wrap="square" rtlCol="0">
              <a:spAutoFit/>
            </a:bodyPr>
            <a:lstStyle/>
            <a:p>
              <a:r>
                <a:rPr lang="en-US" sz="800" dirty="0"/>
                <a:t>SMF</a:t>
              </a:r>
            </a:p>
          </p:txBody>
        </p:sp>
        <p:sp>
          <p:nvSpPr>
            <p:cNvPr id="48" name="TextBox 47">
              <a:extLst>
                <a:ext uri="{FF2B5EF4-FFF2-40B4-BE49-F238E27FC236}">
                  <a16:creationId xmlns:a16="http://schemas.microsoft.com/office/drawing/2014/main" id="{613082D4-1E6B-4499-9D95-37D82B4E609D}"/>
                </a:ext>
              </a:extLst>
            </p:cNvPr>
            <p:cNvSpPr txBox="1"/>
            <p:nvPr/>
          </p:nvSpPr>
          <p:spPr>
            <a:xfrm>
              <a:off x="11378070" y="1780993"/>
              <a:ext cx="541605" cy="338554"/>
            </a:xfrm>
            <a:prstGeom prst="rect">
              <a:avLst/>
            </a:prstGeom>
            <a:noFill/>
            <a:ln>
              <a:solidFill>
                <a:schemeClr val="tx1"/>
              </a:solidFill>
            </a:ln>
          </p:spPr>
          <p:txBody>
            <a:bodyPr wrap="square" rtlCol="0">
              <a:spAutoFit/>
            </a:bodyPr>
            <a:lstStyle/>
            <a:p>
              <a:r>
                <a:rPr lang="en-US" sz="800" dirty="0"/>
                <a:t>MB-SMF</a:t>
              </a:r>
            </a:p>
          </p:txBody>
        </p:sp>
        <p:sp>
          <p:nvSpPr>
            <p:cNvPr id="55" name="TextBox 54">
              <a:extLst>
                <a:ext uri="{FF2B5EF4-FFF2-40B4-BE49-F238E27FC236}">
                  <a16:creationId xmlns:a16="http://schemas.microsoft.com/office/drawing/2014/main" id="{C902C103-9BE8-4B34-930C-391CA73EF84E}"/>
                </a:ext>
              </a:extLst>
            </p:cNvPr>
            <p:cNvSpPr txBox="1"/>
            <p:nvPr/>
          </p:nvSpPr>
          <p:spPr>
            <a:xfrm>
              <a:off x="10766782" y="1780993"/>
              <a:ext cx="472567" cy="195250"/>
            </a:xfrm>
            <a:prstGeom prst="rect">
              <a:avLst/>
            </a:prstGeom>
            <a:noFill/>
            <a:ln>
              <a:solidFill>
                <a:schemeClr val="tx1"/>
              </a:solidFill>
            </a:ln>
          </p:spPr>
          <p:txBody>
            <a:bodyPr wrap="square" rtlCol="0">
              <a:spAutoFit/>
            </a:bodyPr>
            <a:lstStyle/>
            <a:p>
              <a:r>
                <a:rPr lang="en-US" sz="800" dirty="0"/>
                <a:t>NRF</a:t>
              </a:r>
            </a:p>
          </p:txBody>
        </p:sp>
        <p:cxnSp>
          <p:nvCxnSpPr>
            <p:cNvPr id="59" name="Straight Connector 58">
              <a:extLst>
                <a:ext uri="{FF2B5EF4-FFF2-40B4-BE49-F238E27FC236}">
                  <a16:creationId xmlns:a16="http://schemas.microsoft.com/office/drawing/2014/main" id="{32EF3587-BA89-4A0D-A375-825C13B13E94}"/>
                </a:ext>
              </a:extLst>
            </p:cNvPr>
            <p:cNvCxnSpPr>
              <a:cxnSpLocks/>
            </p:cNvCxnSpPr>
            <p:nvPr/>
          </p:nvCxnSpPr>
          <p:spPr bwMode="auto">
            <a:xfrm>
              <a:off x="7391740" y="1960210"/>
              <a:ext cx="0" cy="1543386"/>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67" name="TextBox 66">
              <a:extLst>
                <a:ext uri="{FF2B5EF4-FFF2-40B4-BE49-F238E27FC236}">
                  <a16:creationId xmlns:a16="http://schemas.microsoft.com/office/drawing/2014/main" id="{63874D78-2D1D-4BA3-A84E-B61DF9CE13D3}"/>
                </a:ext>
              </a:extLst>
            </p:cNvPr>
            <p:cNvSpPr txBox="1"/>
            <p:nvPr/>
          </p:nvSpPr>
          <p:spPr>
            <a:xfrm>
              <a:off x="9162467" y="2447096"/>
              <a:ext cx="2129470" cy="215444"/>
            </a:xfrm>
            <a:prstGeom prst="rect">
              <a:avLst/>
            </a:prstGeom>
            <a:noFill/>
            <a:ln>
              <a:noFill/>
            </a:ln>
          </p:spPr>
          <p:txBody>
            <a:bodyPr wrap="square" rtlCol="0">
              <a:spAutoFit/>
            </a:bodyPr>
            <a:lstStyle/>
            <a:p>
              <a:r>
                <a:rPr lang="en-US" sz="800" dirty="0"/>
                <a:t>MBS Session Update Request/Response</a:t>
              </a:r>
            </a:p>
          </p:txBody>
        </p:sp>
        <p:cxnSp>
          <p:nvCxnSpPr>
            <p:cNvPr id="68" name="Straight Arrow Connector 67">
              <a:extLst>
                <a:ext uri="{FF2B5EF4-FFF2-40B4-BE49-F238E27FC236}">
                  <a16:creationId xmlns:a16="http://schemas.microsoft.com/office/drawing/2014/main" id="{49A9CAE9-9E48-4959-A024-A1240A81A78A}"/>
                </a:ext>
              </a:extLst>
            </p:cNvPr>
            <p:cNvCxnSpPr>
              <a:cxnSpLocks/>
            </p:cNvCxnSpPr>
            <p:nvPr/>
          </p:nvCxnSpPr>
          <p:spPr bwMode="auto">
            <a:xfrm>
              <a:off x="8822394" y="2724839"/>
              <a:ext cx="2777473"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69" name="Straight Arrow Connector 68">
              <a:extLst>
                <a:ext uri="{FF2B5EF4-FFF2-40B4-BE49-F238E27FC236}">
                  <a16:creationId xmlns:a16="http://schemas.microsoft.com/office/drawing/2014/main" id="{1BEFDBA3-F970-4EE1-9B0E-08A203ABFA4F}"/>
                </a:ext>
              </a:extLst>
            </p:cNvPr>
            <p:cNvCxnSpPr>
              <a:cxnSpLocks/>
            </p:cNvCxnSpPr>
            <p:nvPr/>
          </p:nvCxnSpPr>
          <p:spPr bwMode="auto">
            <a:xfrm>
              <a:off x="8794195" y="2601224"/>
              <a:ext cx="2777473"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70" name="Straight Arrow Connector 69">
              <a:extLst>
                <a:ext uri="{FF2B5EF4-FFF2-40B4-BE49-F238E27FC236}">
                  <a16:creationId xmlns:a16="http://schemas.microsoft.com/office/drawing/2014/main" id="{04BB0D2F-B424-4F9A-B241-44556964D51C}"/>
                </a:ext>
              </a:extLst>
            </p:cNvPr>
            <p:cNvCxnSpPr>
              <a:cxnSpLocks/>
            </p:cNvCxnSpPr>
            <p:nvPr/>
          </p:nvCxnSpPr>
          <p:spPr bwMode="auto">
            <a:xfrm>
              <a:off x="7409270" y="2779627"/>
              <a:ext cx="1384926"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71" name="Straight Arrow Connector 70">
              <a:extLst>
                <a:ext uri="{FF2B5EF4-FFF2-40B4-BE49-F238E27FC236}">
                  <a16:creationId xmlns:a16="http://schemas.microsoft.com/office/drawing/2014/main" id="{87D3B959-80AA-4239-83B9-61590B4379C3}"/>
                </a:ext>
              </a:extLst>
            </p:cNvPr>
            <p:cNvCxnSpPr>
              <a:cxnSpLocks/>
            </p:cNvCxnSpPr>
            <p:nvPr/>
          </p:nvCxnSpPr>
          <p:spPr bwMode="auto">
            <a:xfrm>
              <a:off x="7436707" y="2886118"/>
              <a:ext cx="1385687"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2" name="TextBox 71">
              <a:extLst>
                <a:ext uri="{FF2B5EF4-FFF2-40B4-BE49-F238E27FC236}">
                  <a16:creationId xmlns:a16="http://schemas.microsoft.com/office/drawing/2014/main" id="{84884644-5BB0-4D2A-BA00-AB8854C5F2CA}"/>
                </a:ext>
              </a:extLst>
            </p:cNvPr>
            <p:cNvSpPr txBox="1"/>
            <p:nvPr/>
          </p:nvSpPr>
          <p:spPr>
            <a:xfrm>
              <a:off x="7533505" y="2612830"/>
              <a:ext cx="1186642" cy="215444"/>
            </a:xfrm>
            <a:prstGeom prst="rect">
              <a:avLst/>
            </a:prstGeom>
            <a:noFill/>
            <a:ln>
              <a:noFill/>
            </a:ln>
          </p:spPr>
          <p:txBody>
            <a:bodyPr wrap="square" rtlCol="0">
              <a:spAutoFit/>
            </a:bodyPr>
            <a:lstStyle/>
            <a:p>
              <a:r>
                <a:rPr lang="en-US" sz="800" dirty="0"/>
                <a:t>MBS Session Update</a:t>
              </a:r>
            </a:p>
          </p:txBody>
        </p:sp>
        <p:sp>
          <p:nvSpPr>
            <p:cNvPr id="73" name="Rectangle 72">
              <a:extLst>
                <a:ext uri="{FF2B5EF4-FFF2-40B4-BE49-F238E27FC236}">
                  <a16:creationId xmlns:a16="http://schemas.microsoft.com/office/drawing/2014/main" id="{18933235-E21E-4931-8185-05C4F48510A0}"/>
                </a:ext>
              </a:extLst>
            </p:cNvPr>
            <p:cNvSpPr/>
            <p:nvPr/>
          </p:nvSpPr>
          <p:spPr bwMode="auto">
            <a:xfrm>
              <a:off x="6858196" y="2389782"/>
              <a:ext cx="4963213" cy="670114"/>
            </a:xfrm>
            <a:prstGeom prst="rect">
              <a:avLst/>
            </a:prstGeom>
            <a:noFill/>
            <a:ln w="19050"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800" b="0" i="0" u="none" strike="noStrike" cap="none" normalizeH="0" baseline="0">
                <a:ln>
                  <a:noFill/>
                </a:ln>
                <a:solidFill>
                  <a:schemeClr val="tx1"/>
                </a:solidFill>
                <a:effectLst/>
                <a:latin typeface="Arial" charset="0"/>
              </a:endParaRPr>
            </a:p>
          </p:txBody>
        </p:sp>
        <p:sp>
          <p:nvSpPr>
            <p:cNvPr id="82" name="TextBox 81">
              <a:extLst>
                <a:ext uri="{FF2B5EF4-FFF2-40B4-BE49-F238E27FC236}">
                  <a16:creationId xmlns:a16="http://schemas.microsoft.com/office/drawing/2014/main" id="{6ED79335-A94A-4344-A1DF-6225EB37AF2D}"/>
                </a:ext>
              </a:extLst>
            </p:cNvPr>
            <p:cNvSpPr txBox="1"/>
            <p:nvPr/>
          </p:nvSpPr>
          <p:spPr>
            <a:xfrm>
              <a:off x="6878417" y="2418751"/>
              <a:ext cx="892898" cy="214527"/>
            </a:xfrm>
            <a:prstGeom prst="rect">
              <a:avLst/>
            </a:prstGeom>
            <a:solidFill>
              <a:schemeClr val="tx2">
                <a:lumMod val="20000"/>
                <a:lumOff val="80000"/>
              </a:schemeClr>
            </a:solidFill>
            <a:ln>
              <a:solidFill>
                <a:schemeClr val="tx1"/>
              </a:solidFill>
            </a:ln>
          </p:spPr>
          <p:txBody>
            <a:bodyPr wrap="square" rtlCol="0">
              <a:spAutoFit/>
            </a:bodyPr>
            <a:lstStyle/>
            <a:p>
              <a:r>
                <a:rPr lang="en-US" sz="800" dirty="0"/>
                <a:t>Update</a:t>
              </a:r>
            </a:p>
          </p:txBody>
        </p:sp>
        <p:cxnSp>
          <p:nvCxnSpPr>
            <p:cNvPr id="87" name="Straight Connector 86">
              <a:extLst>
                <a:ext uri="{FF2B5EF4-FFF2-40B4-BE49-F238E27FC236}">
                  <a16:creationId xmlns:a16="http://schemas.microsoft.com/office/drawing/2014/main" id="{8C1286B1-4A06-49B3-8468-EF6D50C48CB5}"/>
                </a:ext>
              </a:extLst>
            </p:cNvPr>
            <p:cNvCxnSpPr>
              <a:cxnSpLocks/>
            </p:cNvCxnSpPr>
            <p:nvPr/>
          </p:nvCxnSpPr>
          <p:spPr bwMode="auto">
            <a:xfrm>
              <a:off x="6651935" y="1953146"/>
              <a:ext cx="0" cy="154338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8" name="Straight Connector 87">
              <a:extLst>
                <a:ext uri="{FF2B5EF4-FFF2-40B4-BE49-F238E27FC236}">
                  <a16:creationId xmlns:a16="http://schemas.microsoft.com/office/drawing/2014/main" id="{7EA09DCE-17B0-4581-98E9-4AC67BC13829}"/>
                </a:ext>
              </a:extLst>
            </p:cNvPr>
            <p:cNvCxnSpPr>
              <a:cxnSpLocks/>
            </p:cNvCxnSpPr>
            <p:nvPr/>
          </p:nvCxnSpPr>
          <p:spPr bwMode="auto">
            <a:xfrm>
              <a:off x="8802681" y="1976243"/>
              <a:ext cx="0" cy="154338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9" name="Straight Connector 88">
              <a:extLst>
                <a:ext uri="{FF2B5EF4-FFF2-40B4-BE49-F238E27FC236}">
                  <a16:creationId xmlns:a16="http://schemas.microsoft.com/office/drawing/2014/main" id="{3EE9546E-3479-4BB9-A9E2-EA0EE79178EA}"/>
                </a:ext>
              </a:extLst>
            </p:cNvPr>
            <p:cNvCxnSpPr>
              <a:cxnSpLocks/>
            </p:cNvCxnSpPr>
            <p:nvPr/>
          </p:nvCxnSpPr>
          <p:spPr bwMode="auto">
            <a:xfrm>
              <a:off x="9697831" y="1976243"/>
              <a:ext cx="0" cy="154338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0" name="Straight Connector 89">
              <a:extLst>
                <a:ext uri="{FF2B5EF4-FFF2-40B4-BE49-F238E27FC236}">
                  <a16:creationId xmlns:a16="http://schemas.microsoft.com/office/drawing/2014/main" id="{E38E8290-41CE-4546-B2B4-3D16F71E8795}"/>
                </a:ext>
              </a:extLst>
            </p:cNvPr>
            <p:cNvCxnSpPr>
              <a:cxnSpLocks/>
            </p:cNvCxnSpPr>
            <p:nvPr/>
          </p:nvCxnSpPr>
          <p:spPr bwMode="auto">
            <a:xfrm>
              <a:off x="10987616" y="1960210"/>
              <a:ext cx="0" cy="154338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1" name="Straight Connector 90">
              <a:extLst>
                <a:ext uri="{FF2B5EF4-FFF2-40B4-BE49-F238E27FC236}">
                  <a16:creationId xmlns:a16="http://schemas.microsoft.com/office/drawing/2014/main" id="{4B678182-BC38-402C-9FB3-F3FEE39BEF60}"/>
                </a:ext>
              </a:extLst>
            </p:cNvPr>
            <p:cNvCxnSpPr>
              <a:cxnSpLocks/>
            </p:cNvCxnSpPr>
            <p:nvPr/>
          </p:nvCxnSpPr>
          <p:spPr bwMode="auto">
            <a:xfrm>
              <a:off x="11599867" y="1960210"/>
              <a:ext cx="0" cy="1543386"/>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92" name="Rectangle 91">
            <a:extLst>
              <a:ext uri="{FF2B5EF4-FFF2-40B4-BE49-F238E27FC236}">
                <a16:creationId xmlns:a16="http://schemas.microsoft.com/office/drawing/2014/main" id="{B0B3D940-38A0-4F3B-8FFD-803BE79065E2}"/>
              </a:ext>
            </a:extLst>
          </p:cNvPr>
          <p:cNvSpPr/>
          <p:nvPr/>
        </p:nvSpPr>
        <p:spPr bwMode="auto">
          <a:xfrm>
            <a:off x="6310325" y="1603349"/>
            <a:ext cx="5704284" cy="201896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669495978"/>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a:xfrm>
            <a:off x="359833" y="287044"/>
            <a:ext cx="3403645" cy="625180"/>
          </a:xfrm>
        </p:spPr>
        <p:txBody>
          <a:bodyPr/>
          <a:lstStyle/>
          <a:p>
            <a:pPr algn="l"/>
            <a:r>
              <a:rPr lang="en-US" dirty="0"/>
              <a:t>Other aspects</a:t>
            </a:r>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a:extLst>
              <a:ext uri="{FF2B5EF4-FFF2-40B4-BE49-F238E27FC236}">
                <a16:creationId xmlns:a16="http://schemas.microsoft.com/office/drawing/2014/main" id="{B1C5D863-68B9-4EF0-8038-5FEE5776AB79}"/>
              </a:ext>
            </a:extLst>
          </p:cNvPr>
          <p:cNvSpPr>
            <a:spLocks noChangeArrowheads="1"/>
          </p:cNvSpPr>
          <p:nvPr/>
        </p:nvSpPr>
        <p:spPr bwMode="auto">
          <a:xfrm>
            <a:off x="947651" y="17619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5">
            <a:extLst>
              <a:ext uri="{FF2B5EF4-FFF2-40B4-BE49-F238E27FC236}">
                <a16:creationId xmlns:a16="http://schemas.microsoft.com/office/drawing/2014/main" id="{AA1C85AB-3561-45FD-9244-9BCF50DF143B}"/>
              </a:ext>
            </a:extLst>
          </p:cNvPr>
          <p:cNvSpPr>
            <a:spLocks noChangeArrowheads="1"/>
          </p:cNvSpPr>
          <p:nvPr/>
        </p:nvSpPr>
        <p:spPr bwMode="auto">
          <a:xfrm>
            <a:off x="6385147" y="291957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Content Placeholder 2">
            <a:extLst>
              <a:ext uri="{FF2B5EF4-FFF2-40B4-BE49-F238E27FC236}">
                <a16:creationId xmlns:a16="http://schemas.microsoft.com/office/drawing/2014/main" id="{83CEBB4F-0FA8-4832-9DFD-73AEFA7F1E91}"/>
              </a:ext>
            </a:extLst>
          </p:cNvPr>
          <p:cNvSpPr txBox="1">
            <a:spLocks/>
          </p:cNvSpPr>
          <p:nvPr/>
        </p:nvSpPr>
        <p:spPr>
          <a:xfrm>
            <a:off x="487678" y="1030341"/>
            <a:ext cx="11524649" cy="4821815"/>
          </a:xfrm>
          <a:prstGeom prst="rect">
            <a:avLst/>
          </a:prstGeom>
          <a:solidFill>
            <a:schemeClr val="bg1"/>
          </a:solidFill>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a:buClr>
                <a:srgbClr val="181818"/>
              </a:buClr>
              <a:tabLst>
                <a:tab pos="5370513" algn="l"/>
              </a:tabLst>
              <a:defRPr/>
            </a:pPr>
            <a:r>
              <a:rPr lang="en-US" dirty="0"/>
              <a:t>Alignment/misalignment between handling of PDU Session and handling of MBS Session ?</a:t>
            </a:r>
          </a:p>
          <a:p>
            <a:pPr lvl="1">
              <a:buClr>
                <a:srgbClr val="181818"/>
              </a:buClr>
              <a:tabLst>
                <a:tab pos="5370513" algn="l"/>
              </a:tabLst>
              <a:defRPr/>
            </a:pPr>
            <a:r>
              <a:rPr lang="en-US" dirty="0"/>
              <a:t>SMF and MB-SMF discovery</a:t>
            </a:r>
          </a:p>
          <a:p>
            <a:pPr lvl="2">
              <a:buClr>
                <a:srgbClr val="181818"/>
              </a:buClr>
              <a:tabLst>
                <a:tab pos="5370513" algn="l"/>
              </a:tabLst>
              <a:defRPr/>
            </a:pPr>
            <a:r>
              <a:rPr lang="en-US" dirty="0"/>
              <a:t>AMF discovers SMF for PDU Session </a:t>
            </a:r>
            <a:r>
              <a:rPr lang="en-US" sz="1600" dirty="0"/>
              <a:t>(based on DNN, S-NSSAI, location…), </a:t>
            </a:r>
            <a:r>
              <a:rPr lang="en-US" dirty="0"/>
              <a:t>while Option-SMF discovers MB-SMF for MBS Session =&gt; misalignment?</a:t>
            </a:r>
          </a:p>
          <a:p>
            <a:pPr lvl="2">
              <a:buClr>
                <a:srgbClr val="181818"/>
              </a:buClr>
              <a:tabLst>
                <a:tab pos="5370513" algn="l"/>
              </a:tabLst>
              <a:defRPr/>
            </a:pPr>
            <a:r>
              <a:rPr lang="en-US" sz="1800" dirty="0">
                <a:solidFill>
                  <a:srgbClr val="FF0000"/>
                </a:solidFill>
              </a:rPr>
              <a:t>Nokia:  In all options AMF will need to discover MB-SMF based on TMGI</a:t>
            </a:r>
          </a:p>
          <a:p>
            <a:pPr lvl="3">
              <a:buClr>
                <a:srgbClr val="181818"/>
              </a:buClr>
              <a:tabLst>
                <a:tab pos="5370513" algn="l"/>
              </a:tabLst>
              <a:defRPr/>
            </a:pPr>
            <a:endParaRPr lang="en-US" sz="1600" dirty="0">
              <a:solidFill>
                <a:srgbClr val="C00000"/>
              </a:solidFill>
            </a:endParaRPr>
          </a:p>
          <a:p>
            <a:pPr lvl="1">
              <a:buClr>
                <a:srgbClr val="181818"/>
              </a:buClr>
              <a:tabLst>
                <a:tab pos="5370513" algn="l"/>
              </a:tabLst>
              <a:defRPr/>
            </a:pPr>
            <a:r>
              <a:rPr lang="en-US" dirty="0"/>
              <a:t>NG-RAN info in CN </a:t>
            </a:r>
          </a:p>
          <a:p>
            <a:pPr lvl="2">
              <a:buClr>
                <a:srgbClr val="181818"/>
              </a:buClr>
              <a:tabLst>
                <a:tab pos="5370513" algn="l"/>
              </a:tabLst>
              <a:defRPr/>
            </a:pPr>
            <a:r>
              <a:rPr lang="en-US" dirty="0"/>
              <a:t>SMF is only aware of NG-RAN tunnel entity for PDU Session, while in Option-SMF, MB-SMF will have knowledge of NG-RAN node (in addition to NG-RAN’s tunnel info) =&gt; </a:t>
            </a:r>
            <a:r>
              <a:rPr lang="en-US" dirty="0">
                <a:solidFill>
                  <a:srgbClr val="C00000"/>
                </a:solidFill>
              </a:rPr>
              <a:t>misalignment?</a:t>
            </a:r>
          </a:p>
          <a:p>
            <a:pPr lvl="2">
              <a:buClr>
                <a:srgbClr val="181818"/>
              </a:buClr>
              <a:tabLst>
                <a:tab pos="5370513" algn="l"/>
              </a:tabLst>
              <a:defRPr/>
            </a:pPr>
            <a:r>
              <a:rPr lang="en-US" dirty="0">
                <a:solidFill>
                  <a:srgbClr val="FF0000"/>
                </a:solidFill>
              </a:rPr>
              <a:t>Nokia:  not considered problematic, but is avoided in Option 3</a:t>
            </a:r>
          </a:p>
          <a:p>
            <a:pPr lvl="1">
              <a:buClr>
                <a:srgbClr val="181818"/>
              </a:buClr>
              <a:tabLst>
                <a:tab pos="5370513" algn="l"/>
              </a:tabLst>
              <a:defRPr/>
            </a:pPr>
            <a:endParaRPr lang="en-US" dirty="0"/>
          </a:p>
          <a:p>
            <a:pPr lvl="1">
              <a:buClr>
                <a:srgbClr val="181818"/>
              </a:buClr>
              <a:tabLst>
                <a:tab pos="5370513" algn="l"/>
              </a:tabLst>
              <a:defRPr/>
            </a:pPr>
            <a:r>
              <a:rPr lang="en-US" dirty="0"/>
              <a:t>SM/MM split but AMF is already aware of session info, e.g. </a:t>
            </a:r>
          </a:p>
          <a:p>
            <a:pPr lvl="2">
              <a:buClr>
                <a:srgbClr val="181818"/>
              </a:buClr>
              <a:tabLst>
                <a:tab pos="5370513" algn="l"/>
              </a:tabLst>
              <a:defRPr/>
            </a:pPr>
            <a:r>
              <a:rPr lang="en-US" dirty="0"/>
              <a:t>AMF handles EBI associated with QoS Flow (which is SM info), </a:t>
            </a:r>
          </a:p>
          <a:p>
            <a:pPr lvl="2">
              <a:buClr>
                <a:srgbClr val="181818"/>
              </a:buClr>
              <a:tabLst>
                <a:tab pos="5370513" algn="l"/>
              </a:tabLst>
              <a:defRPr/>
            </a:pPr>
            <a:r>
              <a:rPr lang="en-US" dirty="0"/>
              <a:t>In NB-IoT case, AMF needs to know whether PDU Session’s UP has been established to limit the max no. of radio bearers</a:t>
            </a:r>
          </a:p>
          <a:p>
            <a:pPr lvl="2">
              <a:buClr>
                <a:srgbClr val="181818"/>
              </a:buClr>
              <a:tabLst>
                <a:tab pos="5370513" algn="l"/>
              </a:tabLst>
              <a:defRPr/>
            </a:pPr>
            <a:r>
              <a:rPr lang="en-US" dirty="0">
                <a:solidFill>
                  <a:srgbClr val="FF0000"/>
                </a:solidFill>
              </a:rPr>
              <a:t>Nokia: We have the opportunity to do this better for multicast</a:t>
            </a:r>
          </a:p>
          <a:p>
            <a:pPr marL="0" indent="0">
              <a:buClr>
                <a:srgbClr val="181818"/>
              </a:buClr>
              <a:buNone/>
              <a:tabLst>
                <a:tab pos="5370513" algn="l"/>
              </a:tabLst>
              <a:defRPr/>
            </a:pPr>
            <a:endParaRPr lang="en-US" sz="1800" dirty="0"/>
          </a:p>
          <a:p>
            <a:pPr marL="0" indent="0">
              <a:buNone/>
            </a:pPr>
            <a:endParaRPr lang="en-US" sz="2400" dirty="0"/>
          </a:p>
          <a:p>
            <a:endParaRPr lang="en-US" sz="2400" dirty="0"/>
          </a:p>
        </p:txBody>
      </p:sp>
      <p:sp>
        <p:nvSpPr>
          <p:cNvPr id="10" name="TextBox 9">
            <a:extLst>
              <a:ext uri="{FF2B5EF4-FFF2-40B4-BE49-F238E27FC236}">
                <a16:creationId xmlns:a16="http://schemas.microsoft.com/office/drawing/2014/main" id="{BCBFB8B2-A302-4F66-808D-BB4ED8A52552}"/>
              </a:ext>
            </a:extLst>
          </p:cNvPr>
          <p:cNvSpPr txBox="1"/>
          <p:nvPr/>
        </p:nvSpPr>
        <p:spPr>
          <a:xfrm>
            <a:off x="360946" y="99795"/>
            <a:ext cx="2396691" cy="307777"/>
          </a:xfrm>
          <a:prstGeom prst="rect">
            <a:avLst/>
          </a:prstGeom>
          <a:solidFill>
            <a:srgbClr val="FFFF00"/>
          </a:solidFill>
        </p:spPr>
        <p:txBody>
          <a:bodyPr wrap="square" rtlCol="0">
            <a:spAutoFit/>
          </a:bodyPr>
          <a:lstStyle/>
          <a:p>
            <a:r>
              <a:rPr lang="en-US" sz="1400" dirty="0">
                <a:highlight>
                  <a:srgbClr val="FFFF00"/>
                </a:highlight>
              </a:rPr>
              <a:t>Slide added by Ericsson</a:t>
            </a:r>
          </a:p>
        </p:txBody>
      </p:sp>
    </p:spTree>
    <p:extLst>
      <p:ext uri="{BB962C8B-B14F-4D97-AF65-F5344CB8AC3E}">
        <p14:creationId xmlns:p14="http://schemas.microsoft.com/office/powerpoint/2010/main" val="2933793378"/>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57CC50-4023-4325-8C8F-AF474457733C}"/>
              </a:ext>
            </a:extLst>
          </p:cNvPr>
          <p:cNvSpPr>
            <a:spLocks noGrp="1"/>
          </p:cNvSpPr>
          <p:nvPr>
            <p:ph type="title"/>
          </p:nvPr>
        </p:nvSpPr>
        <p:spPr>
          <a:xfrm>
            <a:off x="270932" y="596766"/>
            <a:ext cx="11452638" cy="1143000"/>
          </a:xfrm>
        </p:spPr>
        <p:txBody>
          <a:bodyPr/>
          <a:lstStyle/>
          <a:p>
            <a:pPr algn="l"/>
            <a:r>
              <a:rPr lang="en-GB" sz="2800" b="1" u="sng" dirty="0"/>
              <a:t>Comparison of Options </a:t>
            </a:r>
            <a:r>
              <a:rPr lang="en-GB" sz="2800" b="1" u="sng" dirty="0">
                <a:solidFill>
                  <a:schemeClr val="accent1"/>
                </a:solidFill>
              </a:rPr>
              <a:t>considering subsequent signalling and other aspects</a:t>
            </a:r>
            <a:br>
              <a:rPr lang="en-US" sz="2800" dirty="0"/>
            </a:br>
            <a:endParaRPr lang="en-US" sz="2800" dirty="0"/>
          </a:p>
        </p:txBody>
      </p:sp>
      <p:graphicFrame>
        <p:nvGraphicFramePr>
          <p:cNvPr id="4" name="Table 4">
            <a:extLst>
              <a:ext uri="{FF2B5EF4-FFF2-40B4-BE49-F238E27FC236}">
                <a16:creationId xmlns:a16="http://schemas.microsoft.com/office/drawing/2014/main" id="{9058BCE0-B780-4845-B260-787F82248822}"/>
              </a:ext>
            </a:extLst>
          </p:cNvPr>
          <p:cNvGraphicFramePr>
            <a:graphicFrameLocks noGrp="1"/>
          </p:cNvGraphicFramePr>
          <p:nvPr>
            <p:extLst>
              <p:ext uri="{D42A27DB-BD31-4B8C-83A1-F6EECF244321}">
                <p14:modId xmlns:p14="http://schemas.microsoft.com/office/powerpoint/2010/main" val="3865775712"/>
              </p:ext>
            </p:extLst>
          </p:nvPr>
        </p:nvGraphicFramePr>
        <p:xfrm>
          <a:off x="360946" y="1345594"/>
          <a:ext cx="11452639" cy="6359974"/>
        </p:xfrm>
        <a:graphic>
          <a:graphicData uri="http://schemas.openxmlformats.org/drawingml/2006/table">
            <a:tbl>
              <a:tblPr firstRow="1" bandRow="1">
                <a:tableStyleId>{5C22544A-7EE6-4342-B048-85BDC9FD1C3A}</a:tableStyleId>
              </a:tblPr>
              <a:tblGrid>
                <a:gridCol w="2789901">
                  <a:extLst>
                    <a:ext uri="{9D8B030D-6E8A-4147-A177-3AD203B41FA5}">
                      <a16:colId xmlns:a16="http://schemas.microsoft.com/office/drawing/2014/main" val="2797733461"/>
                    </a:ext>
                  </a:extLst>
                </a:gridCol>
                <a:gridCol w="3099334">
                  <a:extLst>
                    <a:ext uri="{9D8B030D-6E8A-4147-A177-3AD203B41FA5}">
                      <a16:colId xmlns:a16="http://schemas.microsoft.com/office/drawing/2014/main" val="2038178200"/>
                    </a:ext>
                  </a:extLst>
                </a:gridCol>
                <a:gridCol w="3672037">
                  <a:extLst>
                    <a:ext uri="{9D8B030D-6E8A-4147-A177-3AD203B41FA5}">
                      <a16:colId xmlns:a16="http://schemas.microsoft.com/office/drawing/2014/main" val="3777603768"/>
                    </a:ext>
                  </a:extLst>
                </a:gridCol>
                <a:gridCol w="1891367">
                  <a:extLst>
                    <a:ext uri="{9D8B030D-6E8A-4147-A177-3AD203B41FA5}">
                      <a16:colId xmlns:a16="http://schemas.microsoft.com/office/drawing/2014/main" val="3206073140"/>
                    </a:ext>
                  </a:extLst>
                </a:gridCol>
              </a:tblGrid>
              <a:tr h="385894">
                <a:tc>
                  <a:txBody>
                    <a:bodyPr/>
                    <a:lstStyle/>
                    <a:p>
                      <a:endParaRPr lang="en-US" sz="1600" dirty="0"/>
                    </a:p>
                  </a:txBody>
                  <a:tcPr/>
                </a:tc>
                <a:tc>
                  <a:txBody>
                    <a:bodyPr/>
                    <a:lstStyle/>
                    <a:p>
                      <a:r>
                        <a:rPr lang="de-DE" sz="1600" dirty="0"/>
                        <a:t>Option-SMF</a:t>
                      </a:r>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Option-AMF</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Comment</a:t>
                      </a:r>
                    </a:p>
                  </a:txBody>
                  <a:tcPr/>
                </a:tc>
                <a:extLst>
                  <a:ext uri="{0D108BD9-81ED-4DB2-BD59-A6C34878D82A}">
                    <a16:rowId xmlns:a16="http://schemas.microsoft.com/office/drawing/2014/main" val="2064832471"/>
                  </a:ext>
                </a:extLst>
              </a:tr>
              <a:tr h="370840">
                <a:tc>
                  <a:txBody>
                    <a:bodyPr/>
                    <a:lstStyle/>
                    <a:p>
                      <a:r>
                        <a:rPr lang="en-US" sz="1600" dirty="0">
                          <a:solidFill>
                            <a:schemeClr val="tx1"/>
                          </a:solidFill>
                        </a:rPr>
                        <a:t>Consistent logic of different procedures </a:t>
                      </a:r>
                      <a:r>
                        <a:rPr lang="en-US" sz="1400" dirty="0">
                          <a:solidFill>
                            <a:schemeClr val="tx1"/>
                          </a:solidFill>
                        </a:rPr>
                        <a:t>(involved entities, failure handling possibilities </a:t>
                      </a:r>
                      <a:r>
                        <a:rPr lang="en-US" sz="1400" dirty="0" err="1">
                          <a:solidFill>
                            <a:schemeClr val="tx1"/>
                          </a:solidFill>
                        </a:rPr>
                        <a:t>etc</a:t>
                      </a:r>
                      <a:r>
                        <a:rPr lang="en-US" sz="1400" dirty="0">
                          <a:solidFill>
                            <a:schemeClr val="tx1"/>
                          </a:solidFill>
                        </a:rPr>
                        <a:t>)</a:t>
                      </a:r>
                      <a:endParaRPr lang="en-US" sz="1600" dirty="0">
                        <a:solidFill>
                          <a:schemeClr val="tx1"/>
                        </a:solidFill>
                      </a:endParaRPr>
                    </a:p>
                  </a:txBody>
                  <a:tcPr/>
                </a:tc>
                <a:tc>
                  <a:txBody>
                    <a:bodyPr/>
                    <a:lstStyle/>
                    <a:p>
                      <a:r>
                        <a:rPr lang="en-US" sz="1600" dirty="0">
                          <a:solidFill>
                            <a:schemeClr val="tx1"/>
                          </a:solidFill>
                        </a:rPr>
                        <a:t>Ericsson: No, every procedure is different, unless signaling efficiency is not considered</a:t>
                      </a:r>
                    </a:p>
                    <a:p>
                      <a:r>
                        <a:rPr lang="en-US" sz="1600" dirty="0">
                          <a:solidFill>
                            <a:srgbClr val="FF0000"/>
                          </a:solidFill>
                        </a:rPr>
                        <a:t>Nokia: Only two types of procedures: with and without SMF involvement.</a:t>
                      </a:r>
                      <a:endParaRPr lang="en-US" sz="16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Ericsson Consistent and signaling efficient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rgbClr val="FF0000"/>
                          </a:solidFill>
                        </a:rPr>
                        <a:t>Nokia: Proposal is incomplete and ignores that SMFs need to be involved due to associated QoS flows and  individual fallback. If that is considered procedures become similar to option SMF </a:t>
                      </a:r>
                    </a:p>
                  </a:txBody>
                  <a:tcPr/>
                </a:tc>
                <a:tc>
                  <a:txBody>
                    <a:bodyPr/>
                    <a:lstStyle/>
                    <a:p>
                      <a:endParaRPr lang="en-US" sz="1200" dirty="0">
                        <a:solidFill>
                          <a:schemeClr val="tx1"/>
                        </a:solidFill>
                      </a:endParaRPr>
                    </a:p>
                  </a:txBody>
                  <a:tcPr/>
                </a:tc>
                <a:extLst>
                  <a:ext uri="{0D108BD9-81ED-4DB2-BD59-A6C34878D82A}">
                    <a16:rowId xmlns:a16="http://schemas.microsoft.com/office/drawing/2014/main" val="1823738551"/>
                  </a:ext>
                </a:extLst>
              </a:tr>
              <a:tr h="2590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tx1"/>
                          </a:solidFill>
                        </a:rPr>
                        <a:t>Potential issues with MBS Session activation</a:t>
                      </a:r>
                    </a:p>
                  </a:txBody>
                  <a:tcPr/>
                </a:tc>
                <a:tc>
                  <a:txBody>
                    <a:bodyPr/>
                    <a:lstStyle/>
                    <a:p>
                      <a:r>
                        <a:rPr lang="en-US" sz="1600" dirty="0">
                          <a:solidFill>
                            <a:schemeClr val="tx1"/>
                          </a:solidFill>
                        </a:rPr>
                        <a:t>Ericsson: Yes, see Q1 and Q2 in slide “</a:t>
                      </a:r>
                      <a:r>
                        <a:rPr lang="en-US" sz="1400" dirty="0"/>
                        <a:t>MBS Session Activation</a:t>
                      </a:r>
                      <a:r>
                        <a:rPr lang="en-US" sz="1600" dirty="0">
                          <a:solidFill>
                            <a:schemeClr val="tx1"/>
                          </a:solidFill>
                        </a:rPr>
                        <a:t>”</a:t>
                      </a:r>
                    </a:p>
                    <a:p>
                      <a:r>
                        <a:rPr lang="en-US" sz="1600" dirty="0">
                          <a:solidFill>
                            <a:srgbClr val="FF0000"/>
                          </a:solidFill>
                        </a:rPr>
                        <a:t>Nokia: Already answered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Ericsson: Not identified so far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rgbClr val="FF0000"/>
                          </a:solidFill>
                        </a:rPr>
                        <a:t>Nokia: Yes: see related questions added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solidFill>
                          <a:schemeClr val="tx1"/>
                        </a:solidFill>
                      </a:endParaRPr>
                    </a:p>
                  </a:txBody>
                  <a:tcPr/>
                </a:tc>
                <a:extLst>
                  <a:ext uri="{0D108BD9-81ED-4DB2-BD59-A6C34878D82A}">
                    <a16:rowId xmlns:a16="http://schemas.microsoft.com/office/drawing/2014/main" val="3736822219"/>
                  </a:ext>
                </a:extLst>
              </a:tr>
              <a:tr h="2590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UE join with only TMGI allocated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Ericsson: How UE can be associated with MBS Session when it’s started/</a:t>
                      </a:r>
                      <a:r>
                        <a:rPr lang="en-US" sz="1600" dirty="0" err="1">
                          <a:solidFill>
                            <a:schemeClr val="tx1"/>
                          </a:solidFill>
                        </a:rPr>
                        <a:t>estalbished</a:t>
                      </a:r>
                      <a:r>
                        <a:rPr lang="en-US" sz="1600" dirty="0">
                          <a:solidFill>
                            <a:schemeClr val="tx1"/>
                          </a:solidFill>
                        </a:rPr>
                        <a:t> is not clarified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Supported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rgbClr val="FF0000"/>
                          </a:solidFill>
                        </a:rPr>
                        <a:t>Nokia How can QoS be determined for such a MBS session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rgbClr val="FF0000"/>
                          </a:solidFill>
                        </a:rPr>
                        <a:t>Nokia: This </a:t>
                      </a:r>
                      <a:r>
                        <a:rPr lang="de-DE" sz="1400" dirty="0" err="1">
                          <a:solidFill>
                            <a:srgbClr val="FF0000"/>
                          </a:solidFill>
                        </a:rPr>
                        <a:t>seems</a:t>
                      </a:r>
                      <a:r>
                        <a:rPr lang="de-DE" sz="1400" dirty="0">
                          <a:solidFill>
                            <a:srgbClr val="FF0000"/>
                          </a:solidFill>
                        </a:rPr>
                        <a:t> a </a:t>
                      </a:r>
                      <a:r>
                        <a:rPr lang="de-DE" sz="1400" dirty="0" err="1">
                          <a:solidFill>
                            <a:srgbClr val="FF0000"/>
                          </a:solidFill>
                        </a:rPr>
                        <a:t>misunderstanding</a:t>
                      </a:r>
                      <a:r>
                        <a:rPr lang="de-DE" sz="1400" dirty="0">
                          <a:solidFill>
                            <a:srgbClr val="FF0000"/>
                          </a:solidFill>
                        </a:rPr>
                        <a:t> </a:t>
                      </a:r>
                      <a:r>
                        <a:rPr lang="de-DE" sz="1400" dirty="0" err="1">
                          <a:solidFill>
                            <a:srgbClr val="FF0000"/>
                          </a:solidFill>
                        </a:rPr>
                        <a:t>and</a:t>
                      </a:r>
                      <a:r>
                        <a:rPr lang="de-DE" sz="1400" dirty="0">
                          <a:solidFill>
                            <a:srgbClr val="FF0000"/>
                          </a:solidFill>
                        </a:rPr>
                        <a:t> </a:t>
                      </a:r>
                      <a:r>
                        <a:rPr lang="de-DE" sz="1400" dirty="0" err="1">
                          <a:solidFill>
                            <a:srgbClr val="FF0000"/>
                          </a:solidFill>
                        </a:rPr>
                        <a:t>unrelated</a:t>
                      </a:r>
                      <a:r>
                        <a:rPr lang="de-DE" sz="1400" dirty="0">
                          <a:solidFill>
                            <a:srgbClr val="FF0000"/>
                          </a:solidFill>
                        </a:rPr>
                        <a:t>. </a:t>
                      </a:r>
                      <a:endParaRPr lang="en-US" sz="1400" dirty="0">
                        <a:solidFill>
                          <a:srgbClr val="FF0000"/>
                        </a:solidFill>
                      </a:endParaRPr>
                    </a:p>
                  </a:txBody>
                  <a:tcPr/>
                </a:tc>
                <a:extLst>
                  <a:ext uri="{0D108BD9-81ED-4DB2-BD59-A6C34878D82A}">
                    <a16:rowId xmlns:a16="http://schemas.microsoft.com/office/drawing/2014/main" val="3060867979"/>
                  </a:ext>
                </a:extLst>
              </a:tr>
              <a:tr h="2590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Complexity to support foreseen future scenarios (e.g., ETSUN scenarios, roaming)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Ericsson: Expected to be very complicated unless AMF is involved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a:solidFill>
                            <a:srgbClr val="FF0000"/>
                          </a:solidFill>
                        </a:rPr>
                        <a:t>Nokia: Ericsson seems to assume entirely different procedures without SMF involvement in JOIN handling and without possibility for individual  fallback in those scenarios. </a:t>
                      </a:r>
                      <a:r>
                        <a:rPr lang="en-US" sz="1600" dirty="0">
                          <a:solidFill>
                            <a:srgbClr val="FF0000"/>
                          </a:solidFill>
                        </a:rPr>
                        <a:t>Other proposals avoided that and no significant difference foreseen.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mn-lt"/>
                          <a:ea typeface="+mn-ea"/>
                          <a:cs typeface="+mn-cs"/>
                        </a:rPr>
                        <a:t>Ericsson AMF selecting MB-SMF follows the same logic as for I-SMF selection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rgbClr val="FF0000"/>
                          </a:solidFill>
                          <a:latin typeface="+mn-lt"/>
                          <a:ea typeface="+mn-ea"/>
                          <a:cs typeface="+mn-cs"/>
                        </a:rPr>
                        <a:t>Nokia: MB-SMF selection will always need to select the MB-SMF handling the multicast session and is thus different to I-SMF selection also for ETSUN.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a:txBody>
                  <a:tcPr/>
                </a:tc>
                <a:extLst>
                  <a:ext uri="{0D108BD9-81ED-4DB2-BD59-A6C34878D82A}">
                    <a16:rowId xmlns:a16="http://schemas.microsoft.com/office/drawing/2014/main" val="2363094871"/>
                  </a:ext>
                </a:extLst>
              </a:tr>
            </a:tbl>
          </a:graphicData>
        </a:graphic>
      </p:graphicFrame>
      <p:sp>
        <p:nvSpPr>
          <p:cNvPr id="5" name="TextBox 4">
            <a:extLst>
              <a:ext uri="{FF2B5EF4-FFF2-40B4-BE49-F238E27FC236}">
                <a16:creationId xmlns:a16="http://schemas.microsoft.com/office/drawing/2014/main" id="{0E0C05BA-1E09-4535-B839-AA073095C0EB}"/>
              </a:ext>
            </a:extLst>
          </p:cNvPr>
          <p:cNvSpPr txBox="1"/>
          <p:nvPr/>
        </p:nvSpPr>
        <p:spPr>
          <a:xfrm>
            <a:off x="360946" y="99795"/>
            <a:ext cx="2396691" cy="307777"/>
          </a:xfrm>
          <a:prstGeom prst="rect">
            <a:avLst/>
          </a:prstGeom>
          <a:solidFill>
            <a:srgbClr val="FFFF00"/>
          </a:solidFill>
        </p:spPr>
        <p:txBody>
          <a:bodyPr wrap="square" rtlCol="0">
            <a:spAutoFit/>
          </a:bodyPr>
          <a:lstStyle/>
          <a:p>
            <a:r>
              <a:rPr lang="en-US" sz="1400" dirty="0">
                <a:highlight>
                  <a:srgbClr val="FFFF00"/>
                </a:highlight>
              </a:rPr>
              <a:t>Slide added by Ericsson</a:t>
            </a:r>
          </a:p>
        </p:txBody>
      </p:sp>
    </p:spTree>
    <p:extLst>
      <p:ext uri="{BB962C8B-B14F-4D97-AF65-F5344CB8AC3E}">
        <p14:creationId xmlns:p14="http://schemas.microsoft.com/office/powerpoint/2010/main" val="2850195078"/>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txBox="1">
            <a:spLocks/>
          </p:cNvSpPr>
          <p:nvPr/>
        </p:nvSpPr>
        <p:spPr bwMode="auto">
          <a:xfrm>
            <a:off x="1977477" y="2718262"/>
            <a:ext cx="7772400" cy="797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buFontTx/>
              <a:buNone/>
            </a:pPr>
            <a:r>
              <a:rPr lang="en-US" altLang="de-DE" sz="4400" dirty="0"/>
              <a:t>Thank You!</a:t>
            </a:r>
            <a:endParaRPr lang="en-US" altLang="de-DE" sz="4400" dirty="0">
              <a:solidFill>
                <a:srgbClr val="FF0000"/>
              </a:solidFill>
            </a:endParaRPr>
          </a:p>
          <a:p>
            <a:pPr algn="ctr" eaLnBrk="1" hangingPunct="1">
              <a:buFontTx/>
              <a:buNone/>
            </a:pPr>
            <a:endParaRPr lang="en-US" altLang="de-DE" sz="4400"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1933" y="228600"/>
            <a:ext cx="9103784" cy="713613"/>
          </a:xfrm>
        </p:spPr>
        <p:txBody>
          <a:bodyPr/>
          <a:lstStyle/>
          <a:p>
            <a:r>
              <a:rPr lang="en-US" altLang="zh-CN" b="1" dirty="0"/>
              <a:t>Related TDOCs</a:t>
            </a:r>
            <a:endParaRPr lang="zh-CN" altLang="en-US" b="1" dirty="0"/>
          </a:p>
        </p:txBody>
      </p:sp>
      <p:graphicFrame>
        <p:nvGraphicFramePr>
          <p:cNvPr id="9" name="内容占位符 4">
            <a:extLst>
              <a:ext uri="{FF2B5EF4-FFF2-40B4-BE49-F238E27FC236}">
                <a16:creationId xmlns:a16="http://schemas.microsoft.com/office/drawing/2014/main" id="{5163FDE2-055C-4358-9447-7A37A3638980}"/>
              </a:ext>
            </a:extLst>
          </p:cNvPr>
          <p:cNvGraphicFramePr>
            <a:graphicFrameLocks/>
          </p:cNvGraphicFramePr>
          <p:nvPr>
            <p:extLst>
              <p:ext uri="{D42A27DB-BD31-4B8C-83A1-F6EECF244321}">
                <p14:modId xmlns:p14="http://schemas.microsoft.com/office/powerpoint/2010/main" val="1064724330"/>
              </p:ext>
            </p:extLst>
          </p:nvPr>
        </p:nvGraphicFramePr>
        <p:xfrm>
          <a:off x="746760" y="1060450"/>
          <a:ext cx="10142291" cy="2312223"/>
        </p:xfrm>
        <a:graphic>
          <a:graphicData uri="http://schemas.openxmlformats.org/drawingml/2006/table">
            <a:tbl>
              <a:tblPr>
                <a:tableStyleId>{5940675A-B579-460E-94D1-54222C63F5DA}</a:tableStyleId>
              </a:tblPr>
              <a:tblGrid>
                <a:gridCol w="1051135">
                  <a:extLst>
                    <a:ext uri="{9D8B030D-6E8A-4147-A177-3AD203B41FA5}">
                      <a16:colId xmlns:a16="http://schemas.microsoft.com/office/drawing/2014/main" val="20000"/>
                    </a:ext>
                  </a:extLst>
                </a:gridCol>
                <a:gridCol w="2953122">
                  <a:extLst>
                    <a:ext uri="{9D8B030D-6E8A-4147-A177-3AD203B41FA5}">
                      <a16:colId xmlns:a16="http://schemas.microsoft.com/office/drawing/2014/main" val="20001"/>
                    </a:ext>
                  </a:extLst>
                </a:gridCol>
                <a:gridCol w="671119">
                  <a:extLst>
                    <a:ext uri="{9D8B030D-6E8A-4147-A177-3AD203B41FA5}">
                      <a16:colId xmlns:a16="http://schemas.microsoft.com/office/drawing/2014/main" val="20002"/>
                    </a:ext>
                  </a:extLst>
                </a:gridCol>
                <a:gridCol w="511729">
                  <a:extLst>
                    <a:ext uri="{9D8B030D-6E8A-4147-A177-3AD203B41FA5}">
                      <a16:colId xmlns:a16="http://schemas.microsoft.com/office/drawing/2014/main" val="20003"/>
                    </a:ext>
                  </a:extLst>
                </a:gridCol>
                <a:gridCol w="988941">
                  <a:extLst>
                    <a:ext uri="{9D8B030D-6E8A-4147-A177-3AD203B41FA5}">
                      <a16:colId xmlns:a16="http://schemas.microsoft.com/office/drawing/2014/main" val="20004"/>
                    </a:ext>
                  </a:extLst>
                </a:gridCol>
                <a:gridCol w="514350">
                  <a:extLst>
                    <a:ext uri="{9D8B030D-6E8A-4147-A177-3AD203B41FA5}">
                      <a16:colId xmlns:a16="http://schemas.microsoft.com/office/drawing/2014/main" val="20005"/>
                    </a:ext>
                  </a:extLst>
                </a:gridCol>
                <a:gridCol w="647700">
                  <a:extLst>
                    <a:ext uri="{9D8B030D-6E8A-4147-A177-3AD203B41FA5}">
                      <a16:colId xmlns:a16="http://schemas.microsoft.com/office/drawing/2014/main" val="20006"/>
                    </a:ext>
                  </a:extLst>
                </a:gridCol>
                <a:gridCol w="1295400">
                  <a:extLst>
                    <a:ext uri="{9D8B030D-6E8A-4147-A177-3AD203B41FA5}">
                      <a16:colId xmlns:a16="http://schemas.microsoft.com/office/drawing/2014/main" val="20007"/>
                    </a:ext>
                  </a:extLst>
                </a:gridCol>
                <a:gridCol w="1508795">
                  <a:extLst>
                    <a:ext uri="{9D8B030D-6E8A-4147-A177-3AD203B41FA5}">
                      <a16:colId xmlns:a16="http://schemas.microsoft.com/office/drawing/2014/main" val="20008"/>
                    </a:ext>
                  </a:extLst>
                </a:gridCol>
              </a:tblGrid>
              <a:tr h="88421">
                <a:tc>
                  <a:txBody>
                    <a:bodyPr/>
                    <a:lstStyle/>
                    <a:p>
                      <a:pPr algn="ctr" fontAlgn="ctr"/>
                      <a:r>
                        <a:rPr lang="en-US" sz="900" b="1" i="0" u="none" strike="noStrike" dirty="0" err="1">
                          <a:solidFill>
                            <a:srgbClr val="000000"/>
                          </a:solidFill>
                          <a:effectLst/>
                          <a:latin typeface="Arial" panose="020B0604020202020204" pitchFamily="34" charset="0"/>
                          <a:ea typeface="宋体" panose="02010600030101010101" pitchFamily="2" charset="-122"/>
                        </a:rPr>
                        <a:t>Tdoc</a:t>
                      </a:r>
                      <a:r>
                        <a:rPr lang="en-US" sz="900" b="1" i="0" u="none" strike="noStrike" dirty="0">
                          <a:solidFill>
                            <a:srgbClr val="000000"/>
                          </a:solidFill>
                          <a:effectLst/>
                          <a:latin typeface="Arial" panose="020B0604020202020204" pitchFamily="34" charset="0"/>
                          <a:ea typeface="宋体" panose="02010600030101010101" pitchFamily="2" charset="-122"/>
                        </a:rPr>
                        <a:t> number</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Title</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Source</a:t>
                      </a:r>
                    </a:p>
                  </a:txBody>
                  <a:tcPr marL="4403" marR="4403" marT="4403" marB="0" anchor="ctr">
                    <a:solidFill>
                      <a:schemeClr val="bg1">
                        <a:lumMod val="85000"/>
                      </a:schemeClr>
                    </a:solidFill>
                  </a:tcPr>
                </a:tc>
                <a:tc gridSpan="4">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Affected</a:t>
                      </a:r>
                      <a:r>
                        <a:rPr lang="en-US" sz="900" b="1" i="0" u="none" strike="noStrike" baseline="0" dirty="0">
                          <a:solidFill>
                            <a:srgbClr val="000000"/>
                          </a:solidFill>
                          <a:effectLst/>
                          <a:latin typeface="Arial" panose="020B0604020202020204" pitchFamily="34" charset="0"/>
                          <a:ea typeface="宋体" panose="02010600030101010101" pitchFamily="2" charset="-122"/>
                        </a:rPr>
                        <a:t> clauses</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Note</a:t>
                      </a:r>
                    </a:p>
                  </a:txBody>
                  <a:tcPr marL="4403" marR="4403" marT="4403" marB="0" anchor="c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Arial" panose="020B0604020202020204" pitchFamily="34" charset="0"/>
                          <a:ea typeface="+mn-ea"/>
                        </a:rPr>
                        <a:t>WF proposal</a:t>
                      </a:r>
                    </a:p>
                  </a:txBody>
                  <a:tcPr marL="4403" marR="4403" marT="4403" marB="0" anchor="ctr">
                    <a:solidFill>
                      <a:schemeClr val="bg1">
                        <a:lumMod val="85000"/>
                      </a:schemeClr>
                    </a:solidFill>
                  </a:tcPr>
                </a:tc>
                <a:extLst>
                  <a:ext uri="{0D108BD9-81ED-4DB2-BD59-A6C34878D82A}">
                    <a16:rowId xmlns:a16="http://schemas.microsoft.com/office/drawing/2014/main" val="10000"/>
                  </a:ext>
                </a:extLst>
              </a:tr>
              <a:tr h="155054">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marL="0" algn="ctr" defTabSz="914400" rtl="0" eaLnBrk="1" fontAlgn="ctr" latinLnBrk="0" hangingPunct="1"/>
                      <a:endParaRPr lang="en-US" sz="900" u="none" strike="noStrike" kern="1200" dirty="0">
                        <a:solidFill>
                          <a:schemeClr val="tx1"/>
                        </a:solidFill>
                        <a:effectLst/>
                        <a:latin typeface="+mn-lt"/>
                        <a:ea typeface="+mn-ea"/>
                        <a:cs typeface="+mn-cs"/>
                      </a:endParaRPr>
                    </a:p>
                  </a:txBody>
                  <a:tcPr marL="4403" marR="4403" marT="4403" marB="0" anchor="ctr">
                    <a:solidFill>
                      <a:schemeClr val="bg1">
                        <a:lumMod val="50000"/>
                      </a:schemeClr>
                    </a:solidFill>
                  </a:tcP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algn="ctr" fontAlgn="ctr"/>
                      <a:r>
                        <a:rPr lang="en-US" altLang="zh-CN" sz="800" u="none" strike="noStrike" dirty="0">
                          <a:effectLst/>
                        </a:rPr>
                        <a:t>7.2.1.3</a:t>
                      </a:r>
                      <a:endParaRPr lang="en-US" sz="8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algn="ctr" defTabSz="914400" rtl="0" eaLnBrk="1" fontAlgn="ctr" latinLnBrk="0" hangingPunct="1"/>
                      <a:r>
                        <a:rPr lang="en-US" sz="800" u="none" strike="noStrike" kern="1200" dirty="0">
                          <a:solidFill>
                            <a:schemeClr val="tx1"/>
                          </a:solidFill>
                          <a:effectLst/>
                          <a:latin typeface="+mn-lt"/>
                          <a:ea typeface="+mn-ea"/>
                          <a:cs typeface="+mn-cs"/>
                        </a:rPr>
                        <a:t>7.2.1.x (shared path establishment)</a:t>
                      </a: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u="none" strike="noStrike" kern="1200" dirty="0">
                          <a:solidFill>
                            <a:schemeClr val="tx1"/>
                          </a:solidFill>
                          <a:effectLst/>
                          <a:latin typeface="+mn-lt"/>
                          <a:ea typeface="+mn-ea"/>
                          <a:cs typeface="+mn-cs"/>
                        </a:rPr>
                        <a:t>7.2.1.y path release</a:t>
                      </a: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u="none" strike="noStrike" kern="1200" dirty="0">
                          <a:solidFill>
                            <a:schemeClr val="tx1"/>
                          </a:solidFill>
                          <a:effectLst/>
                          <a:latin typeface="+mn-lt"/>
                          <a:ea typeface="+mn-ea"/>
                          <a:cs typeface="+mn-cs"/>
                        </a:rPr>
                        <a:t>7.2.1.z (deactivation)</a:t>
                      </a:r>
                      <a:endParaRPr lang="zh-CN" altLang="en-US" sz="800" u="none" strike="noStrike" kern="1200" dirty="0">
                        <a:solidFill>
                          <a:schemeClr val="tx1"/>
                        </a:solidFill>
                        <a:effectLst/>
                        <a:latin typeface="+mn-lt"/>
                        <a:ea typeface="+mn-ea"/>
                        <a:cs typeface="+mn-cs"/>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extLst>
                  <a:ext uri="{0D108BD9-81ED-4DB2-BD59-A6C34878D82A}">
                    <a16:rowId xmlns:a16="http://schemas.microsoft.com/office/drawing/2014/main" val="10001"/>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S2-2102291</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Update [7.2.1.3] MBS join and Session establishment procedure</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Ericsson</a:t>
                      </a:r>
                    </a:p>
                  </a:txBody>
                  <a:tcPr marL="6239" marR="6239" marT="6239" marB="0" anchor="ctr"/>
                </a:tc>
                <a:tc>
                  <a:txBody>
                    <a:bodyPr/>
                    <a:lstStyle/>
                    <a:p>
                      <a:pPr algn="ctr" fontAlgn="ctr"/>
                      <a:r>
                        <a:rPr lang="en-US" sz="900" b="0" i="0" u="none" strike="noStrike" dirty="0">
                          <a:solidFill>
                            <a:srgbClr val="000000"/>
                          </a:solidFill>
                          <a:effectLst/>
                          <a:latin typeface="Arial" panose="020B0604020202020204" pitchFamily="34" charset="0"/>
                          <a:ea typeface="宋体" panose="02010600030101010101" pitchFamily="2" charset="-122"/>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endParaRPr lang="zh-CN" altLang="en-US" dirty="0"/>
                    </a:p>
                  </a:txBody>
                  <a:tcPr marL="4403" marR="4403" marT="4403" marB="0" anchor="ctr"/>
                </a:tc>
                <a:tc>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tc rowSpan="6">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kern="1200" dirty="0">
                          <a:solidFill>
                            <a:srgbClr val="C00000"/>
                          </a:solidFill>
                          <a:effectLst/>
                          <a:latin typeface="Arial" panose="020B0604020202020204" pitchFamily="34" charset="0"/>
                          <a:ea typeface="+mn-ea"/>
                          <a:cs typeface="+mn-cs"/>
                        </a:rPr>
                        <a:t>Should be merged into one</a:t>
                      </a:r>
                    </a:p>
                  </a:txBody>
                  <a:tcPr marL="4403" marR="4403" marT="4403" marB="0" anchor="ctr"/>
                </a:tc>
                <a:extLst>
                  <a:ext uri="{0D108BD9-81ED-4DB2-BD59-A6C34878D82A}">
                    <a16:rowId xmlns:a16="http://schemas.microsoft.com/office/drawing/2014/main" val="10002"/>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S2-2102387</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MBS Session Join and Establishment</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Huawei</a:t>
                      </a:r>
                    </a:p>
                  </a:txBody>
                  <a:tcPr marL="6239" marR="6239" marT="6239" marB="0" anchor="ctr"/>
                </a:tc>
                <a:tc>
                  <a:txBody>
                    <a:bodyPr/>
                    <a:lstStyle/>
                    <a:p>
                      <a:pPr algn="ctr" fontAlgn="ct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 </a:t>
                      </a:r>
                      <a:r>
                        <a:rPr lang="en-US" altLang="zh-CN" sz="700" b="0" i="0" u="none" strike="noStrike" dirty="0">
                          <a:solidFill>
                            <a:srgbClr val="000000"/>
                          </a:solidFill>
                          <a:effectLst/>
                          <a:latin typeface="Arial" panose="020B0604020202020204" pitchFamily="34" charset="0"/>
                          <a:ea typeface="+mn-ea"/>
                          <a:sym typeface="Wingdings" panose="05000000000000000000" pitchFamily="2" charset="2"/>
                        </a:rPr>
                        <a:t>(7.2.1</a:t>
                      </a:r>
                      <a:r>
                        <a:rPr lang="en-US" altLang="zh-CN" sz="700" b="0" i="0" u="none" strike="noStrike" baseline="0" dirty="0">
                          <a:solidFill>
                            <a:srgbClr val="000000"/>
                          </a:solidFill>
                          <a:effectLst/>
                          <a:latin typeface="Arial" panose="020B0604020202020204" pitchFamily="34" charset="0"/>
                          <a:ea typeface="+mn-ea"/>
                          <a:sym typeface="Wingdings" panose="05000000000000000000" pitchFamily="2" charset="2"/>
                        </a:rPr>
                        <a:t> a few</a:t>
                      </a:r>
                      <a:r>
                        <a:rPr lang="en-US" altLang="zh-CN" sz="7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endParaRPr lang="zh-CN" altLang="en-US" dirty="0"/>
                    </a:p>
                  </a:txBody>
                  <a:tcPr marL="4403" marR="4403" marT="4403" marB="0" anchor="ctr"/>
                </a:tc>
                <a:tc>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tc vMerge="1">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3"/>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S2-2102434</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MBS Join and Session Establishment Procedure</a:t>
                      </a:r>
                    </a:p>
                  </a:txBody>
                  <a:tcPr marL="6239" marR="6239" marT="6239" marB="0" anchor="ctr"/>
                </a:tc>
                <a:tc>
                  <a:txBody>
                    <a:bodyPr/>
                    <a:lstStyle/>
                    <a:p>
                      <a:pPr marL="0" algn="ctr" defTabSz="914400" rtl="0" eaLnBrk="1" fontAlgn="ctr" latinLnBrk="0" hangingPunct="1"/>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Tencent</a:t>
                      </a:r>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6239" marR="6239" marT="6239" marB="0" anchor="ctr"/>
                </a:tc>
                <a:tc>
                  <a:txBody>
                    <a:bodyPr/>
                    <a:lstStyle/>
                    <a:p>
                      <a:pPr algn="ctr" fontAlgn="ct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endParaRPr lang="zh-CN" altLang="en-US" dirty="0"/>
                    </a:p>
                  </a:txBody>
                  <a:tcPr marL="4403" marR="4403" marT="4403" marB="0" anchor="ctr"/>
                </a:tc>
                <a:tc>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tc vMerge="1">
                  <a:txBody>
                    <a:bodyPr/>
                    <a:lstStyle/>
                    <a:p>
                      <a:pPr marL="0" algn="ctr" defTabSz="914400" rtl="0" eaLnBrk="1" fontAlgn="ctr" latinLnBrk="0" hangingPunct="1"/>
                      <a:endParaRPr lang="en-US" sz="800" b="0"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4"/>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S2-2102438</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Multicast session join procedure</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CATT</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zh-CN" altLang="en-US" sz="900" dirty="0"/>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900" dirty="0"/>
                    </a:p>
                  </a:txBody>
                  <a:tcPr marL="4403" marR="4403" marT="4403" marB="0" anchor="ctr"/>
                </a:tc>
                <a:tc>
                  <a:txBody>
                    <a:bodyPr/>
                    <a:lstStyle/>
                    <a:p>
                      <a:pPr algn="ctr"/>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5"/>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S2-2102675</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[7.2.1]-UE requested session join</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vivo</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zh-CN" altLang="en-US" sz="900" dirty="0"/>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a:endParaRPr lang="zh-CN" altLang="en-US" dirty="0"/>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6"/>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S2-2102797</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Modification to MBS session join procedure</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ZTE</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n-lt"/>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7"/>
                  </a:ext>
                </a:extLst>
              </a:tr>
              <a:tr h="174092">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S2-2102941</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Shared delivery establishment and support of subsequent </a:t>
                      </a:r>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signalling</a:t>
                      </a:r>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 from MB-SMF</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Nokia</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sym typeface="Wingdings" panose="05000000000000000000" pitchFamily="2" charset="2"/>
                        </a:rPr>
                        <a:t></a:t>
                      </a:r>
                      <a:endParaRPr kumimoji="0" lang="en-US" altLang="zh-CN" sz="9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Arial" panose="020B0604020202020204" pitchFamily="34" charset="0"/>
                          <a:ea typeface="+mn-ea"/>
                          <a:cs typeface="+mn-cs"/>
                        </a:rPr>
                        <a:t>7.2.1.x/y/z: should consider</a:t>
                      </a:r>
                      <a:r>
                        <a:rPr lang="en-US" altLang="zh-CN" sz="800" b="0" i="0" u="none" strike="noStrike" kern="1200" baseline="0" dirty="0">
                          <a:solidFill>
                            <a:srgbClr val="000000"/>
                          </a:solidFill>
                          <a:effectLst/>
                          <a:latin typeface="Arial" panose="020B0604020202020204" pitchFamily="34" charset="0"/>
                          <a:ea typeface="+mn-ea"/>
                          <a:cs typeface="+mn-cs"/>
                        </a:rPr>
                        <a:t> together with related docs.</a:t>
                      </a:r>
                      <a:endParaRPr lang="en-US" altLang="zh-CN" sz="800" b="0"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8"/>
                  </a:ext>
                </a:extLst>
              </a:tr>
            </a:tbl>
          </a:graphicData>
        </a:graphic>
      </p:graphicFrame>
      <p:graphicFrame>
        <p:nvGraphicFramePr>
          <p:cNvPr id="10" name="内容占位符 4">
            <a:extLst>
              <a:ext uri="{FF2B5EF4-FFF2-40B4-BE49-F238E27FC236}">
                <a16:creationId xmlns:a16="http://schemas.microsoft.com/office/drawing/2014/main" id="{68FFF204-D8BC-44ED-8164-112B435D344F}"/>
              </a:ext>
            </a:extLst>
          </p:cNvPr>
          <p:cNvGraphicFramePr>
            <a:graphicFrameLocks/>
          </p:cNvGraphicFramePr>
          <p:nvPr>
            <p:extLst>
              <p:ext uri="{D42A27DB-BD31-4B8C-83A1-F6EECF244321}">
                <p14:modId xmlns:p14="http://schemas.microsoft.com/office/powerpoint/2010/main" val="3091135600"/>
              </p:ext>
            </p:extLst>
          </p:nvPr>
        </p:nvGraphicFramePr>
        <p:xfrm>
          <a:off x="746760" y="3769633"/>
          <a:ext cx="10153650" cy="1744294"/>
        </p:xfrm>
        <a:graphic>
          <a:graphicData uri="http://schemas.openxmlformats.org/drawingml/2006/table">
            <a:tbl>
              <a:tblPr>
                <a:tableStyleId>{5940675A-B579-460E-94D1-54222C63F5DA}</a:tableStyleId>
              </a:tblPr>
              <a:tblGrid>
                <a:gridCol w="975742">
                  <a:extLst>
                    <a:ext uri="{9D8B030D-6E8A-4147-A177-3AD203B41FA5}">
                      <a16:colId xmlns:a16="http://schemas.microsoft.com/office/drawing/2014/main" val="20000"/>
                    </a:ext>
                  </a:extLst>
                </a:gridCol>
                <a:gridCol w="2843784">
                  <a:extLst>
                    <a:ext uri="{9D8B030D-6E8A-4147-A177-3AD203B41FA5}">
                      <a16:colId xmlns:a16="http://schemas.microsoft.com/office/drawing/2014/main" val="20001"/>
                    </a:ext>
                  </a:extLst>
                </a:gridCol>
                <a:gridCol w="600071">
                  <a:extLst>
                    <a:ext uri="{9D8B030D-6E8A-4147-A177-3AD203B41FA5}">
                      <a16:colId xmlns:a16="http://schemas.microsoft.com/office/drawing/2014/main" val="20002"/>
                    </a:ext>
                  </a:extLst>
                </a:gridCol>
                <a:gridCol w="438150">
                  <a:extLst>
                    <a:ext uri="{9D8B030D-6E8A-4147-A177-3AD203B41FA5}">
                      <a16:colId xmlns:a16="http://schemas.microsoft.com/office/drawing/2014/main" val="20003"/>
                    </a:ext>
                  </a:extLst>
                </a:gridCol>
                <a:gridCol w="400050">
                  <a:extLst>
                    <a:ext uri="{9D8B030D-6E8A-4147-A177-3AD203B41FA5}">
                      <a16:colId xmlns:a16="http://schemas.microsoft.com/office/drawing/2014/main" val="20004"/>
                    </a:ext>
                  </a:extLst>
                </a:gridCol>
                <a:gridCol w="400050">
                  <a:extLst>
                    <a:ext uri="{9D8B030D-6E8A-4147-A177-3AD203B41FA5}">
                      <a16:colId xmlns:a16="http://schemas.microsoft.com/office/drawing/2014/main" val="20005"/>
                    </a:ext>
                  </a:extLst>
                </a:gridCol>
                <a:gridCol w="419100">
                  <a:extLst>
                    <a:ext uri="{9D8B030D-6E8A-4147-A177-3AD203B41FA5}">
                      <a16:colId xmlns:a16="http://schemas.microsoft.com/office/drawing/2014/main" val="20006"/>
                    </a:ext>
                  </a:extLst>
                </a:gridCol>
                <a:gridCol w="342900">
                  <a:extLst>
                    <a:ext uri="{9D8B030D-6E8A-4147-A177-3AD203B41FA5}">
                      <a16:colId xmlns:a16="http://schemas.microsoft.com/office/drawing/2014/main" val="20007"/>
                    </a:ext>
                  </a:extLst>
                </a:gridCol>
                <a:gridCol w="2276476">
                  <a:extLst>
                    <a:ext uri="{9D8B030D-6E8A-4147-A177-3AD203B41FA5}">
                      <a16:colId xmlns:a16="http://schemas.microsoft.com/office/drawing/2014/main" val="20008"/>
                    </a:ext>
                  </a:extLst>
                </a:gridCol>
                <a:gridCol w="1457327">
                  <a:extLst>
                    <a:ext uri="{9D8B030D-6E8A-4147-A177-3AD203B41FA5}">
                      <a16:colId xmlns:a16="http://schemas.microsoft.com/office/drawing/2014/main" val="20009"/>
                    </a:ext>
                  </a:extLst>
                </a:gridCol>
              </a:tblGrid>
              <a:tr h="185350">
                <a:tc>
                  <a:txBody>
                    <a:bodyPr/>
                    <a:lstStyle/>
                    <a:p>
                      <a:pPr algn="ctr" fontAlgn="ctr"/>
                      <a:r>
                        <a:rPr lang="en-US" sz="900" b="1" i="0" u="none" strike="noStrike" dirty="0" err="1">
                          <a:solidFill>
                            <a:srgbClr val="000000"/>
                          </a:solidFill>
                          <a:effectLst/>
                          <a:latin typeface="Arial" panose="020B0604020202020204" pitchFamily="34" charset="0"/>
                          <a:ea typeface="宋体" panose="02010600030101010101" pitchFamily="2" charset="-122"/>
                        </a:rPr>
                        <a:t>Tdoc</a:t>
                      </a:r>
                      <a:r>
                        <a:rPr lang="en-US" sz="900" b="1" i="0" u="none" strike="noStrike" dirty="0">
                          <a:solidFill>
                            <a:srgbClr val="000000"/>
                          </a:solidFill>
                          <a:effectLst/>
                          <a:latin typeface="Arial" panose="020B0604020202020204" pitchFamily="34" charset="0"/>
                          <a:ea typeface="宋体" panose="02010600030101010101" pitchFamily="2" charset="-122"/>
                        </a:rPr>
                        <a:t> number</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Title</a:t>
                      </a:r>
                    </a:p>
                  </a:txBody>
                  <a:tcPr marL="4403" marR="4403" marT="4403" marB="0" anchor="ctr">
                    <a:solidFill>
                      <a:schemeClr val="bg1">
                        <a:lumMod val="85000"/>
                      </a:schemeClr>
                    </a:solidFill>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Source</a:t>
                      </a:r>
                    </a:p>
                  </a:txBody>
                  <a:tcPr marL="4403" marR="4403" marT="4403" marB="0" anchor="ctr">
                    <a:solidFill>
                      <a:schemeClr val="bg1">
                        <a:lumMod val="85000"/>
                      </a:schemeClr>
                    </a:solidFill>
                  </a:tcPr>
                </a:tc>
                <a:tc gridSpan="5">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Affected</a:t>
                      </a:r>
                      <a:r>
                        <a:rPr lang="en-US" sz="900" b="1" i="0" u="none" strike="noStrike" baseline="0" dirty="0">
                          <a:solidFill>
                            <a:srgbClr val="000000"/>
                          </a:solidFill>
                          <a:effectLst/>
                          <a:latin typeface="Arial" panose="020B0604020202020204" pitchFamily="34" charset="0"/>
                          <a:ea typeface="宋体" panose="02010600030101010101" pitchFamily="2" charset="-122"/>
                        </a:rPr>
                        <a:t> clauses</a:t>
                      </a: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r>
                        <a:rPr lang="en-US" sz="900" b="1" i="0" u="none" strike="noStrike" dirty="0">
                          <a:solidFill>
                            <a:srgbClr val="000000"/>
                          </a:solidFill>
                          <a:effectLst/>
                          <a:latin typeface="Arial" panose="020B0604020202020204" pitchFamily="34" charset="0"/>
                          <a:ea typeface="宋体" panose="02010600030101010101" pitchFamily="2" charset="-122"/>
                        </a:rPr>
                        <a:t>Note</a:t>
                      </a:r>
                    </a:p>
                  </a:txBody>
                  <a:tcPr marL="4403" marR="4403" marT="4403" marB="0" anchor="c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Arial" panose="020B0604020202020204" pitchFamily="34" charset="0"/>
                          <a:ea typeface="+mn-ea"/>
                        </a:rPr>
                        <a:t>WF proposal</a:t>
                      </a:r>
                    </a:p>
                  </a:txBody>
                  <a:tcPr marL="4403" marR="4403" marT="4403" marB="0" anchor="ctr">
                    <a:solidFill>
                      <a:schemeClr val="bg1">
                        <a:lumMod val="85000"/>
                      </a:schemeClr>
                    </a:solidFill>
                  </a:tcPr>
                </a:tc>
                <a:extLst>
                  <a:ext uri="{0D108BD9-81ED-4DB2-BD59-A6C34878D82A}">
                    <a16:rowId xmlns:a16="http://schemas.microsoft.com/office/drawing/2014/main" val="10000"/>
                  </a:ext>
                </a:extLst>
              </a:tr>
              <a:tr h="185350">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marL="0" algn="ctr" defTabSz="914400" rtl="0" eaLnBrk="1" fontAlgn="ctr" latinLnBrk="0" hangingPunct="1"/>
                      <a:endParaRPr lang="en-US" sz="900" u="none" strike="noStrike" kern="1200" dirty="0">
                        <a:solidFill>
                          <a:schemeClr val="tx1"/>
                        </a:solidFill>
                        <a:effectLst/>
                        <a:latin typeface="+mn-lt"/>
                        <a:ea typeface="+mn-ea"/>
                        <a:cs typeface="+mn-cs"/>
                      </a:endParaRPr>
                    </a:p>
                  </a:txBody>
                  <a:tcPr marL="4403" marR="4403" marT="4403" marB="0" anchor="ctr">
                    <a:solidFill>
                      <a:schemeClr val="bg1">
                        <a:lumMod val="50000"/>
                      </a:schemeClr>
                    </a:solidFill>
                  </a:tcP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solidFill>
                      <a:schemeClr val="bg1">
                        <a:lumMod val="50000"/>
                      </a:schemeClr>
                    </a:solidFill>
                  </a:tcPr>
                </a:tc>
                <a:tc>
                  <a:txBody>
                    <a:bodyPr/>
                    <a:lstStyle/>
                    <a:p>
                      <a:pPr algn="ctr" fontAlgn="ctr"/>
                      <a:r>
                        <a:rPr lang="en-US" altLang="zh-CN" sz="800" u="none" strike="noStrike" dirty="0">
                          <a:effectLst/>
                        </a:rPr>
                        <a:t>7.2.3.1</a:t>
                      </a:r>
                      <a:endParaRPr lang="en-US" sz="8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r>
                        <a:rPr lang="en-US" altLang="zh-CN" sz="800" u="none" strike="noStrike" dirty="0">
                          <a:effectLst/>
                        </a:rPr>
                        <a:t>7.2.3.2</a:t>
                      </a:r>
                      <a:endParaRPr lang="en-US" altLang="zh-CN" sz="8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u="none" strike="noStrike" dirty="0">
                          <a:effectLst/>
                        </a:rPr>
                        <a:t>7.2.3.3</a:t>
                      </a:r>
                      <a:endParaRPr lang="en-US" altLang="zh-CN" sz="8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r>
                        <a:rPr lang="en-US" altLang="zh-CN" sz="800" u="none" strike="noStrike" dirty="0">
                          <a:effectLst/>
                        </a:rPr>
                        <a:t>7.2.3.4</a:t>
                      </a:r>
                      <a:endParaRPr lang="en-US" altLang="zh-CN" sz="8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r>
                        <a:rPr lang="en-US" altLang="zh-CN" sz="800" b="0" i="0" u="none" strike="noStrike" dirty="0">
                          <a:solidFill>
                            <a:srgbClr val="000000"/>
                          </a:solidFill>
                          <a:effectLst/>
                          <a:latin typeface="Arial" panose="020B0604020202020204" pitchFamily="34" charset="0"/>
                          <a:ea typeface="+mn-ea"/>
                        </a:rPr>
                        <a:t>4.2.</a:t>
                      </a:r>
                      <a:r>
                        <a:rPr lang="en-US" altLang="zh-CN" sz="800" b="1" i="0" u="none" strike="noStrike" dirty="0">
                          <a:solidFill>
                            <a:srgbClr val="C00000"/>
                          </a:solidFill>
                          <a:effectLst/>
                          <a:latin typeface="Arial" panose="020B0604020202020204" pitchFamily="34" charset="0"/>
                          <a:ea typeface="+mn-ea"/>
                        </a:rPr>
                        <a:t>x</a:t>
                      </a: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extLst>
                  <a:ext uri="{0D108BD9-81ED-4DB2-BD59-A6C34878D82A}">
                    <a16:rowId xmlns:a16="http://schemas.microsoft.com/office/drawing/2014/main" val="10001"/>
                  </a:ext>
                </a:extLst>
              </a:tr>
              <a:tr h="18535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S2-2102290</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Signaling efficiency for Shared Delivery and others</a:t>
                      </a:r>
                    </a:p>
                  </a:txBody>
                  <a:tcPr marL="6239" marR="6239" marT="6239" marB="0" anchor="ctr"/>
                </a:tc>
                <a:tc>
                  <a:txBody>
                    <a:bodyPr/>
                    <a:lstStyle/>
                    <a:p>
                      <a:pPr marL="0" algn="ctr" defTabSz="914400" rtl="0" eaLnBrk="1" fontAlgn="ctr" latinLnBrk="0" hangingPunct="1"/>
                      <a:r>
                        <a:rPr lang="en-US" sz="800" b="0" i="0" u="none" strike="noStrike" kern="1200">
                          <a:solidFill>
                            <a:srgbClr val="000000"/>
                          </a:solidFill>
                          <a:effectLst/>
                          <a:latin typeface="Arial" panose="020B0604020202020204" pitchFamily="34" charset="0"/>
                          <a:ea typeface="宋体" panose="02010600030101010101" pitchFamily="2" charset="-122"/>
                          <a:cs typeface="+mn-cs"/>
                        </a:rPr>
                        <a:t>Ericsson</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algn="ctr" defTabSz="914400" rtl="0" eaLnBrk="1" fontAlgn="ctr" latinLnBrk="0" hangingPunct="1"/>
                      <a:r>
                        <a:rPr lang="en-US" sz="800" b="1" i="0" u="none" strike="noStrike" kern="1200" dirty="0">
                          <a:solidFill>
                            <a:srgbClr val="000000"/>
                          </a:solidFill>
                          <a:effectLst/>
                          <a:latin typeface="Arial" panose="020B0604020202020204" pitchFamily="34" charset="0"/>
                          <a:ea typeface="宋体" panose="02010600030101010101" pitchFamily="2" charset="-122"/>
                          <a:cs typeface="+mn-cs"/>
                        </a:rPr>
                        <a:t>Discussion</a:t>
                      </a:r>
                      <a:r>
                        <a:rPr lang="en-US" sz="800" b="1" i="0" u="none" strike="noStrike" kern="1200" baseline="0" dirty="0">
                          <a:solidFill>
                            <a:srgbClr val="000000"/>
                          </a:solidFill>
                          <a:effectLst/>
                          <a:latin typeface="Arial" panose="020B0604020202020204" pitchFamily="34" charset="0"/>
                          <a:ea typeface="宋体" panose="02010600030101010101" pitchFamily="2" charset="-122"/>
                          <a:cs typeface="+mn-cs"/>
                        </a:rPr>
                        <a:t> paper, (update of the docs submitted to CC#1)</a:t>
                      </a:r>
                      <a:endParaRPr lang="en-US" sz="800" b="1" i="0" u="none" strike="noStrike" kern="1200" dirty="0">
                        <a:solidFill>
                          <a:srgbClr val="000000"/>
                        </a:solidFill>
                        <a:effectLst/>
                        <a:latin typeface="Arial" panose="020B0604020202020204" pitchFamily="34" charset="0"/>
                        <a:ea typeface="宋体" panose="02010600030101010101" pitchFamily="2" charset="-122"/>
                        <a:cs typeface="+mn-cs"/>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800" b="1" i="0" u="none" strike="noStrike" kern="1200" dirty="0">
                        <a:solidFill>
                          <a:srgbClr val="C00000"/>
                        </a:solidFill>
                        <a:effectLst/>
                        <a:latin typeface="Arial" panose="020B0604020202020204" pitchFamily="34" charset="0"/>
                        <a:ea typeface="+mn-ea"/>
                        <a:cs typeface="+mn-cs"/>
                      </a:endParaRPr>
                    </a:p>
                  </a:txBody>
                  <a:tcPr marL="4403" marR="4403" marT="4403" marB="0" anchor="ctr"/>
                </a:tc>
                <a:extLst>
                  <a:ext uri="{0D108BD9-81ED-4DB2-BD59-A6C34878D82A}">
                    <a16:rowId xmlns:a16="http://schemas.microsoft.com/office/drawing/2014/main" val="10002"/>
                  </a:ext>
                </a:extLst>
              </a:tr>
              <a:tr h="32743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S2-2102393</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Discussion on </a:t>
                      </a:r>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Signalling</a:t>
                      </a:r>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 Efficiency for MBS solutions</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Huawei</a:t>
                      </a:r>
                    </a:p>
                  </a:txBody>
                  <a:tcPr marL="6239" marR="6239" marT="6239"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algn="ctr" defTabSz="914400" rtl="0" eaLnBrk="1" fontAlgn="ctr" latinLnBrk="0" hangingPunct="1"/>
                      <a:r>
                        <a:rPr lang="en-US" altLang="zh-CN" sz="800" b="1" i="0" u="none" strike="noStrike" kern="1200" dirty="0">
                          <a:solidFill>
                            <a:srgbClr val="000000"/>
                          </a:solidFill>
                          <a:effectLst/>
                          <a:latin typeface="Arial" panose="020B0604020202020204" pitchFamily="34" charset="0"/>
                          <a:ea typeface="+mn-ea"/>
                          <a:cs typeface="+mn-cs"/>
                        </a:rPr>
                        <a:t>Discussion</a:t>
                      </a:r>
                      <a:r>
                        <a:rPr lang="en-US" altLang="zh-CN" sz="800" b="1" i="0" u="none" strike="noStrike" kern="1200" baseline="0" dirty="0">
                          <a:solidFill>
                            <a:srgbClr val="000000"/>
                          </a:solidFill>
                          <a:effectLst/>
                          <a:latin typeface="Arial" panose="020B0604020202020204" pitchFamily="34" charset="0"/>
                          <a:ea typeface="+mn-ea"/>
                          <a:cs typeface="+mn-cs"/>
                        </a:rPr>
                        <a:t> paper (update of the docs submitted to CC#1)</a:t>
                      </a:r>
                      <a:endParaRPr lang="en-US" altLang="zh-CN" sz="8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4"/>
                  </a:ext>
                </a:extLst>
              </a:tr>
              <a:tr h="32743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S2-2102356</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Multicast session start/stop/</a:t>
                      </a:r>
                      <a:r>
                        <a:rPr lang="en-US" sz="800" b="0" i="0" u="none" strike="noStrike" kern="1200" dirty="0" err="1">
                          <a:solidFill>
                            <a:srgbClr val="000000"/>
                          </a:solidFill>
                          <a:effectLst/>
                          <a:latin typeface="Arial" panose="020B0604020202020204" pitchFamily="34" charset="0"/>
                          <a:ea typeface="宋体" panose="02010600030101010101" pitchFamily="2" charset="-122"/>
                          <a:cs typeface="+mn-cs"/>
                        </a:rPr>
                        <a:t>update&amp;activation</a:t>
                      </a:r>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/de-activation/modification procedures</a:t>
                      </a:r>
                    </a:p>
                  </a:txBody>
                  <a:tcPr marL="6239" marR="6239" marT="6239" marB="0" anchor="ctr"/>
                </a:tc>
                <a:tc>
                  <a:txBody>
                    <a:bodyPr/>
                    <a:lstStyle/>
                    <a:p>
                      <a:pPr marL="0" algn="ctr" defTabSz="914400" rtl="0" eaLnBrk="1" fontAlgn="ctr" latinLnBrk="0" hangingPunct="1"/>
                      <a:r>
                        <a:rPr lang="en-US" sz="800" b="0" i="0" u="none" strike="noStrike" kern="1200">
                          <a:solidFill>
                            <a:srgbClr val="000000"/>
                          </a:solidFill>
                          <a:effectLst/>
                          <a:latin typeface="Arial" panose="020B0604020202020204" pitchFamily="34" charset="0"/>
                          <a:ea typeface="宋体" panose="02010600030101010101" pitchFamily="2" charset="-122"/>
                          <a:cs typeface="+mn-cs"/>
                        </a:rPr>
                        <a:t>Samsung</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Basic procedure:</a:t>
                      </a:r>
                      <a:r>
                        <a:rPr lang="en-US" altLang="zh-CN" sz="800" b="1" i="0" u="none" strike="noStrike" baseline="0" dirty="0">
                          <a:solidFill>
                            <a:srgbClr val="000000"/>
                          </a:solidFill>
                          <a:effectLst/>
                          <a:latin typeface="Arial" panose="020B0604020202020204" pitchFamily="34" charset="0"/>
                          <a:ea typeface="+mn-ea"/>
                        </a:rPr>
                        <a:t> activation involve SMF.</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row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kern="1200" dirty="0">
                          <a:solidFill>
                            <a:srgbClr val="C00000"/>
                          </a:solidFill>
                          <a:effectLst/>
                          <a:latin typeface="Arial" panose="020B0604020202020204" pitchFamily="34" charset="0"/>
                          <a:ea typeface="+mn-ea"/>
                          <a:cs typeface="+mn-cs"/>
                        </a:rPr>
                        <a:t>Should be merged into one</a:t>
                      </a:r>
                    </a:p>
                  </a:txBody>
                  <a:tcPr marL="4403" marR="4403" marT="4403" marB="0" anchor="ctr"/>
                </a:tc>
                <a:extLst>
                  <a:ext uri="{0D108BD9-81ED-4DB2-BD59-A6C34878D82A}">
                    <a16:rowId xmlns:a16="http://schemas.microsoft.com/office/drawing/2014/main" val="10005"/>
                  </a:ext>
                </a:extLst>
              </a:tr>
              <a:tr h="185350">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S2-2102772</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MBS Session Activation and Deactivation</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Huawei</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Basic procedure.</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6"/>
                  </a:ext>
                </a:extLst>
              </a:tr>
              <a:tr h="285141">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S2-2102942</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23.247: MBS session activation.</a:t>
                      </a:r>
                    </a:p>
                  </a:txBody>
                  <a:tcPr marL="6239" marR="6239" marT="6239" marB="0" anchor="ctr"/>
                </a:tc>
                <a:tc>
                  <a:txBody>
                    <a:bodyPr/>
                    <a:lstStyle/>
                    <a:p>
                      <a:pPr marL="0" algn="ctr" defTabSz="914400" rtl="0" eaLnBrk="1" fontAlgn="ctr" latinLnBrk="0" hangingPunct="1"/>
                      <a:r>
                        <a:rPr lang="en-US" sz="800" b="0" i="0" u="none" strike="noStrike" kern="1200" dirty="0">
                          <a:solidFill>
                            <a:srgbClr val="000000"/>
                          </a:solidFill>
                          <a:effectLst/>
                          <a:latin typeface="Arial" panose="020B0604020202020204" pitchFamily="34" charset="0"/>
                          <a:ea typeface="宋体" panose="02010600030101010101" pitchFamily="2" charset="-122"/>
                          <a:cs typeface="+mn-cs"/>
                        </a:rPr>
                        <a:t>Nokia</a:t>
                      </a:r>
                    </a:p>
                  </a:txBody>
                  <a:tcPr marL="6239" marR="6239" marT="623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Arial" panose="020B0604020202020204" pitchFamily="34" charset="0"/>
                          <a:ea typeface="+mn-ea"/>
                          <a:sym typeface="Wingdings" panose="05000000000000000000" pitchFamily="2" charset="2"/>
                        </a:rPr>
                        <a:t></a:t>
                      </a:r>
                      <a:endParaRPr lang="en-US" altLang="zh-CN" sz="900" b="0" i="0" u="none" strike="noStrike" dirty="0">
                        <a:solidFill>
                          <a:srgbClr val="000000"/>
                        </a:solidFill>
                        <a:effectLst/>
                        <a:latin typeface="Arial" panose="020B0604020202020204" pitchFamily="34" charset="0"/>
                        <a:ea typeface="+mn-ea"/>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algn="ctr" fontAlgn="ctr"/>
                      <a:endParaRPr lang="en-US" sz="900" b="0" i="0" u="none" strike="noStrike" dirty="0">
                        <a:solidFill>
                          <a:srgbClr val="000000"/>
                        </a:solidFill>
                        <a:effectLst/>
                        <a:latin typeface="Arial" panose="020B0604020202020204" pitchFamily="34" charset="0"/>
                        <a:ea typeface="宋体" panose="02010600030101010101" pitchFamily="2" charset="-122"/>
                      </a:endParaRPr>
                    </a:p>
                  </a:txBody>
                  <a:tcPr marL="4403" marR="4403" marT="4403"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Arial" panose="020B0604020202020204" pitchFamily="34" charset="0"/>
                          <a:ea typeface="+mn-ea"/>
                        </a:rPr>
                        <a:t>Session activation based on option 2 of 1017: SMF</a:t>
                      </a:r>
                      <a:r>
                        <a:rPr lang="en-US" altLang="zh-CN" sz="800" b="1" i="0" u="none" strike="noStrike" baseline="0" dirty="0">
                          <a:solidFill>
                            <a:srgbClr val="000000"/>
                          </a:solidFill>
                          <a:effectLst/>
                          <a:latin typeface="Arial" panose="020B0604020202020204" pitchFamily="34" charset="0"/>
                          <a:ea typeface="+mn-ea"/>
                        </a:rPr>
                        <a:t> provides UE list to AMF</a:t>
                      </a:r>
                      <a:endParaRPr lang="en-US" altLang="zh-CN" sz="1000" b="1" i="0" u="none" strike="noStrike" kern="1200" dirty="0">
                        <a:solidFill>
                          <a:srgbClr val="000000"/>
                        </a:solidFill>
                        <a:effectLst/>
                        <a:latin typeface="Arial" panose="020B0604020202020204" pitchFamily="34" charset="0"/>
                        <a:ea typeface="+mn-ea"/>
                        <a:cs typeface="+mn-cs"/>
                      </a:endParaRPr>
                    </a:p>
                  </a:txBody>
                  <a:tcPr marL="4403" marR="4403" marT="4403" marB="0" anchor="ctr"/>
                </a:tc>
                <a:tc vMerge="1">
                  <a:txBody>
                    <a:bodyPr/>
                    <a:lstStyle/>
                    <a:p>
                      <a:pPr marL="0" algn="ctr" defTabSz="914400" rtl="0" eaLnBrk="1" fontAlgn="ctr" latinLnBrk="0" hangingPunct="1"/>
                      <a:endParaRPr lang="en-US" sz="800" b="1" i="0" u="none" strike="noStrike" kern="1200" dirty="0">
                        <a:solidFill>
                          <a:srgbClr val="C00000"/>
                        </a:solidFill>
                        <a:effectLst/>
                        <a:latin typeface="Arial" panose="020B0604020202020204" pitchFamily="34" charset="0"/>
                        <a:ea typeface="宋体" panose="02010600030101010101" pitchFamily="2" charset="-122"/>
                        <a:cs typeface="+mn-cs"/>
                      </a:endParaRPr>
                    </a:p>
                  </a:txBody>
                  <a:tcPr marL="4403" marR="4403" marT="4403" marB="0"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7795255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p:txBody>
          <a:bodyPr/>
          <a:lstStyle/>
          <a:p>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p:txBody>
          <a:bodyPr/>
          <a:lstStyle/>
          <a:p>
            <a:r>
              <a:rPr lang="de-DE" dirty="0"/>
              <a:t>Different </a:t>
            </a:r>
            <a:r>
              <a:rPr lang="de-DE" dirty="0" err="1"/>
              <a:t>proposed</a:t>
            </a:r>
            <a:r>
              <a:rPr lang="de-DE" dirty="0"/>
              <a:t> </a:t>
            </a:r>
            <a:r>
              <a:rPr lang="de-DE" dirty="0" err="1"/>
              <a:t>options</a:t>
            </a:r>
            <a:endParaRPr lang="en-US" dirty="0"/>
          </a:p>
        </p:txBody>
      </p:sp>
      <p:sp>
        <p:nvSpPr>
          <p:cNvPr id="4" name="Rectangle 3">
            <a:extLst>
              <a:ext uri="{FF2B5EF4-FFF2-40B4-BE49-F238E27FC236}">
                <a16:creationId xmlns:a16="http://schemas.microsoft.com/office/drawing/2014/main" id="{10338E7E-DA8F-4311-84AC-7FABA3BB59C9}"/>
              </a:ext>
            </a:extLst>
          </p:cNvPr>
          <p:cNvSpPr/>
          <p:nvPr/>
        </p:nvSpPr>
        <p:spPr>
          <a:xfrm>
            <a:off x="647700" y="1585155"/>
            <a:ext cx="8255231" cy="276999"/>
          </a:xfrm>
          <a:prstGeom prst="rect">
            <a:avLst/>
          </a:prstGeom>
        </p:spPr>
        <p:txBody>
          <a:bodyPr wrap="square">
            <a:spAutoFit/>
          </a:bodyPr>
          <a:lstStyle/>
          <a:p>
            <a:pPr>
              <a:spcAft>
                <a:spcPts val="900"/>
              </a:spcAft>
            </a:pPr>
            <a:r>
              <a:rPr lang="en-GB" sz="1200" b="1" dirty="0">
                <a:solidFill>
                  <a:srgbClr val="000000"/>
                </a:solidFill>
                <a:latin typeface="Times New Roman" panose="02020603050405020304" pitchFamily="18" charset="0"/>
                <a:ea typeface="SimSun" panose="02010600030101010101" pitchFamily="2" charset="-122"/>
              </a:rPr>
              <a:t>Option 1: Shared delivery establishment triggered by RAN</a:t>
            </a:r>
            <a:r>
              <a:rPr lang="en-GB" sz="1200" dirty="0">
                <a:solidFill>
                  <a:srgbClr val="000000"/>
                </a:solidFill>
                <a:latin typeface="Times New Roman" panose="02020603050405020304" pitchFamily="18" charset="0"/>
                <a:ea typeface="SimSun" panose="02010600030101010101" pitchFamily="2" charset="-122"/>
              </a:rPr>
              <a:t>, </a:t>
            </a:r>
            <a:r>
              <a:rPr lang="en-GB" sz="1200" b="1" dirty="0">
                <a:solidFill>
                  <a:srgbClr val="000000"/>
                </a:solidFill>
                <a:latin typeface="Times New Roman" panose="02020603050405020304" pitchFamily="18" charset="0"/>
                <a:ea typeface="SimSun" panose="02010600030101010101" pitchFamily="2" charset="-122"/>
              </a:rPr>
              <a:t>no RAN nodes and SMFs stored in MB-SMF (Huawei)</a:t>
            </a:r>
            <a:endParaRPr lang="en-US" sz="1050" dirty="0">
              <a:solidFill>
                <a:srgbClr val="000000"/>
              </a:solidFill>
              <a:effectLst/>
              <a:latin typeface="Times New Roman" panose="02020603050405020304" pitchFamily="18" charset="0"/>
              <a:ea typeface="DengXian" panose="02010600030101010101" pitchFamily="2" charset="-122"/>
            </a:endParaRPr>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3" name="Object 22">
            <a:extLst>
              <a:ext uri="{FF2B5EF4-FFF2-40B4-BE49-F238E27FC236}">
                <a16:creationId xmlns:a16="http://schemas.microsoft.com/office/drawing/2014/main" id="{4FD83436-0848-4F56-9ED6-BE6C6F123902}"/>
              </a:ext>
            </a:extLst>
          </p:cNvPr>
          <p:cNvGraphicFramePr>
            <a:graphicFrameLocks noChangeAspect="1"/>
          </p:cNvGraphicFramePr>
          <p:nvPr>
            <p:extLst>
              <p:ext uri="{D42A27DB-BD31-4B8C-83A1-F6EECF244321}">
                <p14:modId xmlns:p14="http://schemas.microsoft.com/office/powerpoint/2010/main" val="1996514083"/>
              </p:ext>
            </p:extLst>
          </p:nvPr>
        </p:nvGraphicFramePr>
        <p:xfrm>
          <a:off x="117090" y="2126261"/>
          <a:ext cx="6829425" cy="3543300"/>
        </p:xfrm>
        <a:graphic>
          <a:graphicData uri="http://schemas.openxmlformats.org/presentationml/2006/ole">
            <mc:AlternateContent xmlns:mc="http://schemas.openxmlformats.org/markup-compatibility/2006">
              <mc:Choice xmlns:v="urn:schemas-microsoft-com:vml" Requires="v">
                <p:oleObj spid="_x0000_s1027" name="Visio" r:id="rId3" imgW="6829253" imgH="3552689" progId="Visio.Drawing.15">
                  <p:embed/>
                </p:oleObj>
              </mc:Choice>
              <mc:Fallback>
                <p:oleObj name="Visio" r:id="rId3" imgW="6829253" imgH="3552689" progId="Visio.Drawing.15">
                  <p:embed/>
                  <p:pic>
                    <p:nvPicPr>
                      <p:cNvPr id="23" name="Object 22">
                        <a:extLst>
                          <a:ext uri="{FF2B5EF4-FFF2-40B4-BE49-F238E27FC236}">
                            <a16:creationId xmlns:a16="http://schemas.microsoft.com/office/drawing/2014/main" id="{4FD83436-0848-4F56-9ED6-BE6C6F123902}"/>
                          </a:ext>
                        </a:extLst>
                      </p:cNvPr>
                      <p:cNvPicPr>
                        <a:picLocks noChangeAspect="1" noChangeArrowheads="1"/>
                      </p:cNvPicPr>
                      <p:nvPr/>
                    </p:nvPicPr>
                    <p:blipFill>
                      <a:blip r:embed="rId4"/>
                      <a:srcRect/>
                      <a:stretch>
                        <a:fillRect/>
                      </a:stretch>
                    </p:blipFill>
                    <p:spPr bwMode="auto">
                      <a:xfrm>
                        <a:off x="117090" y="2126261"/>
                        <a:ext cx="6829425" cy="3543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Rectangle 4">
            <a:extLst>
              <a:ext uri="{FF2B5EF4-FFF2-40B4-BE49-F238E27FC236}">
                <a16:creationId xmlns:a16="http://schemas.microsoft.com/office/drawing/2014/main" id="{374CFADA-F194-48E6-9718-603F8137909A}"/>
              </a:ext>
            </a:extLst>
          </p:cNvPr>
          <p:cNvSpPr>
            <a:spLocks noChangeArrowheads="1"/>
          </p:cNvSpPr>
          <p:nvPr/>
        </p:nvSpPr>
        <p:spPr bwMode="auto">
          <a:xfrm>
            <a:off x="5362575" y="323049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8">
            <a:extLst>
              <a:ext uri="{FF2B5EF4-FFF2-40B4-BE49-F238E27FC236}">
                <a16:creationId xmlns:a16="http://schemas.microsoft.com/office/drawing/2014/main" id="{CCB85B06-5868-4DA1-9212-480E63B77985}"/>
              </a:ext>
            </a:extLst>
          </p:cNvPr>
          <p:cNvSpPr/>
          <p:nvPr/>
        </p:nvSpPr>
        <p:spPr>
          <a:xfrm>
            <a:off x="6644448" y="2086519"/>
            <a:ext cx="4516966" cy="1323439"/>
          </a:xfrm>
          <a:prstGeom prst="rect">
            <a:avLst/>
          </a:prstGeom>
        </p:spPr>
        <p:txBody>
          <a:bodyPr wrap="square">
            <a:spAutoFit/>
          </a:bodyPr>
          <a:lstStyle/>
          <a:p>
            <a:pPr>
              <a:spcAft>
                <a:spcPts val="900"/>
              </a:spcAft>
            </a:pPr>
            <a:r>
              <a:rPr lang="en-GB" sz="1600" dirty="0">
                <a:solidFill>
                  <a:srgbClr val="000000"/>
                </a:solidFill>
                <a:latin typeface="Times New Roman" panose="02020603050405020304" pitchFamily="18" charset="0"/>
                <a:ea typeface="SimSun" panose="02010600030101010101" pitchFamily="2" charset="-122"/>
              </a:rPr>
              <a:t>All subsequent signalling from MB-SAMF related to multicast session  (e.g. for activation and deactivation) would need to go via SMF, as MB-SMF is not aware of AMFs and NG-RAN nodes in multicast session.</a:t>
            </a:r>
          </a:p>
        </p:txBody>
      </p:sp>
    </p:spTree>
    <p:extLst>
      <p:ext uri="{BB962C8B-B14F-4D97-AF65-F5344CB8AC3E}">
        <p14:creationId xmlns:p14="http://schemas.microsoft.com/office/powerpoint/2010/main" val="28484317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p:txBody>
          <a:bodyPr/>
          <a:lstStyle/>
          <a:p>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p:txBody>
          <a:bodyPr/>
          <a:lstStyle/>
          <a:p>
            <a:r>
              <a:rPr lang="de-DE" dirty="0"/>
              <a:t>Different </a:t>
            </a:r>
            <a:r>
              <a:rPr lang="de-DE" dirty="0" err="1"/>
              <a:t>proposed</a:t>
            </a:r>
            <a:r>
              <a:rPr lang="de-DE" dirty="0"/>
              <a:t> </a:t>
            </a:r>
            <a:r>
              <a:rPr lang="de-DE" dirty="0" err="1"/>
              <a:t>options</a:t>
            </a:r>
            <a:endParaRPr lang="en-US" dirty="0"/>
          </a:p>
        </p:txBody>
      </p:sp>
      <p:sp>
        <p:nvSpPr>
          <p:cNvPr id="4" name="Rectangle 3">
            <a:extLst>
              <a:ext uri="{FF2B5EF4-FFF2-40B4-BE49-F238E27FC236}">
                <a16:creationId xmlns:a16="http://schemas.microsoft.com/office/drawing/2014/main" id="{10338E7E-DA8F-4311-84AC-7FABA3BB59C9}"/>
              </a:ext>
            </a:extLst>
          </p:cNvPr>
          <p:cNvSpPr/>
          <p:nvPr/>
        </p:nvSpPr>
        <p:spPr>
          <a:xfrm>
            <a:off x="647699" y="1585155"/>
            <a:ext cx="8188729" cy="307777"/>
          </a:xfrm>
          <a:prstGeom prst="rect">
            <a:avLst/>
          </a:prstGeom>
        </p:spPr>
        <p:txBody>
          <a:bodyPr wrap="square">
            <a:spAutoFit/>
          </a:bodyPr>
          <a:lstStyle/>
          <a:p>
            <a:pPr>
              <a:spcAft>
                <a:spcPts val="900"/>
              </a:spcAft>
            </a:pPr>
            <a:r>
              <a:rPr lang="en-GB" sz="1400" b="1" dirty="0">
                <a:solidFill>
                  <a:srgbClr val="000000"/>
                </a:solidFill>
                <a:latin typeface="Times New Roman" panose="02020603050405020304" pitchFamily="18" charset="0"/>
                <a:ea typeface="SimSun" panose="02010600030101010101" pitchFamily="2" charset="-122"/>
              </a:rPr>
              <a:t>Option 2: Shared delivery establishment triggered by RAN</a:t>
            </a:r>
            <a:r>
              <a:rPr lang="en-GB" sz="1400" dirty="0">
                <a:solidFill>
                  <a:srgbClr val="000000"/>
                </a:solidFill>
                <a:latin typeface="Times New Roman" panose="02020603050405020304" pitchFamily="18" charset="0"/>
                <a:ea typeface="SimSun" panose="02010600030101010101" pitchFamily="2" charset="-122"/>
              </a:rPr>
              <a:t>, </a:t>
            </a:r>
            <a:r>
              <a:rPr lang="en-GB" sz="1400" b="1" dirty="0">
                <a:solidFill>
                  <a:srgbClr val="000000"/>
                </a:solidFill>
                <a:latin typeface="Times New Roman" panose="02020603050405020304" pitchFamily="18" charset="0"/>
                <a:ea typeface="SimSun" panose="02010600030101010101" pitchFamily="2" charset="-122"/>
              </a:rPr>
              <a:t>MB-SMF stores RAN node IDs (Nokia)</a:t>
            </a:r>
            <a:endParaRPr lang="en-US" sz="1100" dirty="0">
              <a:solidFill>
                <a:srgbClr val="000000"/>
              </a:solidFill>
              <a:effectLst/>
              <a:latin typeface="Times New Roman" panose="02020603050405020304" pitchFamily="18" charset="0"/>
              <a:ea typeface="DengXian" panose="02010600030101010101" pitchFamily="2" charset="-122"/>
            </a:endParaRPr>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3" name="Object 22">
            <a:extLst>
              <a:ext uri="{FF2B5EF4-FFF2-40B4-BE49-F238E27FC236}">
                <a16:creationId xmlns:a16="http://schemas.microsoft.com/office/drawing/2014/main" id="{4FD83436-0848-4F56-9ED6-BE6C6F123902}"/>
              </a:ext>
            </a:extLst>
          </p:cNvPr>
          <p:cNvGraphicFramePr>
            <a:graphicFrameLocks noChangeAspect="1"/>
          </p:cNvGraphicFramePr>
          <p:nvPr>
            <p:extLst>
              <p:ext uri="{D42A27DB-BD31-4B8C-83A1-F6EECF244321}">
                <p14:modId xmlns:p14="http://schemas.microsoft.com/office/powerpoint/2010/main" val="1840254101"/>
              </p:ext>
            </p:extLst>
          </p:nvPr>
        </p:nvGraphicFramePr>
        <p:xfrm>
          <a:off x="117090" y="2126261"/>
          <a:ext cx="6829425" cy="3543300"/>
        </p:xfrm>
        <a:graphic>
          <a:graphicData uri="http://schemas.openxmlformats.org/presentationml/2006/ole">
            <mc:AlternateContent xmlns:mc="http://schemas.openxmlformats.org/markup-compatibility/2006">
              <mc:Choice xmlns:v="urn:schemas-microsoft-com:vml" Requires="v">
                <p:oleObj spid="_x0000_s2053" name="Visio" r:id="rId3" imgW="6819773" imgH="3543198" progId="Visio.Drawing.15">
                  <p:embed/>
                </p:oleObj>
              </mc:Choice>
              <mc:Fallback>
                <p:oleObj name="Visio" r:id="rId3" imgW="6819773" imgH="3543198" progId="Visio.Drawing.15">
                  <p:embed/>
                  <p:pic>
                    <p:nvPicPr>
                      <p:cNvPr id="23" name="Object 22">
                        <a:extLst>
                          <a:ext uri="{FF2B5EF4-FFF2-40B4-BE49-F238E27FC236}">
                            <a16:creationId xmlns:a16="http://schemas.microsoft.com/office/drawing/2014/main" id="{4FD83436-0848-4F56-9ED6-BE6C6F12390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090" y="2126261"/>
                        <a:ext cx="6829425" cy="3543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Rectangle 4">
            <a:extLst>
              <a:ext uri="{FF2B5EF4-FFF2-40B4-BE49-F238E27FC236}">
                <a16:creationId xmlns:a16="http://schemas.microsoft.com/office/drawing/2014/main" id="{374CFADA-F194-48E6-9718-603F8137909A}"/>
              </a:ext>
            </a:extLst>
          </p:cNvPr>
          <p:cNvSpPr>
            <a:spLocks noChangeArrowheads="1"/>
          </p:cNvSpPr>
          <p:nvPr/>
        </p:nvSpPr>
        <p:spPr bwMode="auto">
          <a:xfrm>
            <a:off x="5362575" y="323049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5" name="Object 24">
            <a:extLst>
              <a:ext uri="{FF2B5EF4-FFF2-40B4-BE49-F238E27FC236}">
                <a16:creationId xmlns:a16="http://schemas.microsoft.com/office/drawing/2014/main" id="{84D190E9-164E-4942-85EA-70D2448BA716}"/>
              </a:ext>
            </a:extLst>
          </p:cNvPr>
          <p:cNvGraphicFramePr>
            <a:graphicFrameLocks noChangeAspect="1"/>
          </p:cNvGraphicFramePr>
          <p:nvPr>
            <p:extLst>
              <p:ext uri="{D42A27DB-BD31-4B8C-83A1-F6EECF244321}">
                <p14:modId xmlns:p14="http://schemas.microsoft.com/office/powerpoint/2010/main" val="667557568"/>
              </p:ext>
            </p:extLst>
          </p:nvPr>
        </p:nvGraphicFramePr>
        <p:xfrm>
          <a:off x="5421715" y="2152421"/>
          <a:ext cx="6829425" cy="1400175"/>
        </p:xfrm>
        <a:graphic>
          <a:graphicData uri="http://schemas.openxmlformats.org/presentationml/2006/ole">
            <mc:AlternateContent xmlns:mc="http://schemas.openxmlformats.org/markup-compatibility/2006">
              <mc:Choice xmlns:v="urn:schemas-microsoft-com:vml" Requires="v">
                <p:oleObj spid="_x0000_s2054" name="Visio" r:id="rId5" imgW="6819773" imgH="1390582" progId="Visio.Drawing.15">
                  <p:embed/>
                </p:oleObj>
              </mc:Choice>
              <mc:Fallback>
                <p:oleObj name="Visio" r:id="rId5" imgW="6819773" imgH="1390582" progId="Visio.Drawing.15">
                  <p:embed/>
                  <p:pic>
                    <p:nvPicPr>
                      <p:cNvPr id="25" name="Object 24">
                        <a:extLst>
                          <a:ext uri="{FF2B5EF4-FFF2-40B4-BE49-F238E27FC236}">
                            <a16:creationId xmlns:a16="http://schemas.microsoft.com/office/drawing/2014/main" id="{84D190E9-164E-4942-85EA-70D2448BA71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21715" y="2152421"/>
                        <a:ext cx="6829425" cy="1400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9">
            <a:extLst>
              <a:ext uri="{FF2B5EF4-FFF2-40B4-BE49-F238E27FC236}">
                <a16:creationId xmlns:a16="http://schemas.microsoft.com/office/drawing/2014/main" id="{AB3BE6EC-9E93-4184-8650-73EF6C780812}"/>
              </a:ext>
            </a:extLst>
          </p:cNvPr>
          <p:cNvGraphicFramePr>
            <a:graphicFrameLocks noChangeAspect="1"/>
          </p:cNvGraphicFramePr>
          <p:nvPr>
            <p:extLst>
              <p:ext uri="{D42A27DB-BD31-4B8C-83A1-F6EECF244321}">
                <p14:modId xmlns:p14="http://schemas.microsoft.com/office/powerpoint/2010/main" val="1298020340"/>
              </p:ext>
            </p:extLst>
          </p:nvPr>
        </p:nvGraphicFramePr>
        <p:xfrm>
          <a:off x="6298672" y="3735389"/>
          <a:ext cx="5821362" cy="2549525"/>
        </p:xfrm>
        <a:graphic>
          <a:graphicData uri="http://schemas.openxmlformats.org/presentationml/2006/ole">
            <mc:AlternateContent xmlns:mc="http://schemas.openxmlformats.org/markup-compatibility/2006">
              <mc:Choice xmlns:v="urn:schemas-microsoft-com:vml" Requires="v">
                <p:oleObj spid="_x0000_s2055" name="Visio" r:id="rId7" imgW="6829253" imgH="2933632" progId="Visio.Drawing.15">
                  <p:embed/>
                </p:oleObj>
              </mc:Choice>
              <mc:Fallback>
                <p:oleObj name="Visio" r:id="rId7" imgW="6829253" imgH="2933632" progId="Visio.Drawing.15">
                  <p:embed/>
                  <p:pic>
                    <p:nvPicPr>
                      <p:cNvPr id="10" name="Object 9">
                        <a:extLst>
                          <a:ext uri="{FF2B5EF4-FFF2-40B4-BE49-F238E27FC236}">
                            <a16:creationId xmlns:a16="http://schemas.microsoft.com/office/drawing/2014/main" id="{AB3BE6EC-9E93-4184-8650-73EF6C780812}"/>
                          </a:ext>
                        </a:extLst>
                      </p:cNvPr>
                      <p:cNvPicPr>
                        <a:picLocks noChangeAspect="1" noChangeArrowheads="1"/>
                      </p:cNvPicPr>
                      <p:nvPr/>
                    </p:nvPicPr>
                    <p:blipFill>
                      <a:blip r:embed="rId8"/>
                      <a:srcRect/>
                      <a:stretch>
                        <a:fillRect/>
                      </a:stretch>
                    </p:blipFill>
                    <p:spPr bwMode="auto">
                      <a:xfrm>
                        <a:off x="6298672" y="3735389"/>
                        <a:ext cx="5821362" cy="2549525"/>
                      </a:xfrm>
                      <a:prstGeom prst="rect">
                        <a:avLst/>
                      </a:prstGeom>
                      <a:noFill/>
                    </p:spPr>
                  </p:pic>
                </p:oleObj>
              </mc:Fallback>
            </mc:AlternateContent>
          </a:graphicData>
        </a:graphic>
      </p:graphicFrame>
    </p:spTree>
    <p:extLst>
      <p:ext uri="{BB962C8B-B14F-4D97-AF65-F5344CB8AC3E}">
        <p14:creationId xmlns:p14="http://schemas.microsoft.com/office/powerpoint/2010/main" val="8998264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p:txBody>
          <a:bodyPr/>
          <a:lstStyle/>
          <a:p>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p:txBody>
          <a:bodyPr/>
          <a:lstStyle/>
          <a:p>
            <a:r>
              <a:rPr lang="de-DE" dirty="0"/>
              <a:t>Different </a:t>
            </a:r>
            <a:r>
              <a:rPr lang="de-DE" dirty="0" err="1"/>
              <a:t>proposed</a:t>
            </a:r>
            <a:r>
              <a:rPr lang="de-DE" dirty="0"/>
              <a:t> </a:t>
            </a:r>
            <a:r>
              <a:rPr lang="de-DE" dirty="0" err="1"/>
              <a:t>options</a:t>
            </a:r>
            <a:endParaRPr lang="en-US" dirty="0"/>
          </a:p>
        </p:txBody>
      </p:sp>
      <p:sp>
        <p:nvSpPr>
          <p:cNvPr id="4" name="Rectangle 3">
            <a:extLst>
              <a:ext uri="{FF2B5EF4-FFF2-40B4-BE49-F238E27FC236}">
                <a16:creationId xmlns:a16="http://schemas.microsoft.com/office/drawing/2014/main" id="{10338E7E-DA8F-4311-84AC-7FABA3BB59C9}"/>
              </a:ext>
            </a:extLst>
          </p:cNvPr>
          <p:cNvSpPr/>
          <p:nvPr/>
        </p:nvSpPr>
        <p:spPr>
          <a:xfrm>
            <a:off x="647700" y="1371600"/>
            <a:ext cx="8654242" cy="338554"/>
          </a:xfrm>
          <a:prstGeom prst="rect">
            <a:avLst/>
          </a:prstGeom>
        </p:spPr>
        <p:txBody>
          <a:bodyPr wrap="square">
            <a:spAutoFit/>
          </a:bodyPr>
          <a:lstStyle/>
          <a:p>
            <a:pPr>
              <a:spcAft>
                <a:spcPts val="900"/>
              </a:spcAft>
            </a:pPr>
            <a:r>
              <a:rPr lang="en-GB" sz="1600" b="1" dirty="0">
                <a:solidFill>
                  <a:srgbClr val="000000"/>
                </a:solidFill>
                <a:latin typeface="Times New Roman" panose="02020603050405020304" pitchFamily="18" charset="0"/>
                <a:ea typeface="SimSun" panose="02010600030101010101" pitchFamily="2" charset="-122"/>
              </a:rPr>
              <a:t>Option 3: Shared delivery establishment triggered by RAN</a:t>
            </a:r>
            <a:r>
              <a:rPr lang="en-GB" sz="1600" dirty="0">
                <a:solidFill>
                  <a:srgbClr val="000000"/>
                </a:solidFill>
                <a:latin typeface="Times New Roman" panose="02020603050405020304" pitchFamily="18" charset="0"/>
                <a:ea typeface="SimSun" panose="02010600030101010101" pitchFamily="2" charset="-122"/>
              </a:rPr>
              <a:t>, </a:t>
            </a:r>
            <a:r>
              <a:rPr lang="en-GB" sz="1600" b="1" dirty="0">
                <a:solidFill>
                  <a:srgbClr val="000000"/>
                </a:solidFill>
                <a:latin typeface="Times New Roman" panose="02020603050405020304" pitchFamily="18" charset="0"/>
                <a:ea typeface="SimSun" panose="02010600030101010101" pitchFamily="2" charset="-122"/>
              </a:rPr>
              <a:t>AMF stores RAN node IDs</a:t>
            </a:r>
            <a:endParaRPr lang="en-US" sz="1200" dirty="0">
              <a:solidFill>
                <a:srgbClr val="000000"/>
              </a:solidFill>
              <a:effectLst/>
              <a:latin typeface="Times New Roman" panose="02020603050405020304" pitchFamily="18" charset="0"/>
              <a:ea typeface="DengXian" panose="02010600030101010101" pitchFamily="2" charset="-122"/>
            </a:endParaRPr>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a:extLst>
              <a:ext uri="{FF2B5EF4-FFF2-40B4-BE49-F238E27FC236}">
                <a16:creationId xmlns:a16="http://schemas.microsoft.com/office/drawing/2014/main" id="{191100F1-F31E-4EB4-A8F0-26176F7309BC}"/>
              </a:ext>
            </a:extLst>
          </p:cNvPr>
          <p:cNvSpPr>
            <a:spLocks noChangeArrowheads="1"/>
          </p:cNvSpPr>
          <p:nvPr/>
        </p:nvSpPr>
        <p:spPr bwMode="auto">
          <a:xfrm>
            <a:off x="581891"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95586512-B85E-4AF6-A45C-370E171022A5}"/>
              </a:ext>
            </a:extLst>
          </p:cNvPr>
          <p:cNvGraphicFramePr>
            <a:graphicFrameLocks noChangeAspect="1"/>
          </p:cNvGraphicFramePr>
          <p:nvPr>
            <p:extLst>
              <p:ext uri="{D42A27DB-BD31-4B8C-83A1-F6EECF244321}">
                <p14:modId xmlns:p14="http://schemas.microsoft.com/office/powerpoint/2010/main" val="478432292"/>
              </p:ext>
            </p:extLst>
          </p:nvPr>
        </p:nvGraphicFramePr>
        <p:xfrm>
          <a:off x="581891" y="2069869"/>
          <a:ext cx="6838950" cy="3552825"/>
        </p:xfrm>
        <a:graphic>
          <a:graphicData uri="http://schemas.openxmlformats.org/presentationml/2006/ole">
            <mc:AlternateContent xmlns:mc="http://schemas.openxmlformats.org/markup-compatibility/2006">
              <mc:Choice xmlns:v="urn:schemas-microsoft-com:vml" Requires="v">
                <p:oleObj spid="_x0000_s3077" name="Visio" r:id="rId3" imgW="6829253" imgH="3552689" progId="Visio.Drawing.15">
                  <p:embed/>
                </p:oleObj>
              </mc:Choice>
              <mc:Fallback>
                <p:oleObj name="Visio" r:id="rId3" imgW="6829253" imgH="3552689" progId="Visio.Drawing.15">
                  <p:embed/>
                  <p:pic>
                    <p:nvPicPr>
                      <p:cNvPr id="6" name="Object 5">
                        <a:extLst>
                          <a:ext uri="{FF2B5EF4-FFF2-40B4-BE49-F238E27FC236}">
                            <a16:creationId xmlns:a16="http://schemas.microsoft.com/office/drawing/2014/main" id="{95586512-B85E-4AF6-A45C-370E171022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891" y="2069869"/>
                        <a:ext cx="6838950" cy="3552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4">
            <a:extLst>
              <a:ext uri="{FF2B5EF4-FFF2-40B4-BE49-F238E27FC236}">
                <a16:creationId xmlns:a16="http://schemas.microsoft.com/office/drawing/2014/main" id="{F0E3AF11-EA3C-49F7-80FE-D602A3B3FBD5}"/>
              </a:ext>
            </a:extLst>
          </p:cNvPr>
          <p:cNvSpPr>
            <a:spLocks noChangeArrowheads="1"/>
          </p:cNvSpPr>
          <p:nvPr/>
        </p:nvSpPr>
        <p:spPr bwMode="auto">
          <a:xfrm>
            <a:off x="5719157" y="322926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519CE333-2735-410A-B398-969A7F3F5E45}"/>
              </a:ext>
            </a:extLst>
          </p:cNvPr>
          <p:cNvGraphicFramePr>
            <a:graphicFrameLocks noChangeAspect="1"/>
          </p:cNvGraphicFramePr>
          <p:nvPr>
            <p:extLst>
              <p:ext uri="{D42A27DB-BD31-4B8C-83A1-F6EECF244321}">
                <p14:modId xmlns:p14="http://schemas.microsoft.com/office/powerpoint/2010/main" val="2280888104"/>
              </p:ext>
            </p:extLst>
          </p:nvPr>
        </p:nvGraphicFramePr>
        <p:xfrm>
          <a:off x="5887229" y="2028825"/>
          <a:ext cx="6829425" cy="1400175"/>
        </p:xfrm>
        <a:graphic>
          <a:graphicData uri="http://schemas.openxmlformats.org/presentationml/2006/ole">
            <mc:AlternateContent xmlns:mc="http://schemas.openxmlformats.org/markup-compatibility/2006">
              <mc:Choice xmlns:v="urn:schemas-microsoft-com:vml" Requires="v">
                <p:oleObj spid="_x0000_s3078" name="Visio" r:id="rId5" imgW="6819773" imgH="1390582" progId="Visio.Drawing.15">
                  <p:embed/>
                </p:oleObj>
              </mc:Choice>
              <mc:Fallback>
                <p:oleObj name="Visio" r:id="rId5" imgW="6819773" imgH="1390582" progId="Visio.Drawing.15">
                  <p:embed/>
                  <p:pic>
                    <p:nvPicPr>
                      <p:cNvPr id="8" name="Object 7">
                        <a:extLst>
                          <a:ext uri="{FF2B5EF4-FFF2-40B4-BE49-F238E27FC236}">
                            <a16:creationId xmlns:a16="http://schemas.microsoft.com/office/drawing/2014/main" id="{519CE333-2735-410A-B398-969A7F3F5E4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87229" y="2028825"/>
                        <a:ext cx="6829425" cy="1400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8">
            <a:extLst>
              <a:ext uri="{FF2B5EF4-FFF2-40B4-BE49-F238E27FC236}">
                <a16:creationId xmlns:a16="http://schemas.microsoft.com/office/drawing/2014/main" id="{FEA17D28-CB50-4631-9383-E092565B50CC}"/>
              </a:ext>
            </a:extLst>
          </p:cNvPr>
          <p:cNvSpPr/>
          <p:nvPr/>
        </p:nvSpPr>
        <p:spPr>
          <a:xfrm>
            <a:off x="359833" y="5803179"/>
            <a:ext cx="5715530" cy="553998"/>
          </a:xfrm>
          <a:prstGeom prst="rect">
            <a:avLst/>
          </a:prstGeom>
        </p:spPr>
        <p:txBody>
          <a:bodyPr wrap="square">
            <a:spAutoFit/>
          </a:bodyPr>
          <a:lstStyle/>
          <a:p>
            <a:pPr>
              <a:spcAft>
                <a:spcPts val="900"/>
              </a:spcAft>
            </a:pPr>
            <a:r>
              <a:rPr lang="en-GB" dirty="0">
                <a:solidFill>
                  <a:srgbClr val="000000"/>
                </a:solidFill>
                <a:latin typeface="Times New Roman" panose="02020603050405020304" pitchFamily="18" charset="0"/>
                <a:ea typeface="SimSun" panose="02010600030101010101" pitchFamily="2" charset="-122"/>
              </a:rPr>
              <a:t>In a variant of Option 2, AMF also stores GTP Tunnel endpoint for multicast transport and avoids signalling to MB-SMF if multicast transport is used and additional RAN nodes request shared delivery for that multicast session.</a:t>
            </a:r>
            <a:endParaRPr lang="en-US" sz="800" dirty="0">
              <a:solidFill>
                <a:srgbClr val="000000"/>
              </a:solidFill>
              <a:effectLst/>
              <a:latin typeface="Times New Roman" panose="02020603050405020304" pitchFamily="18" charset="0"/>
              <a:ea typeface="DengXian" panose="02010600030101010101" pitchFamily="2" charset="-122"/>
            </a:endParaRPr>
          </a:p>
        </p:txBody>
      </p:sp>
      <p:graphicFrame>
        <p:nvGraphicFramePr>
          <p:cNvPr id="14" name="Object 13">
            <a:extLst>
              <a:ext uri="{FF2B5EF4-FFF2-40B4-BE49-F238E27FC236}">
                <a16:creationId xmlns:a16="http://schemas.microsoft.com/office/drawing/2014/main" id="{C5F34CC8-A0B0-44EE-B674-A961BEC3BA58}"/>
              </a:ext>
            </a:extLst>
          </p:cNvPr>
          <p:cNvGraphicFramePr>
            <a:graphicFrameLocks noChangeAspect="1"/>
          </p:cNvGraphicFramePr>
          <p:nvPr>
            <p:extLst>
              <p:ext uri="{D42A27DB-BD31-4B8C-83A1-F6EECF244321}">
                <p14:modId xmlns:p14="http://schemas.microsoft.com/office/powerpoint/2010/main" val="3600409957"/>
              </p:ext>
            </p:extLst>
          </p:nvPr>
        </p:nvGraphicFramePr>
        <p:xfrm>
          <a:off x="6298672" y="3735389"/>
          <a:ext cx="5821362" cy="2549525"/>
        </p:xfrm>
        <a:graphic>
          <a:graphicData uri="http://schemas.openxmlformats.org/presentationml/2006/ole">
            <mc:AlternateContent xmlns:mc="http://schemas.openxmlformats.org/markup-compatibility/2006">
              <mc:Choice xmlns:v="urn:schemas-microsoft-com:vml" Requires="v">
                <p:oleObj spid="_x0000_s3079" name="Visio" r:id="rId7" imgW="6829253" imgH="2933632" progId="Visio.Drawing.15">
                  <p:embed/>
                </p:oleObj>
              </mc:Choice>
              <mc:Fallback>
                <p:oleObj name="Visio" r:id="rId7" imgW="6829253" imgH="2933632" progId="Visio.Drawing.15">
                  <p:embed/>
                  <p:pic>
                    <p:nvPicPr>
                      <p:cNvPr id="14" name="Object 13">
                        <a:extLst>
                          <a:ext uri="{FF2B5EF4-FFF2-40B4-BE49-F238E27FC236}">
                            <a16:creationId xmlns:a16="http://schemas.microsoft.com/office/drawing/2014/main" id="{C5F34CC8-A0B0-44EE-B674-A961BEC3BA58}"/>
                          </a:ext>
                        </a:extLst>
                      </p:cNvPr>
                      <p:cNvPicPr>
                        <a:picLocks noChangeAspect="1" noChangeArrowheads="1"/>
                      </p:cNvPicPr>
                      <p:nvPr/>
                    </p:nvPicPr>
                    <p:blipFill>
                      <a:blip r:embed="rId8"/>
                      <a:srcRect/>
                      <a:stretch>
                        <a:fillRect/>
                      </a:stretch>
                    </p:blipFill>
                    <p:spPr bwMode="auto">
                      <a:xfrm>
                        <a:off x="6298672" y="3735389"/>
                        <a:ext cx="5821362" cy="2549525"/>
                      </a:xfrm>
                      <a:prstGeom prst="rect">
                        <a:avLst/>
                      </a:prstGeom>
                      <a:noFill/>
                    </p:spPr>
                  </p:pic>
                </p:oleObj>
              </mc:Fallback>
            </mc:AlternateContent>
          </a:graphicData>
        </a:graphic>
      </p:graphicFrame>
    </p:spTree>
    <p:extLst>
      <p:ext uri="{BB962C8B-B14F-4D97-AF65-F5344CB8AC3E}">
        <p14:creationId xmlns:p14="http://schemas.microsoft.com/office/powerpoint/2010/main" val="234689918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p:txBody>
          <a:bodyPr/>
          <a:lstStyle/>
          <a:p>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p:txBody>
          <a:bodyPr/>
          <a:lstStyle/>
          <a:p>
            <a:r>
              <a:rPr lang="de-DE" dirty="0"/>
              <a:t>Different </a:t>
            </a:r>
            <a:r>
              <a:rPr lang="de-DE" dirty="0" err="1"/>
              <a:t>proposed</a:t>
            </a:r>
            <a:r>
              <a:rPr lang="de-DE" dirty="0"/>
              <a:t> </a:t>
            </a:r>
            <a:r>
              <a:rPr lang="de-DE" dirty="0" err="1"/>
              <a:t>options</a:t>
            </a:r>
            <a:endParaRPr lang="en-US" dirty="0"/>
          </a:p>
        </p:txBody>
      </p:sp>
      <p:sp>
        <p:nvSpPr>
          <p:cNvPr id="4" name="Rectangle 3">
            <a:extLst>
              <a:ext uri="{FF2B5EF4-FFF2-40B4-BE49-F238E27FC236}">
                <a16:creationId xmlns:a16="http://schemas.microsoft.com/office/drawing/2014/main" id="{10338E7E-DA8F-4311-84AC-7FABA3BB59C9}"/>
              </a:ext>
            </a:extLst>
          </p:cNvPr>
          <p:cNvSpPr/>
          <p:nvPr/>
        </p:nvSpPr>
        <p:spPr>
          <a:xfrm>
            <a:off x="647700" y="1371600"/>
            <a:ext cx="11447318" cy="523220"/>
          </a:xfrm>
          <a:prstGeom prst="rect">
            <a:avLst/>
          </a:prstGeom>
        </p:spPr>
        <p:txBody>
          <a:bodyPr wrap="square">
            <a:spAutoFit/>
          </a:bodyPr>
          <a:lstStyle/>
          <a:p>
            <a:r>
              <a:rPr lang="en-GB" sz="1400" b="1" dirty="0"/>
              <a:t>Option 4: AMF centric approach: AMF triggers establishment of shared delivery and stores UEs and RAN nodes in multicast session</a:t>
            </a:r>
          </a:p>
          <a:p>
            <a:r>
              <a:rPr lang="en-GB" sz="1400" b="1" dirty="0"/>
              <a:t>(Ericsson)</a:t>
            </a:r>
            <a:endParaRPr lang="en-US" sz="1400" dirty="0"/>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a:extLst>
              <a:ext uri="{FF2B5EF4-FFF2-40B4-BE49-F238E27FC236}">
                <a16:creationId xmlns:a16="http://schemas.microsoft.com/office/drawing/2014/main" id="{191100F1-F31E-4EB4-A8F0-26176F7309BC}"/>
              </a:ext>
            </a:extLst>
          </p:cNvPr>
          <p:cNvSpPr>
            <a:spLocks noChangeArrowheads="1"/>
          </p:cNvSpPr>
          <p:nvPr/>
        </p:nvSpPr>
        <p:spPr bwMode="auto">
          <a:xfrm>
            <a:off x="581891"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a:extLst>
              <a:ext uri="{FF2B5EF4-FFF2-40B4-BE49-F238E27FC236}">
                <a16:creationId xmlns:a16="http://schemas.microsoft.com/office/drawing/2014/main" id="{B1C5D863-68B9-4EF0-8038-5FEE5776AB79}"/>
              </a:ext>
            </a:extLst>
          </p:cNvPr>
          <p:cNvSpPr>
            <a:spLocks noChangeArrowheads="1"/>
          </p:cNvSpPr>
          <p:nvPr/>
        </p:nvSpPr>
        <p:spPr bwMode="auto">
          <a:xfrm>
            <a:off x="947651" y="17619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C38567FB-7B54-4CCB-BC56-76EA01007BF4}"/>
              </a:ext>
            </a:extLst>
          </p:cNvPr>
          <p:cNvGraphicFramePr>
            <a:graphicFrameLocks noChangeAspect="1"/>
          </p:cNvGraphicFramePr>
          <p:nvPr>
            <p:extLst>
              <p:ext uri="{D42A27DB-BD31-4B8C-83A1-F6EECF244321}">
                <p14:modId xmlns:p14="http://schemas.microsoft.com/office/powerpoint/2010/main" val="3753721898"/>
              </p:ext>
            </p:extLst>
          </p:nvPr>
        </p:nvGraphicFramePr>
        <p:xfrm>
          <a:off x="947651" y="1761928"/>
          <a:ext cx="6819900" cy="4124325"/>
        </p:xfrm>
        <a:graphic>
          <a:graphicData uri="http://schemas.openxmlformats.org/presentationml/2006/ole">
            <mc:AlternateContent xmlns:mc="http://schemas.openxmlformats.org/markup-compatibility/2006">
              <mc:Choice xmlns:v="urn:schemas-microsoft-com:vml" Requires="v">
                <p:oleObj spid="_x0000_s4101" name="Visio" r:id="rId3" imgW="6819773" imgH="4124291" progId="Visio.Drawing.15">
                  <p:embed/>
                </p:oleObj>
              </mc:Choice>
              <mc:Fallback>
                <p:oleObj name="Visio" r:id="rId3" imgW="6819773" imgH="4124291" progId="Visio.Drawing.15">
                  <p:embed/>
                  <p:pic>
                    <p:nvPicPr>
                      <p:cNvPr id="8" name="Object 7">
                        <a:extLst>
                          <a:ext uri="{FF2B5EF4-FFF2-40B4-BE49-F238E27FC236}">
                            <a16:creationId xmlns:a16="http://schemas.microsoft.com/office/drawing/2014/main" id="{C38567FB-7B54-4CCB-BC56-76EA01007B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7651" y="1761928"/>
                        <a:ext cx="6819900" cy="4124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5">
            <a:extLst>
              <a:ext uri="{FF2B5EF4-FFF2-40B4-BE49-F238E27FC236}">
                <a16:creationId xmlns:a16="http://schemas.microsoft.com/office/drawing/2014/main" id="{AA1C85AB-3561-45FD-9244-9BCF50DF143B}"/>
              </a:ext>
            </a:extLst>
          </p:cNvPr>
          <p:cNvSpPr>
            <a:spLocks noChangeArrowheads="1"/>
          </p:cNvSpPr>
          <p:nvPr/>
        </p:nvSpPr>
        <p:spPr bwMode="auto">
          <a:xfrm>
            <a:off x="6385147" y="291957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Object 9">
            <a:extLst>
              <a:ext uri="{FF2B5EF4-FFF2-40B4-BE49-F238E27FC236}">
                <a16:creationId xmlns:a16="http://schemas.microsoft.com/office/drawing/2014/main" id="{7A2295D5-04F5-465E-85CA-7D6EF3CDBFAE}"/>
              </a:ext>
            </a:extLst>
          </p:cNvPr>
          <p:cNvGraphicFramePr>
            <a:graphicFrameLocks noChangeAspect="1"/>
          </p:cNvGraphicFramePr>
          <p:nvPr>
            <p:extLst>
              <p:ext uri="{D42A27DB-BD31-4B8C-83A1-F6EECF244321}">
                <p14:modId xmlns:p14="http://schemas.microsoft.com/office/powerpoint/2010/main" val="4272491627"/>
              </p:ext>
            </p:extLst>
          </p:nvPr>
        </p:nvGraphicFramePr>
        <p:xfrm>
          <a:off x="6565514" y="1877542"/>
          <a:ext cx="5820641" cy="1818443"/>
        </p:xfrm>
        <a:graphic>
          <a:graphicData uri="http://schemas.openxmlformats.org/presentationml/2006/ole">
            <mc:AlternateContent xmlns:mc="http://schemas.openxmlformats.org/markup-compatibility/2006">
              <mc:Choice xmlns:v="urn:schemas-microsoft-com:vml" Requires="v">
                <p:oleObj spid="_x0000_s4102" name="Visio" r:id="rId5" imgW="6819773" imgH="2133634" progId="Visio.Drawing.15">
                  <p:embed/>
                </p:oleObj>
              </mc:Choice>
              <mc:Fallback>
                <p:oleObj name="Visio" r:id="rId5" imgW="6819773" imgH="2133634" progId="Visio.Drawing.15">
                  <p:embed/>
                  <p:pic>
                    <p:nvPicPr>
                      <p:cNvPr id="10" name="Object 9">
                        <a:extLst>
                          <a:ext uri="{FF2B5EF4-FFF2-40B4-BE49-F238E27FC236}">
                            <a16:creationId xmlns:a16="http://schemas.microsoft.com/office/drawing/2014/main" id="{7A2295D5-04F5-465E-85CA-7D6EF3CDBFA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65514" y="1877542"/>
                        <a:ext cx="5820641" cy="1818443"/>
                      </a:xfrm>
                      <a:prstGeom prst="rect">
                        <a:avLst/>
                      </a:prstGeom>
                      <a:noFill/>
                    </p:spPr>
                  </p:pic>
                </p:oleObj>
              </mc:Fallback>
            </mc:AlternateContent>
          </a:graphicData>
        </a:graphic>
      </p:graphicFrame>
      <p:graphicFrame>
        <p:nvGraphicFramePr>
          <p:cNvPr id="13" name="Object 12">
            <a:extLst>
              <a:ext uri="{FF2B5EF4-FFF2-40B4-BE49-F238E27FC236}">
                <a16:creationId xmlns:a16="http://schemas.microsoft.com/office/drawing/2014/main" id="{92F0FF47-D3E0-4314-836E-7D8DACE6CC38}"/>
              </a:ext>
            </a:extLst>
          </p:cNvPr>
          <p:cNvGraphicFramePr>
            <a:graphicFrameLocks noChangeAspect="1"/>
          </p:cNvGraphicFramePr>
          <p:nvPr>
            <p:extLst>
              <p:ext uri="{D42A27DB-BD31-4B8C-83A1-F6EECF244321}">
                <p14:modId xmlns:p14="http://schemas.microsoft.com/office/powerpoint/2010/main" val="1014934285"/>
              </p:ext>
            </p:extLst>
          </p:nvPr>
        </p:nvGraphicFramePr>
        <p:xfrm>
          <a:off x="6565515" y="4097895"/>
          <a:ext cx="5820641" cy="1818443"/>
        </p:xfrm>
        <a:graphic>
          <a:graphicData uri="http://schemas.openxmlformats.org/presentationml/2006/ole">
            <mc:AlternateContent xmlns:mc="http://schemas.openxmlformats.org/markup-compatibility/2006">
              <mc:Choice xmlns:v="urn:schemas-microsoft-com:vml" Requires="v">
                <p:oleObj spid="_x0000_s4103" name="Visio" r:id="rId7" imgW="6829253" imgH="2143125" progId="Visio.Drawing.15">
                  <p:embed/>
                </p:oleObj>
              </mc:Choice>
              <mc:Fallback>
                <p:oleObj name="Visio" r:id="rId7" imgW="6829253" imgH="2143125" progId="Visio.Drawing.15">
                  <p:embed/>
                  <p:pic>
                    <p:nvPicPr>
                      <p:cNvPr id="13" name="Object 12">
                        <a:extLst>
                          <a:ext uri="{FF2B5EF4-FFF2-40B4-BE49-F238E27FC236}">
                            <a16:creationId xmlns:a16="http://schemas.microsoft.com/office/drawing/2014/main" id="{92F0FF47-D3E0-4314-836E-7D8DACE6CC38}"/>
                          </a:ext>
                        </a:extLst>
                      </p:cNvPr>
                      <p:cNvPicPr>
                        <a:picLocks noChangeAspect="1" noChangeArrowheads="1"/>
                      </p:cNvPicPr>
                      <p:nvPr/>
                    </p:nvPicPr>
                    <p:blipFill>
                      <a:blip r:embed="rId8"/>
                      <a:srcRect/>
                      <a:stretch>
                        <a:fillRect/>
                      </a:stretch>
                    </p:blipFill>
                    <p:spPr bwMode="auto">
                      <a:xfrm>
                        <a:off x="6565515" y="4097895"/>
                        <a:ext cx="5820641" cy="1818443"/>
                      </a:xfrm>
                      <a:prstGeom prst="rect">
                        <a:avLst/>
                      </a:prstGeom>
                      <a:noFill/>
                    </p:spPr>
                  </p:pic>
                </p:oleObj>
              </mc:Fallback>
            </mc:AlternateContent>
          </a:graphicData>
        </a:graphic>
      </p:graphicFrame>
    </p:spTree>
    <p:extLst>
      <p:ext uri="{BB962C8B-B14F-4D97-AF65-F5344CB8AC3E}">
        <p14:creationId xmlns:p14="http://schemas.microsoft.com/office/powerpoint/2010/main" val="425867879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A7A76D-53EA-4320-AAB3-8CD74EC73D64}"/>
              </a:ext>
            </a:extLst>
          </p:cNvPr>
          <p:cNvSpPr>
            <a:spLocks noGrp="1"/>
          </p:cNvSpPr>
          <p:nvPr>
            <p:ph idx="1"/>
          </p:nvPr>
        </p:nvSpPr>
        <p:spPr/>
        <p:txBody>
          <a:bodyPr/>
          <a:lstStyle/>
          <a:p>
            <a:endParaRPr lang="de-DE" dirty="0"/>
          </a:p>
          <a:p>
            <a:endParaRPr lang="en-US" dirty="0"/>
          </a:p>
        </p:txBody>
      </p:sp>
      <p:sp>
        <p:nvSpPr>
          <p:cNvPr id="3" name="Title 2">
            <a:extLst>
              <a:ext uri="{FF2B5EF4-FFF2-40B4-BE49-F238E27FC236}">
                <a16:creationId xmlns:a16="http://schemas.microsoft.com/office/drawing/2014/main" id="{0212A1AD-FB46-4FB1-87A1-C6D8233E4CD8}"/>
              </a:ext>
            </a:extLst>
          </p:cNvPr>
          <p:cNvSpPr>
            <a:spLocks noGrp="1"/>
          </p:cNvSpPr>
          <p:nvPr>
            <p:ph type="title"/>
          </p:nvPr>
        </p:nvSpPr>
        <p:spPr/>
        <p:txBody>
          <a:bodyPr/>
          <a:lstStyle/>
          <a:p>
            <a:r>
              <a:rPr lang="de-DE" dirty="0"/>
              <a:t>Different </a:t>
            </a:r>
            <a:r>
              <a:rPr lang="de-DE" dirty="0" err="1"/>
              <a:t>proposed</a:t>
            </a:r>
            <a:r>
              <a:rPr lang="de-DE" dirty="0"/>
              <a:t> </a:t>
            </a:r>
            <a:r>
              <a:rPr lang="de-DE" dirty="0" err="1"/>
              <a:t>options</a:t>
            </a:r>
            <a:endParaRPr lang="en-US" dirty="0"/>
          </a:p>
        </p:txBody>
      </p:sp>
      <p:sp>
        <p:nvSpPr>
          <p:cNvPr id="4" name="Rectangle 3">
            <a:extLst>
              <a:ext uri="{FF2B5EF4-FFF2-40B4-BE49-F238E27FC236}">
                <a16:creationId xmlns:a16="http://schemas.microsoft.com/office/drawing/2014/main" id="{10338E7E-DA8F-4311-84AC-7FABA3BB59C9}"/>
              </a:ext>
            </a:extLst>
          </p:cNvPr>
          <p:cNvSpPr/>
          <p:nvPr/>
        </p:nvSpPr>
        <p:spPr>
          <a:xfrm>
            <a:off x="647700" y="1371600"/>
            <a:ext cx="11447318" cy="307777"/>
          </a:xfrm>
          <a:prstGeom prst="rect">
            <a:avLst/>
          </a:prstGeom>
        </p:spPr>
        <p:txBody>
          <a:bodyPr wrap="square">
            <a:spAutoFit/>
          </a:bodyPr>
          <a:lstStyle/>
          <a:p>
            <a:r>
              <a:rPr lang="en-GB" sz="1400" b="1" dirty="0"/>
              <a:t>Option 5: Signalling Piggybacked in PDU session signalling (Vivo) </a:t>
            </a:r>
            <a:endParaRPr lang="en-US" sz="1400" dirty="0"/>
          </a:p>
        </p:txBody>
      </p:sp>
      <p:sp>
        <p:nvSpPr>
          <p:cNvPr id="22" name="Rectangle 2">
            <a:extLst>
              <a:ext uri="{FF2B5EF4-FFF2-40B4-BE49-F238E27FC236}">
                <a16:creationId xmlns:a16="http://schemas.microsoft.com/office/drawing/2014/main" id="{A7E51A8C-725B-4836-B212-AEE841B829B7}"/>
              </a:ext>
            </a:extLst>
          </p:cNvPr>
          <p:cNvSpPr>
            <a:spLocks noChangeArrowheads="1"/>
          </p:cNvSpPr>
          <p:nvPr/>
        </p:nvSpPr>
        <p:spPr bwMode="auto">
          <a:xfrm>
            <a:off x="748145"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a:extLst>
              <a:ext uri="{FF2B5EF4-FFF2-40B4-BE49-F238E27FC236}">
                <a16:creationId xmlns:a16="http://schemas.microsoft.com/office/drawing/2014/main" id="{191100F1-F31E-4EB4-A8F0-26176F7309BC}"/>
              </a:ext>
            </a:extLst>
          </p:cNvPr>
          <p:cNvSpPr>
            <a:spLocks noChangeArrowheads="1"/>
          </p:cNvSpPr>
          <p:nvPr/>
        </p:nvSpPr>
        <p:spPr bwMode="auto">
          <a:xfrm>
            <a:off x="581891" y="20698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a:extLst>
              <a:ext uri="{FF2B5EF4-FFF2-40B4-BE49-F238E27FC236}">
                <a16:creationId xmlns:a16="http://schemas.microsoft.com/office/drawing/2014/main" id="{B1C5D863-68B9-4EF0-8038-5FEE5776AB79}"/>
              </a:ext>
            </a:extLst>
          </p:cNvPr>
          <p:cNvSpPr>
            <a:spLocks noChangeArrowheads="1"/>
          </p:cNvSpPr>
          <p:nvPr/>
        </p:nvSpPr>
        <p:spPr bwMode="auto">
          <a:xfrm>
            <a:off x="947651" y="17619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5">
            <a:extLst>
              <a:ext uri="{FF2B5EF4-FFF2-40B4-BE49-F238E27FC236}">
                <a16:creationId xmlns:a16="http://schemas.microsoft.com/office/drawing/2014/main" id="{AA1C85AB-3561-45FD-9244-9BCF50DF143B}"/>
              </a:ext>
            </a:extLst>
          </p:cNvPr>
          <p:cNvSpPr>
            <a:spLocks noChangeArrowheads="1"/>
          </p:cNvSpPr>
          <p:nvPr/>
        </p:nvSpPr>
        <p:spPr bwMode="auto">
          <a:xfrm>
            <a:off x="6385147" y="291957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a:extLst>
              <a:ext uri="{FF2B5EF4-FFF2-40B4-BE49-F238E27FC236}">
                <a16:creationId xmlns:a16="http://schemas.microsoft.com/office/drawing/2014/main" id="{5456EE68-27F3-4822-A063-6B8EA417CD3E}"/>
              </a:ext>
            </a:extLst>
          </p:cNvPr>
          <p:cNvSpPr>
            <a:spLocks noChangeArrowheads="1"/>
          </p:cNvSpPr>
          <p:nvPr/>
        </p:nvSpPr>
        <p:spPr bwMode="auto">
          <a:xfrm>
            <a:off x="581891" y="18360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Object 10">
            <a:extLst>
              <a:ext uri="{FF2B5EF4-FFF2-40B4-BE49-F238E27FC236}">
                <a16:creationId xmlns:a16="http://schemas.microsoft.com/office/drawing/2014/main" id="{A3B5DC66-9305-440D-A64E-4E5B240D7368}"/>
              </a:ext>
            </a:extLst>
          </p:cNvPr>
          <p:cNvGraphicFramePr>
            <a:graphicFrameLocks noChangeAspect="1"/>
          </p:cNvGraphicFramePr>
          <p:nvPr>
            <p:extLst>
              <p:ext uri="{D42A27DB-BD31-4B8C-83A1-F6EECF244321}">
                <p14:modId xmlns:p14="http://schemas.microsoft.com/office/powerpoint/2010/main" val="3470288768"/>
              </p:ext>
            </p:extLst>
          </p:nvPr>
        </p:nvGraphicFramePr>
        <p:xfrm>
          <a:off x="581891" y="1836013"/>
          <a:ext cx="6115050" cy="4600575"/>
        </p:xfrm>
        <a:graphic>
          <a:graphicData uri="http://schemas.openxmlformats.org/presentationml/2006/ole">
            <mc:AlternateContent xmlns:mc="http://schemas.openxmlformats.org/markup-compatibility/2006">
              <mc:Choice xmlns:v="urn:schemas-microsoft-com:vml" Requires="v">
                <p:oleObj spid="_x0000_s5123" name="Visio" r:id="rId3" imgW="6824913" imgH="5138988" progId="Visio.Drawing.15">
                  <p:embed/>
                </p:oleObj>
              </mc:Choice>
              <mc:Fallback>
                <p:oleObj name="Visio" r:id="rId3" imgW="6824913" imgH="5138988" progId="Visio.Drawing.15">
                  <p:embed/>
                  <p:pic>
                    <p:nvPicPr>
                      <p:cNvPr id="11" name="Object 10">
                        <a:extLst>
                          <a:ext uri="{FF2B5EF4-FFF2-40B4-BE49-F238E27FC236}">
                            <a16:creationId xmlns:a16="http://schemas.microsoft.com/office/drawing/2014/main" id="{A3B5DC66-9305-440D-A64E-4E5B240D73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891" y="1836013"/>
                        <a:ext cx="6115050" cy="4600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12">
            <a:extLst>
              <a:ext uri="{FF2B5EF4-FFF2-40B4-BE49-F238E27FC236}">
                <a16:creationId xmlns:a16="http://schemas.microsoft.com/office/drawing/2014/main" id="{961D4470-564E-41A3-8CC8-90D31780E8FE}"/>
              </a:ext>
            </a:extLst>
          </p:cNvPr>
          <p:cNvSpPr/>
          <p:nvPr/>
        </p:nvSpPr>
        <p:spPr>
          <a:xfrm>
            <a:off x="7027334" y="3469341"/>
            <a:ext cx="4516966" cy="1438855"/>
          </a:xfrm>
          <a:prstGeom prst="rect">
            <a:avLst/>
          </a:prstGeom>
        </p:spPr>
        <p:txBody>
          <a:bodyPr wrap="square">
            <a:spAutoFit/>
          </a:bodyPr>
          <a:lstStyle/>
          <a:p>
            <a:pPr>
              <a:spcAft>
                <a:spcPts val="900"/>
              </a:spcAft>
            </a:pPr>
            <a:r>
              <a:rPr lang="en-GB" sz="1600" dirty="0">
                <a:solidFill>
                  <a:srgbClr val="000000"/>
                </a:solidFill>
                <a:latin typeface="Times New Roman" panose="02020603050405020304" pitchFamily="18" charset="0"/>
                <a:ea typeface="SimSun" panose="02010600030101010101" pitchFamily="2" charset="-122"/>
              </a:rPr>
              <a:t>All subsequent signalling from MB-SMF related to multicast session  (e.g. for activation, deactivation) would need to go via SMF, as MB-SMF is not aware of AMFs and NG-RAN nodes in multicast session.</a:t>
            </a:r>
          </a:p>
          <a:p>
            <a:pPr>
              <a:spcAft>
                <a:spcPts val="900"/>
              </a:spcAft>
            </a:pPr>
            <a:r>
              <a:rPr lang="en-GB" sz="1600" dirty="0">
                <a:effectLst/>
                <a:latin typeface="Times New Roman" panose="02020603050405020304" pitchFamily="18" charset="0"/>
                <a:ea typeface="SimSun" panose="02010600030101010101" pitchFamily="2" charset="-122"/>
              </a:rPr>
              <a:t>Signalling also piggybacked in </a:t>
            </a:r>
            <a:r>
              <a:rPr lang="en-GB" sz="1600" dirty="0" err="1">
                <a:effectLst/>
                <a:latin typeface="Times New Roman" panose="02020603050405020304" pitchFamily="18" charset="0"/>
                <a:ea typeface="SimSun" panose="02010600030101010101" pitchFamily="2" charset="-122"/>
              </a:rPr>
              <a:t>Xn</a:t>
            </a:r>
            <a:r>
              <a:rPr lang="en-GB" sz="1600" dirty="0">
                <a:effectLst/>
                <a:latin typeface="Times New Roman" panose="02020603050405020304" pitchFamily="18" charset="0"/>
                <a:ea typeface="SimSun" panose="02010600030101010101" pitchFamily="2" charset="-122"/>
              </a:rPr>
              <a:t>/N2 HO</a:t>
            </a:r>
            <a:endParaRPr lang="en-US" sz="1200" dirty="0">
              <a:effectLst/>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189012041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BE7FC-34B6-47CF-9266-9C6BB39694C4}"/>
              </a:ext>
            </a:extLst>
          </p:cNvPr>
          <p:cNvSpPr>
            <a:spLocks noGrp="1"/>
          </p:cNvSpPr>
          <p:nvPr>
            <p:ph type="title"/>
          </p:nvPr>
        </p:nvSpPr>
        <p:spPr>
          <a:xfrm>
            <a:off x="651933" y="228600"/>
            <a:ext cx="4597799" cy="1143000"/>
          </a:xfrm>
        </p:spPr>
        <p:txBody>
          <a:bodyPr/>
          <a:lstStyle/>
          <a:p>
            <a:r>
              <a:rPr lang="de-DE" dirty="0"/>
              <a:t>Status quo: </a:t>
            </a:r>
            <a:r>
              <a:rPr lang="en-US" dirty="0"/>
              <a:t>technically endorsed</a:t>
            </a:r>
            <a:r>
              <a:rPr lang="de-DE" dirty="0"/>
              <a:t> </a:t>
            </a:r>
            <a:r>
              <a:rPr lang="en-US" u="sng" dirty="0">
                <a:hlinkClick r:id="rId2"/>
              </a:rPr>
              <a:t>S2-2103074</a:t>
            </a:r>
            <a:endParaRPr lang="en-US" dirty="0"/>
          </a:p>
        </p:txBody>
      </p:sp>
      <p:sp>
        <p:nvSpPr>
          <p:cNvPr id="3" name="Content Placeholder 2">
            <a:extLst>
              <a:ext uri="{FF2B5EF4-FFF2-40B4-BE49-F238E27FC236}">
                <a16:creationId xmlns:a16="http://schemas.microsoft.com/office/drawing/2014/main" id="{406C6845-25ED-4C84-94E9-24FCF0A03717}"/>
              </a:ext>
            </a:extLst>
          </p:cNvPr>
          <p:cNvSpPr>
            <a:spLocks noGrp="1"/>
          </p:cNvSpPr>
          <p:nvPr>
            <p:ph idx="1"/>
          </p:nvPr>
        </p:nvSpPr>
        <p:spPr>
          <a:xfrm>
            <a:off x="359834" y="1371600"/>
            <a:ext cx="5201870" cy="4830763"/>
          </a:xfrm>
        </p:spPr>
        <p:txBody>
          <a:bodyPr/>
          <a:lstStyle/>
          <a:p>
            <a:pPr marL="0" indent="0">
              <a:buNone/>
            </a:pPr>
            <a:r>
              <a:rPr lang="en-US" dirty="0"/>
              <a:t>Option 2 with editor´s notes about option 1, option 3 and option 5</a:t>
            </a:r>
          </a:p>
          <a:p>
            <a:pPr marL="0" indent="0">
              <a:buNone/>
            </a:pPr>
            <a:endParaRPr lang="en-US" dirty="0"/>
          </a:p>
        </p:txBody>
      </p:sp>
      <p:sp>
        <p:nvSpPr>
          <p:cNvPr id="4" name="Slide Number Placeholder 3">
            <a:extLst>
              <a:ext uri="{FF2B5EF4-FFF2-40B4-BE49-F238E27FC236}">
                <a16:creationId xmlns:a16="http://schemas.microsoft.com/office/drawing/2014/main" id="{177E7FDC-A4B7-4D0C-83AB-5171B4DC3F82}"/>
              </a:ext>
            </a:extLst>
          </p:cNvPr>
          <p:cNvSpPr>
            <a:spLocks noGrp="1"/>
          </p:cNvSpPr>
          <p:nvPr>
            <p:ph type="sldNum" sz="quarter" idx="12"/>
          </p:nvPr>
        </p:nvSpPr>
        <p:spPr/>
        <p:txBody>
          <a:bodyPr/>
          <a:lstStyle/>
          <a:p>
            <a:fld id="{72B41AFB-60C3-4E04-B62B-1B12B8C52FF3}" type="slidenum">
              <a:rPr lang="zh-CN" altLang="en-US" smtClean="0"/>
              <a:t>8</a:t>
            </a:fld>
            <a:endParaRPr lang="zh-CN" altLang="en-US"/>
          </a:p>
        </p:txBody>
      </p:sp>
      <p:grpSp>
        <p:nvGrpSpPr>
          <p:cNvPr id="5" name="组合 90">
            <a:extLst>
              <a:ext uri="{FF2B5EF4-FFF2-40B4-BE49-F238E27FC236}">
                <a16:creationId xmlns:a16="http://schemas.microsoft.com/office/drawing/2014/main" id="{B8EEA4B8-4AC4-44F6-9B21-82F871F8FAA3}"/>
              </a:ext>
            </a:extLst>
          </p:cNvPr>
          <p:cNvGrpSpPr/>
          <p:nvPr/>
        </p:nvGrpSpPr>
        <p:grpSpPr>
          <a:xfrm>
            <a:off x="5857938" y="-1"/>
            <a:ext cx="5028801" cy="6379285"/>
            <a:chOff x="0" y="-1"/>
            <a:chExt cx="5948215" cy="7321317"/>
          </a:xfrm>
        </p:grpSpPr>
        <p:sp>
          <p:nvSpPr>
            <p:cNvPr id="6" name="矩形 82">
              <a:extLst>
                <a:ext uri="{FF2B5EF4-FFF2-40B4-BE49-F238E27FC236}">
                  <a16:creationId xmlns:a16="http://schemas.microsoft.com/office/drawing/2014/main" id="{88AF5B65-7B03-4509-9385-24FA0BBC7ABB}"/>
                </a:ext>
              </a:extLst>
            </p:cNvPr>
            <p:cNvSpPr/>
            <p:nvPr/>
          </p:nvSpPr>
          <p:spPr>
            <a:xfrm>
              <a:off x="0" y="0"/>
              <a:ext cx="413706" cy="20683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US" sz="1000" b="1" kern="1200">
                  <a:solidFill>
                    <a:srgbClr val="000000"/>
                  </a:solidFill>
                  <a:effectLst/>
                  <a:ea typeface="Times New Roman" panose="02020603050405020304" pitchFamily="18" charset="0"/>
                  <a:cs typeface="Times New Roman" panose="02020603050405020304" pitchFamily="18" charset="0"/>
                </a:rPr>
                <a:t>UE</a:t>
              </a:r>
              <a:endParaRPr lang="en-US" sz="1200">
                <a:effectLst/>
                <a:latin typeface="Times New Roman" panose="02020603050405020304" pitchFamily="18" charset="0"/>
                <a:ea typeface="Times New Roman" panose="02020603050405020304" pitchFamily="18" charset="0"/>
              </a:endParaRPr>
            </a:p>
          </p:txBody>
        </p:sp>
        <p:sp>
          <p:nvSpPr>
            <p:cNvPr id="7" name="矩形 83">
              <a:extLst>
                <a:ext uri="{FF2B5EF4-FFF2-40B4-BE49-F238E27FC236}">
                  <a16:creationId xmlns:a16="http://schemas.microsoft.com/office/drawing/2014/main" id="{0249FFA9-4A83-4D6D-9643-7339D8A4F1DE}"/>
                </a:ext>
              </a:extLst>
            </p:cNvPr>
            <p:cNvSpPr/>
            <p:nvPr/>
          </p:nvSpPr>
          <p:spPr>
            <a:xfrm>
              <a:off x="608297" y="0"/>
              <a:ext cx="413706" cy="20681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US" sz="900" b="1" kern="1200">
                  <a:solidFill>
                    <a:srgbClr val="000000"/>
                  </a:solidFill>
                  <a:effectLst/>
                  <a:ea typeface="Times New Roman" panose="02020603050405020304" pitchFamily="18" charset="0"/>
                  <a:cs typeface="Times New Roman" panose="02020603050405020304" pitchFamily="18" charset="0"/>
                </a:rPr>
                <a:t>NG-RAN</a:t>
              </a:r>
              <a:endParaRPr lang="en-US" sz="1200">
                <a:effectLst/>
                <a:latin typeface="Times New Roman" panose="02020603050405020304" pitchFamily="18" charset="0"/>
                <a:ea typeface="Times New Roman" panose="02020603050405020304" pitchFamily="18" charset="0"/>
              </a:endParaRPr>
            </a:p>
          </p:txBody>
        </p:sp>
        <p:sp>
          <p:nvSpPr>
            <p:cNvPr id="8" name="矩形 84">
              <a:extLst>
                <a:ext uri="{FF2B5EF4-FFF2-40B4-BE49-F238E27FC236}">
                  <a16:creationId xmlns:a16="http://schemas.microsoft.com/office/drawing/2014/main" id="{790ED1D5-2EB7-4C33-A1E4-5EFD48634534}"/>
                </a:ext>
              </a:extLst>
            </p:cNvPr>
            <p:cNvSpPr/>
            <p:nvPr/>
          </p:nvSpPr>
          <p:spPr>
            <a:xfrm>
              <a:off x="1216775" y="0"/>
              <a:ext cx="413706" cy="20683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US" sz="1000" b="1" kern="1200">
                  <a:solidFill>
                    <a:srgbClr val="000000"/>
                  </a:solidFill>
                  <a:effectLst/>
                  <a:ea typeface="Times New Roman" panose="02020603050405020304" pitchFamily="18" charset="0"/>
                  <a:cs typeface="Times New Roman" panose="02020603050405020304" pitchFamily="18" charset="0"/>
                </a:rPr>
                <a:t>AMF</a:t>
              </a:r>
              <a:endParaRPr lang="en-US" sz="1200">
                <a:effectLst/>
                <a:latin typeface="Times New Roman" panose="02020603050405020304" pitchFamily="18" charset="0"/>
                <a:ea typeface="Times New Roman" panose="02020603050405020304" pitchFamily="18" charset="0"/>
              </a:endParaRPr>
            </a:p>
          </p:txBody>
        </p:sp>
        <p:sp>
          <p:nvSpPr>
            <p:cNvPr id="9" name="矩形 85">
              <a:extLst>
                <a:ext uri="{FF2B5EF4-FFF2-40B4-BE49-F238E27FC236}">
                  <a16:creationId xmlns:a16="http://schemas.microsoft.com/office/drawing/2014/main" id="{313C88B4-F60B-42E3-8D9A-00031B986BE1}"/>
                </a:ext>
              </a:extLst>
            </p:cNvPr>
            <p:cNvSpPr/>
            <p:nvPr/>
          </p:nvSpPr>
          <p:spPr>
            <a:xfrm>
              <a:off x="1825163" y="0"/>
              <a:ext cx="413706" cy="20683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US" sz="1000" b="1" kern="1200">
                  <a:solidFill>
                    <a:srgbClr val="000000"/>
                  </a:solidFill>
                  <a:effectLst/>
                  <a:ea typeface="Times New Roman" panose="02020603050405020304" pitchFamily="18" charset="0"/>
                  <a:cs typeface="Times New Roman" panose="02020603050405020304" pitchFamily="18" charset="0"/>
                </a:rPr>
                <a:t>SMF</a:t>
              </a:r>
              <a:endParaRPr lang="en-US" sz="1200">
                <a:effectLst/>
                <a:latin typeface="Times New Roman" panose="02020603050405020304" pitchFamily="18" charset="0"/>
                <a:ea typeface="Times New Roman" panose="02020603050405020304" pitchFamily="18" charset="0"/>
              </a:endParaRPr>
            </a:p>
          </p:txBody>
        </p:sp>
        <p:sp>
          <p:nvSpPr>
            <p:cNvPr id="10" name="矩形 86">
              <a:extLst>
                <a:ext uri="{FF2B5EF4-FFF2-40B4-BE49-F238E27FC236}">
                  <a16:creationId xmlns:a16="http://schemas.microsoft.com/office/drawing/2014/main" id="{342BEA3C-4ABB-4AC6-B1E6-34690F5683F2}"/>
                </a:ext>
              </a:extLst>
            </p:cNvPr>
            <p:cNvSpPr/>
            <p:nvPr/>
          </p:nvSpPr>
          <p:spPr>
            <a:xfrm>
              <a:off x="2433552" y="0"/>
              <a:ext cx="426795" cy="20683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US" sz="1000" b="1" kern="1200">
                  <a:solidFill>
                    <a:srgbClr val="000000"/>
                  </a:solidFill>
                  <a:effectLst/>
                  <a:ea typeface="Times New Roman" panose="02020603050405020304" pitchFamily="18" charset="0"/>
                  <a:cs typeface="Times New Roman" panose="02020603050405020304" pitchFamily="18" charset="0"/>
                </a:rPr>
                <a:t>UPF</a:t>
              </a:r>
              <a:endParaRPr lang="en-US" sz="1200">
                <a:effectLst/>
                <a:latin typeface="Times New Roman" panose="02020603050405020304" pitchFamily="18" charset="0"/>
                <a:ea typeface="Times New Roman" panose="02020603050405020304" pitchFamily="18" charset="0"/>
              </a:endParaRPr>
            </a:p>
          </p:txBody>
        </p:sp>
        <p:sp>
          <p:nvSpPr>
            <p:cNvPr id="11" name="矩形 87">
              <a:extLst>
                <a:ext uri="{FF2B5EF4-FFF2-40B4-BE49-F238E27FC236}">
                  <a16:creationId xmlns:a16="http://schemas.microsoft.com/office/drawing/2014/main" id="{485C8E96-D41E-41E3-99CE-A7D68B8F562D}"/>
                </a:ext>
              </a:extLst>
            </p:cNvPr>
            <p:cNvSpPr/>
            <p:nvPr/>
          </p:nvSpPr>
          <p:spPr>
            <a:xfrm>
              <a:off x="3055028" y="0"/>
              <a:ext cx="477629" cy="20683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US" sz="1000" b="1" kern="1200">
                  <a:solidFill>
                    <a:srgbClr val="000000"/>
                  </a:solidFill>
                  <a:effectLst/>
                  <a:ea typeface="Times New Roman" panose="02020603050405020304" pitchFamily="18" charset="0"/>
                  <a:cs typeface="Times New Roman" panose="02020603050405020304" pitchFamily="18" charset="0"/>
                </a:rPr>
                <a:t>NRF</a:t>
              </a:r>
              <a:endParaRPr lang="en-US" sz="1200">
                <a:effectLst/>
                <a:latin typeface="Times New Roman" panose="02020603050405020304" pitchFamily="18" charset="0"/>
                <a:ea typeface="Times New Roman" panose="02020603050405020304" pitchFamily="18" charset="0"/>
              </a:endParaRPr>
            </a:p>
          </p:txBody>
        </p:sp>
        <p:sp>
          <p:nvSpPr>
            <p:cNvPr id="12" name="矩形 88">
              <a:extLst>
                <a:ext uri="{FF2B5EF4-FFF2-40B4-BE49-F238E27FC236}">
                  <a16:creationId xmlns:a16="http://schemas.microsoft.com/office/drawing/2014/main" id="{742A40FD-B3EE-49EF-A7FB-AA829A955AE9}"/>
                </a:ext>
              </a:extLst>
            </p:cNvPr>
            <p:cNvSpPr/>
            <p:nvPr/>
          </p:nvSpPr>
          <p:spPr>
            <a:xfrm>
              <a:off x="3727338" y="0"/>
              <a:ext cx="545136" cy="20683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US" sz="1000" b="1" kern="1200">
                  <a:solidFill>
                    <a:srgbClr val="000000"/>
                  </a:solidFill>
                  <a:effectLst/>
                  <a:ea typeface="Times New Roman" panose="02020603050405020304" pitchFamily="18" charset="0"/>
                  <a:cs typeface="Times New Roman" panose="02020603050405020304" pitchFamily="18" charset="0"/>
                </a:rPr>
                <a:t>MB-SMF</a:t>
              </a:r>
              <a:endParaRPr lang="en-US" sz="1200">
                <a:effectLst/>
                <a:latin typeface="Times New Roman" panose="02020603050405020304" pitchFamily="18" charset="0"/>
                <a:ea typeface="Times New Roman" panose="02020603050405020304" pitchFamily="18" charset="0"/>
              </a:endParaRPr>
            </a:p>
          </p:txBody>
        </p:sp>
        <p:sp>
          <p:nvSpPr>
            <p:cNvPr id="13" name="矩形 89">
              <a:extLst>
                <a:ext uri="{FF2B5EF4-FFF2-40B4-BE49-F238E27FC236}">
                  <a16:creationId xmlns:a16="http://schemas.microsoft.com/office/drawing/2014/main" id="{ECA4787C-D521-4F85-B8AB-48641E6BCFCE}"/>
                </a:ext>
              </a:extLst>
            </p:cNvPr>
            <p:cNvSpPr/>
            <p:nvPr/>
          </p:nvSpPr>
          <p:spPr>
            <a:xfrm>
              <a:off x="4467157" y="0"/>
              <a:ext cx="508474" cy="20683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US" sz="1000" b="1" kern="1200">
                  <a:solidFill>
                    <a:srgbClr val="000000"/>
                  </a:solidFill>
                  <a:effectLst/>
                  <a:ea typeface="Times New Roman" panose="02020603050405020304" pitchFamily="18" charset="0"/>
                  <a:cs typeface="Times New Roman" panose="02020603050405020304" pitchFamily="18" charset="0"/>
                </a:rPr>
                <a:t>MB-UPF</a:t>
              </a:r>
              <a:endParaRPr lang="en-US" sz="1200">
                <a:effectLst/>
                <a:latin typeface="Times New Roman" panose="02020603050405020304" pitchFamily="18" charset="0"/>
                <a:ea typeface="Times New Roman" panose="02020603050405020304" pitchFamily="18" charset="0"/>
              </a:endParaRPr>
            </a:p>
          </p:txBody>
        </p:sp>
        <p:sp>
          <p:nvSpPr>
            <p:cNvPr id="14" name="矩形 90">
              <a:extLst>
                <a:ext uri="{FF2B5EF4-FFF2-40B4-BE49-F238E27FC236}">
                  <a16:creationId xmlns:a16="http://schemas.microsoft.com/office/drawing/2014/main" id="{AB49B80D-A102-4209-979C-202EAEB28B16}"/>
                </a:ext>
              </a:extLst>
            </p:cNvPr>
            <p:cNvSpPr/>
            <p:nvPr/>
          </p:nvSpPr>
          <p:spPr>
            <a:xfrm>
              <a:off x="5092664" y="-1"/>
              <a:ext cx="646032" cy="20680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ts val="800"/>
                </a:lnSpc>
              </a:pPr>
              <a:r>
                <a:rPr lang="en-US" sz="1000" b="1" kern="1200">
                  <a:solidFill>
                    <a:srgbClr val="000000"/>
                  </a:solidFill>
                  <a:effectLst/>
                  <a:ea typeface="Times New Roman" panose="02020603050405020304" pitchFamily="18" charset="0"/>
                  <a:cs typeface="Times New Roman" panose="02020603050405020304" pitchFamily="18" charset="0"/>
                </a:rPr>
                <a:t>AF</a:t>
              </a:r>
              <a:endParaRPr lang="en-US" sz="1200">
                <a:effectLst/>
                <a:latin typeface="Times New Roman" panose="02020603050405020304" pitchFamily="18" charset="0"/>
                <a:ea typeface="Times New Roman" panose="02020603050405020304" pitchFamily="18" charset="0"/>
              </a:endParaRPr>
            </a:p>
          </p:txBody>
        </p:sp>
        <p:cxnSp>
          <p:nvCxnSpPr>
            <p:cNvPr id="15" name="直接连接符 91">
              <a:extLst>
                <a:ext uri="{FF2B5EF4-FFF2-40B4-BE49-F238E27FC236}">
                  <a16:creationId xmlns:a16="http://schemas.microsoft.com/office/drawing/2014/main" id="{9F327EB5-6CFD-447E-A6A2-4AB1A3D10E8C}"/>
                </a:ext>
              </a:extLst>
            </p:cNvPr>
            <p:cNvCxnSpPr/>
            <p:nvPr/>
          </p:nvCxnSpPr>
          <p:spPr>
            <a:xfrm>
              <a:off x="1423628" y="206838"/>
              <a:ext cx="1" cy="711447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92">
              <a:extLst>
                <a:ext uri="{FF2B5EF4-FFF2-40B4-BE49-F238E27FC236}">
                  <a16:creationId xmlns:a16="http://schemas.microsoft.com/office/drawing/2014/main" id="{A05068B4-F329-4C06-9F6C-8C1CFA7ABD2F}"/>
                </a:ext>
              </a:extLst>
            </p:cNvPr>
            <p:cNvCxnSpPr/>
            <p:nvPr/>
          </p:nvCxnSpPr>
          <p:spPr>
            <a:xfrm>
              <a:off x="206853" y="206838"/>
              <a:ext cx="1" cy="711447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93">
              <a:extLst>
                <a:ext uri="{FF2B5EF4-FFF2-40B4-BE49-F238E27FC236}">
                  <a16:creationId xmlns:a16="http://schemas.microsoft.com/office/drawing/2014/main" id="{AA711B91-50E9-44CE-A9A4-2C6CB0B8514D}"/>
                </a:ext>
              </a:extLst>
            </p:cNvPr>
            <p:cNvCxnSpPr/>
            <p:nvPr/>
          </p:nvCxnSpPr>
          <p:spPr>
            <a:xfrm>
              <a:off x="815241" y="206838"/>
              <a:ext cx="1" cy="711447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94">
              <a:extLst>
                <a:ext uri="{FF2B5EF4-FFF2-40B4-BE49-F238E27FC236}">
                  <a16:creationId xmlns:a16="http://schemas.microsoft.com/office/drawing/2014/main" id="{973E447A-F2F4-473D-8DF3-6565C04246A9}"/>
                </a:ext>
              </a:extLst>
            </p:cNvPr>
            <p:cNvCxnSpPr/>
            <p:nvPr/>
          </p:nvCxnSpPr>
          <p:spPr>
            <a:xfrm>
              <a:off x="2032016" y="206838"/>
              <a:ext cx="1" cy="711447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95">
              <a:extLst>
                <a:ext uri="{FF2B5EF4-FFF2-40B4-BE49-F238E27FC236}">
                  <a16:creationId xmlns:a16="http://schemas.microsoft.com/office/drawing/2014/main" id="{9F8C60CF-F51F-4DD5-A783-49DE832E6E39}"/>
                </a:ext>
              </a:extLst>
            </p:cNvPr>
            <p:cNvCxnSpPr/>
            <p:nvPr/>
          </p:nvCxnSpPr>
          <p:spPr>
            <a:xfrm>
              <a:off x="2640404" y="206838"/>
              <a:ext cx="1" cy="711447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96">
              <a:extLst>
                <a:ext uri="{FF2B5EF4-FFF2-40B4-BE49-F238E27FC236}">
                  <a16:creationId xmlns:a16="http://schemas.microsoft.com/office/drawing/2014/main" id="{F926F6CE-0D15-4A76-83DF-952CE4D5D108}"/>
                </a:ext>
              </a:extLst>
            </p:cNvPr>
            <p:cNvCxnSpPr/>
            <p:nvPr/>
          </p:nvCxnSpPr>
          <p:spPr>
            <a:xfrm>
              <a:off x="3293841" y="206838"/>
              <a:ext cx="1" cy="711447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97">
              <a:extLst>
                <a:ext uri="{FF2B5EF4-FFF2-40B4-BE49-F238E27FC236}">
                  <a16:creationId xmlns:a16="http://schemas.microsoft.com/office/drawing/2014/main" id="{2E79142C-1BF9-44B3-A88D-4D269FF7BA3C}"/>
                </a:ext>
              </a:extLst>
            </p:cNvPr>
            <p:cNvCxnSpPr/>
            <p:nvPr/>
          </p:nvCxnSpPr>
          <p:spPr>
            <a:xfrm>
              <a:off x="3999906" y="206838"/>
              <a:ext cx="1" cy="711447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98">
              <a:extLst>
                <a:ext uri="{FF2B5EF4-FFF2-40B4-BE49-F238E27FC236}">
                  <a16:creationId xmlns:a16="http://schemas.microsoft.com/office/drawing/2014/main" id="{3D19F436-3541-4D48-8A26-AD838AD7B0A0}"/>
                </a:ext>
              </a:extLst>
            </p:cNvPr>
            <p:cNvCxnSpPr/>
            <p:nvPr/>
          </p:nvCxnSpPr>
          <p:spPr>
            <a:xfrm>
              <a:off x="4721393" y="206838"/>
              <a:ext cx="1" cy="711447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100">
              <a:extLst>
                <a:ext uri="{FF2B5EF4-FFF2-40B4-BE49-F238E27FC236}">
                  <a16:creationId xmlns:a16="http://schemas.microsoft.com/office/drawing/2014/main" id="{79F0DA7A-9516-4D4B-9EF3-03CC04E98C72}"/>
                </a:ext>
              </a:extLst>
            </p:cNvPr>
            <p:cNvCxnSpPr/>
            <p:nvPr/>
          </p:nvCxnSpPr>
          <p:spPr>
            <a:xfrm>
              <a:off x="5424547" y="206838"/>
              <a:ext cx="1" cy="711447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矩形 101">
              <a:extLst>
                <a:ext uri="{FF2B5EF4-FFF2-40B4-BE49-F238E27FC236}">
                  <a16:creationId xmlns:a16="http://schemas.microsoft.com/office/drawing/2014/main" id="{656C68CC-D50E-48D2-AC77-6D9D11429066}"/>
                </a:ext>
              </a:extLst>
            </p:cNvPr>
            <p:cNvSpPr/>
            <p:nvPr/>
          </p:nvSpPr>
          <p:spPr>
            <a:xfrm>
              <a:off x="230235" y="277932"/>
              <a:ext cx="3269109" cy="168781"/>
            </a:xfrm>
            <a:prstGeom prst="rect">
              <a:avLst/>
            </a:prstGeom>
            <a:solidFill>
              <a:schemeClr val="bg1"/>
            </a:solidFill>
          </p:spPr>
          <p:txBody>
            <a:bodyPr wrap="square" lIns="0" tIns="0" rIns="0" bIns="0">
              <a:noAutofit/>
            </a:bodyPr>
            <a:lstStyle/>
            <a:p>
              <a:pPr algn="ctr"/>
              <a:r>
                <a:rPr lang="en-US"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1a. UL NAS message (N1 SM container (PDU Session Modification Request))</a:t>
              </a:r>
              <a:endParaRPr lang="en-US" sz="1200">
                <a:effectLst/>
                <a:latin typeface="Times New Roman" panose="02020603050405020304" pitchFamily="18" charset="0"/>
                <a:ea typeface="Times New Roman" panose="02020603050405020304" pitchFamily="18" charset="0"/>
              </a:endParaRPr>
            </a:p>
          </p:txBody>
        </p:sp>
        <p:cxnSp>
          <p:nvCxnSpPr>
            <p:cNvPr id="25" name="直接箭头连接符 102">
              <a:extLst>
                <a:ext uri="{FF2B5EF4-FFF2-40B4-BE49-F238E27FC236}">
                  <a16:creationId xmlns:a16="http://schemas.microsoft.com/office/drawing/2014/main" id="{341CAAD7-99E5-4F99-A0F7-E7593E229F5D}"/>
                </a:ext>
              </a:extLst>
            </p:cNvPr>
            <p:cNvCxnSpPr/>
            <p:nvPr/>
          </p:nvCxnSpPr>
          <p:spPr>
            <a:xfrm>
              <a:off x="1430021" y="664160"/>
              <a:ext cx="60184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矩形 103">
              <a:extLst>
                <a:ext uri="{FF2B5EF4-FFF2-40B4-BE49-F238E27FC236}">
                  <a16:creationId xmlns:a16="http://schemas.microsoft.com/office/drawing/2014/main" id="{B66176F7-A628-4C9C-8340-AFE24413D710}"/>
                </a:ext>
              </a:extLst>
            </p:cNvPr>
            <p:cNvSpPr/>
            <p:nvPr/>
          </p:nvSpPr>
          <p:spPr>
            <a:xfrm>
              <a:off x="1462839" y="501773"/>
              <a:ext cx="2095185" cy="131891"/>
            </a:xfrm>
            <a:prstGeom prst="rect">
              <a:avLst/>
            </a:prstGeom>
            <a:solidFill>
              <a:schemeClr val="bg1"/>
            </a:solidFill>
          </p:spPr>
          <p:txBody>
            <a:bodyPr wrap="square" lIns="0" tIns="0" rIns="0" bIns="0">
              <a:noAutofit/>
            </a:bodyPr>
            <a:lstStyle/>
            <a:p>
              <a:pPr algn="ctr"/>
              <a:r>
                <a:rPr lang="en-US" sz="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1b. </a:t>
              </a:r>
              <a:r>
                <a:rPr lang="en-US" sz="800" kern="12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Nsmf_PDUSession_UpdateSMContext</a:t>
              </a:r>
              <a:r>
                <a:rPr lang="en-US" sz="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request</a:t>
              </a:r>
              <a:endParaRPr lang="en-US" sz="1200" dirty="0">
                <a:effectLst/>
                <a:latin typeface="Times New Roman" panose="02020603050405020304" pitchFamily="18" charset="0"/>
                <a:ea typeface="Times New Roman" panose="02020603050405020304" pitchFamily="18" charset="0"/>
              </a:endParaRPr>
            </a:p>
          </p:txBody>
        </p:sp>
        <p:sp>
          <p:nvSpPr>
            <p:cNvPr id="27" name="矩形 104">
              <a:extLst>
                <a:ext uri="{FF2B5EF4-FFF2-40B4-BE49-F238E27FC236}">
                  <a16:creationId xmlns:a16="http://schemas.microsoft.com/office/drawing/2014/main" id="{D9641869-2933-480F-84AE-DE1218CE373A}"/>
                </a:ext>
              </a:extLst>
            </p:cNvPr>
            <p:cNvSpPr/>
            <p:nvPr/>
          </p:nvSpPr>
          <p:spPr>
            <a:xfrm>
              <a:off x="1486984" y="1613102"/>
              <a:ext cx="2091319" cy="140069"/>
            </a:xfrm>
            <a:prstGeom prst="rect">
              <a:avLst/>
            </a:prstGeom>
            <a:solidFill>
              <a:schemeClr val="bg1"/>
            </a:solidFill>
          </p:spPr>
          <p:txBody>
            <a:bodyPr wrap="square" lIns="0" tIns="0" rIns="0" bIns="0">
              <a:noAutofit/>
            </a:bodyPr>
            <a:lstStyle/>
            <a:p>
              <a:pPr algn="ctr"/>
              <a:r>
                <a:rPr lang="en-US"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5. Nsmf_PDUSession_UpdateSMContext response</a:t>
              </a:r>
              <a:endParaRPr lang="en-US" sz="1200">
                <a:effectLst/>
                <a:latin typeface="Times New Roman" panose="02020603050405020304" pitchFamily="18" charset="0"/>
                <a:ea typeface="Times New Roman" panose="02020603050405020304" pitchFamily="18" charset="0"/>
              </a:endParaRPr>
            </a:p>
          </p:txBody>
        </p:sp>
        <p:sp>
          <p:nvSpPr>
            <p:cNvPr id="28" name="矩形 105">
              <a:extLst>
                <a:ext uri="{FF2B5EF4-FFF2-40B4-BE49-F238E27FC236}">
                  <a16:creationId xmlns:a16="http://schemas.microsoft.com/office/drawing/2014/main" id="{4EAEFE59-AEB5-4A33-85E1-66A127603C6C}"/>
                </a:ext>
              </a:extLst>
            </p:cNvPr>
            <p:cNvSpPr/>
            <p:nvPr/>
          </p:nvSpPr>
          <p:spPr>
            <a:xfrm>
              <a:off x="2049899" y="1087191"/>
              <a:ext cx="1753877" cy="135554"/>
            </a:xfrm>
            <a:prstGeom prst="rect">
              <a:avLst/>
            </a:prstGeom>
            <a:solidFill>
              <a:schemeClr val="bg1"/>
            </a:solidFill>
          </p:spPr>
          <p:txBody>
            <a:bodyPr wrap="square" lIns="0" tIns="0" rIns="0" bIns="0">
              <a:noAutofit/>
            </a:bodyPr>
            <a:lstStyle/>
            <a:p>
              <a:pPr algn="ctr"/>
              <a:r>
                <a:rPr lang="en-US"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3. Nnrf_NFDiscovery request/response</a:t>
              </a:r>
              <a:endParaRPr lang="en-US" sz="1200">
                <a:effectLst/>
                <a:latin typeface="Times New Roman" panose="02020603050405020304" pitchFamily="18" charset="0"/>
                <a:ea typeface="Times New Roman" panose="02020603050405020304" pitchFamily="18" charset="0"/>
              </a:endParaRPr>
            </a:p>
          </p:txBody>
        </p:sp>
        <p:sp>
          <p:nvSpPr>
            <p:cNvPr id="29" name="矩形 106">
              <a:extLst>
                <a:ext uri="{FF2B5EF4-FFF2-40B4-BE49-F238E27FC236}">
                  <a16:creationId xmlns:a16="http://schemas.microsoft.com/office/drawing/2014/main" id="{13D1EA26-3786-4756-AD8C-91B247011C9C}"/>
                </a:ext>
              </a:extLst>
            </p:cNvPr>
            <p:cNvSpPr/>
            <p:nvPr/>
          </p:nvSpPr>
          <p:spPr>
            <a:xfrm>
              <a:off x="2082710" y="1349992"/>
              <a:ext cx="2082096" cy="137997"/>
            </a:xfrm>
            <a:prstGeom prst="rect">
              <a:avLst/>
            </a:prstGeom>
            <a:solidFill>
              <a:schemeClr val="bg1"/>
            </a:solidFill>
          </p:spPr>
          <p:txBody>
            <a:bodyPr wrap="square" lIns="0" tIns="0" rIns="0" bIns="0">
              <a:noAutofit/>
            </a:bodyPr>
            <a:lstStyle/>
            <a:p>
              <a:r>
                <a:rPr lang="en-US"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4. Nsmf_MBSSession_Create request/response</a:t>
              </a:r>
              <a:endParaRPr lang="en-US" sz="1200">
                <a:effectLst/>
                <a:latin typeface="Times New Roman" panose="02020603050405020304" pitchFamily="18" charset="0"/>
                <a:ea typeface="Times New Roman" panose="02020603050405020304" pitchFamily="18" charset="0"/>
              </a:endParaRPr>
            </a:p>
          </p:txBody>
        </p:sp>
        <p:sp>
          <p:nvSpPr>
            <p:cNvPr id="30" name="矩形 107">
              <a:extLst>
                <a:ext uri="{FF2B5EF4-FFF2-40B4-BE49-F238E27FC236}">
                  <a16:creationId xmlns:a16="http://schemas.microsoft.com/office/drawing/2014/main" id="{2D53A7C5-C1AE-4E5D-97A8-459850247BF6}"/>
                </a:ext>
              </a:extLst>
            </p:cNvPr>
            <p:cNvSpPr/>
            <p:nvPr/>
          </p:nvSpPr>
          <p:spPr>
            <a:xfrm>
              <a:off x="866807" y="1841464"/>
              <a:ext cx="952312" cy="110667"/>
            </a:xfrm>
            <a:prstGeom prst="rect">
              <a:avLst/>
            </a:prstGeom>
            <a:solidFill>
              <a:schemeClr val="bg1"/>
            </a:solidFill>
          </p:spPr>
          <p:txBody>
            <a:bodyPr wrap="square" lIns="0" tIns="0" rIns="0" bIns="0">
              <a:noAutofit/>
            </a:bodyPr>
            <a:lstStyle/>
            <a:p>
              <a:pPr algn="ctr"/>
              <a:r>
                <a:rPr lang="en-US"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6. N2 message request</a:t>
              </a:r>
              <a:endParaRPr lang="en-US" sz="1200">
                <a:effectLst/>
                <a:latin typeface="Times New Roman" panose="02020603050405020304" pitchFamily="18" charset="0"/>
                <a:ea typeface="Times New Roman" panose="02020603050405020304" pitchFamily="18" charset="0"/>
              </a:endParaRPr>
            </a:p>
          </p:txBody>
        </p:sp>
        <p:sp>
          <p:nvSpPr>
            <p:cNvPr id="31" name="矩形 108">
              <a:extLst>
                <a:ext uri="{FF2B5EF4-FFF2-40B4-BE49-F238E27FC236}">
                  <a16:creationId xmlns:a16="http://schemas.microsoft.com/office/drawing/2014/main" id="{96C9BAA9-345C-44B4-B8E4-0F2FBC464195}"/>
                </a:ext>
              </a:extLst>
            </p:cNvPr>
            <p:cNvSpPr/>
            <p:nvPr/>
          </p:nvSpPr>
          <p:spPr>
            <a:xfrm>
              <a:off x="621171" y="2107540"/>
              <a:ext cx="5258665" cy="837806"/>
            </a:xfrm>
            <a:prstGeom prst="rect">
              <a:avLst/>
            </a:prstGeom>
            <a:solidFill>
              <a:schemeClr val="accent6"/>
            </a:solid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endParaRPr lang="en-US"/>
            </a:p>
          </p:txBody>
        </p:sp>
        <p:sp>
          <p:nvSpPr>
            <p:cNvPr id="32" name="矩形 109">
              <a:extLst>
                <a:ext uri="{FF2B5EF4-FFF2-40B4-BE49-F238E27FC236}">
                  <a16:creationId xmlns:a16="http://schemas.microsoft.com/office/drawing/2014/main" id="{D212B2F7-0DB2-4AF4-A7FE-0F58FBDC8A4A}"/>
                </a:ext>
              </a:extLst>
            </p:cNvPr>
            <p:cNvSpPr/>
            <p:nvPr/>
          </p:nvSpPr>
          <p:spPr>
            <a:xfrm>
              <a:off x="621170" y="3682844"/>
              <a:ext cx="5258666" cy="1339161"/>
            </a:xfrm>
            <a:prstGeom prst="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endParaRPr lang="en-US"/>
            </a:p>
          </p:txBody>
        </p:sp>
        <p:cxnSp>
          <p:nvCxnSpPr>
            <p:cNvPr id="33" name="直接箭头连接符 110">
              <a:extLst>
                <a:ext uri="{FF2B5EF4-FFF2-40B4-BE49-F238E27FC236}">
                  <a16:creationId xmlns:a16="http://schemas.microsoft.com/office/drawing/2014/main" id="{8D114D37-A216-4727-8F2D-7C5660583B76}"/>
                </a:ext>
              </a:extLst>
            </p:cNvPr>
            <p:cNvCxnSpPr/>
            <p:nvPr/>
          </p:nvCxnSpPr>
          <p:spPr>
            <a:xfrm flipH="1">
              <a:off x="4726286" y="5310485"/>
              <a:ext cx="703155"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矩形 111">
              <a:extLst>
                <a:ext uri="{FF2B5EF4-FFF2-40B4-BE49-F238E27FC236}">
                  <a16:creationId xmlns:a16="http://schemas.microsoft.com/office/drawing/2014/main" id="{151ED215-8A9B-4C97-802B-2F4D77697BF1}"/>
                </a:ext>
              </a:extLst>
            </p:cNvPr>
            <p:cNvSpPr/>
            <p:nvPr/>
          </p:nvSpPr>
          <p:spPr>
            <a:xfrm>
              <a:off x="4734267" y="5169886"/>
              <a:ext cx="942274" cy="110667"/>
            </a:xfrm>
            <a:prstGeom prst="rect">
              <a:avLst/>
            </a:prstGeom>
            <a:solidFill>
              <a:schemeClr val="bg1"/>
            </a:solidFill>
          </p:spPr>
          <p:txBody>
            <a:bodyPr wrap="square" lIns="0" tIns="0" rIns="0" bIns="0">
              <a:noAutofit/>
            </a:bodyPr>
            <a:lstStyle/>
            <a:p>
              <a:pPr algn="ctr"/>
              <a:r>
                <a:rPr lang="en-US"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13. Multicast data</a:t>
              </a:r>
              <a:endParaRPr lang="en-US" sz="1200">
                <a:effectLst/>
                <a:latin typeface="Times New Roman" panose="02020603050405020304" pitchFamily="18" charset="0"/>
                <a:ea typeface="Times New Roman" panose="02020603050405020304" pitchFamily="18" charset="0"/>
              </a:endParaRPr>
            </a:p>
          </p:txBody>
        </p:sp>
        <p:cxnSp>
          <p:nvCxnSpPr>
            <p:cNvPr id="35" name="直接箭头连接符 112">
              <a:extLst>
                <a:ext uri="{FF2B5EF4-FFF2-40B4-BE49-F238E27FC236}">
                  <a16:creationId xmlns:a16="http://schemas.microsoft.com/office/drawing/2014/main" id="{0EF3FD8F-4A74-4A0E-A962-4FF010C78E6E}"/>
                </a:ext>
              </a:extLst>
            </p:cNvPr>
            <p:cNvCxnSpPr/>
            <p:nvPr/>
          </p:nvCxnSpPr>
          <p:spPr>
            <a:xfrm flipH="1">
              <a:off x="835094" y="5648383"/>
              <a:ext cx="3906152"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矩形 113">
              <a:extLst>
                <a:ext uri="{FF2B5EF4-FFF2-40B4-BE49-F238E27FC236}">
                  <a16:creationId xmlns:a16="http://schemas.microsoft.com/office/drawing/2014/main" id="{659A0705-2B0C-4600-951F-642C5A1190F9}"/>
                </a:ext>
              </a:extLst>
            </p:cNvPr>
            <p:cNvSpPr/>
            <p:nvPr/>
          </p:nvSpPr>
          <p:spPr>
            <a:xfrm>
              <a:off x="931493" y="5509377"/>
              <a:ext cx="1164569" cy="110667"/>
            </a:xfrm>
            <a:prstGeom prst="rect">
              <a:avLst/>
            </a:prstGeom>
            <a:solidFill>
              <a:schemeClr val="bg1"/>
            </a:solidFill>
          </p:spPr>
          <p:txBody>
            <a:bodyPr wrap="square" lIns="0" tIns="0" rIns="0" bIns="0">
              <a:noAutofit/>
            </a:bodyPr>
            <a:lstStyle/>
            <a:p>
              <a:pPr algn="ctr"/>
              <a:r>
                <a:rPr lang="en-US"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14. Multicast data</a:t>
              </a:r>
              <a:endParaRPr lang="en-US" sz="1200">
                <a:effectLst/>
                <a:latin typeface="Times New Roman" panose="02020603050405020304" pitchFamily="18" charset="0"/>
                <a:ea typeface="Times New Roman" panose="02020603050405020304" pitchFamily="18" charset="0"/>
              </a:endParaRPr>
            </a:p>
          </p:txBody>
        </p:sp>
        <p:sp>
          <p:nvSpPr>
            <p:cNvPr id="37" name="矩形 114">
              <a:extLst>
                <a:ext uri="{FF2B5EF4-FFF2-40B4-BE49-F238E27FC236}">
                  <a16:creationId xmlns:a16="http://schemas.microsoft.com/office/drawing/2014/main" id="{ABEDEAB0-C7A8-44E7-AB9F-7C33DE50DB57}"/>
                </a:ext>
              </a:extLst>
            </p:cNvPr>
            <p:cNvSpPr/>
            <p:nvPr/>
          </p:nvSpPr>
          <p:spPr>
            <a:xfrm>
              <a:off x="426970" y="5703016"/>
              <a:ext cx="886192" cy="150766"/>
            </a:xfrm>
            <a:prstGeom prst="rect">
              <a:avLst/>
            </a:prstGeom>
            <a:solidFill>
              <a:schemeClr val="bg1"/>
            </a:solidFill>
            <a:ln w="952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en-US" sz="650" kern="1200">
                  <a:solidFill>
                    <a:srgbClr val="000000"/>
                  </a:solidFill>
                  <a:effectLst/>
                  <a:ea typeface="Times New Roman" panose="02020603050405020304" pitchFamily="18" charset="0"/>
                  <a:cs typeface="Times New Roman" panose="02020603050405020304" pitchFamily="18" charset="0"/>
                </a:rPr>
                <a:t>15. Bear selection</a:t>
              </a:r>
              <a:endParaRPr lang="en-US" sz="1200">
                <a:effectLst/>
                <a:latin typeface="Times New Roman" panose="02020603050405020304" pitchFamily="18" charset="0"/>
                <a:ea typeface="Times New Roman" panose="02020603050405020304" pitchFamily="18" charset="0"/>
              </a:endParaRPr>
            </a:p>
          </p:txBody>
        </p:sp>
        <p:cxnSp>
          <p:nvCxnSpPr>
            <p:cNvPr id="38" name="直接箭头连接符 115">
              <a:extLst>
                <a:ext uri="{FF2B5EF4-FFF2-40B4-BE49-F238E27FC236}">
                  <a16:creationId xmlns:a16="http://schemas.microsoft.com/office/drawing/2014/main" id="{5DB8453D-4389-452B-8288-5D171C3AFE90}"/>
                </a:ext>
              </a:extLst>
            </p:cNvPr>
            <p:cNvCxnSpPr/>
            <p:nvPr/>
          </p:nvCxnSpPr>
          <p:spPr>
            <a:xfrm flipH="1">
              <a:off x="226706" y="6044848"/>
              <a:ext cx="608388"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矩形 116">
              <a:extLst>
                <a:ext uri="{FF2B5EF4-FFF2-40B4-BE49-F238E27FC236}">
                  <a16:creationId xmlns:a16="http://schemas.microsoft.com/office/drawing/2014/main" id="{8E7ED577-BC15-490A-89C0-466FAC4DCAD2}"/>
                </a:ext>
              </a:extLst>
            </p:cNvPr>
            <p:cNvSpPr/>
            <p:nvPr/>
          </p:nvSpPr>
          <p:spPr>
            <a:xfrm>
              <a:off x="243545" y="5897134"/>
              <a:ext cx="1442546" cy="110667"/>
            </a:xfrm>
            <a:prstGeom prst="rect">
              <a:avLst/>
            </a:prstGeom>
            <a:solidFill>
              <a:schemeClr val="bg1"/>
            </a:solidFill>
          </p:spPr>
          <p:txBody>
            <a:bodyPr wrap="square" lIns="0" tIns="0" rIns="0" bIns="0">
              <a:noAutofit/>
            </a:bodyPr>
            <a:lstStyle/>
            <a:p>
              <a:pPr algn="ctr"/>
              <a:r>
                <a:rPr lang="en-US" sz="75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16. Multicast data via PTP or PTM</a:t>
              </a:r>
              <a:endParaRPr lang="en-US" sz="1200">
                <a:effectLst/>
                <a:latin typeface="Times New Roman" panose="02020603050405020304" pitchFamily="18" charset="0"/>
                <a:ea typeface="Times New Roman" panose="02020603050405020304" pitchFamily="18" charset="0"/>
              </a:endParaRPr>
            </a:p>
          </p:txBody>
        </p:sp>
        <p:sp>
          <p:nvSpPr>
            <p:cNvPr id="40" name="矩形 117">
              <a:extLst>
                <a:ext uri="{FF2B5EF4-FFF2-40B4-BE49-F238E27FC236}">
                  <a16:creationId xmlns:a16="http://schemas.microsoft.com/office/drawing/2014/main" id="{AE7921A5-F43A-47F0-A848-E86F0949C9AB}"/>
                </a:ext>
              </a:extLst>
            </p:cNvPr>
            <p:cNvSpPr/>
            <p:nvPr/>
          </p:nvSpPr>
          <p:spPr>
            <a:xfrm>
              <a:off x="1785930" y="5365873"/>
              <a:ext cx="2955320" cy="143503"/>
            </a:xfrm>
            <a:prstGeom prst="rect">
              <a:avLst/>
            </a:prstGeom>
          </p:spPr>
          <p:txBody>
            <a:bodyPr wrap="square" lIns="0" tIns="0" rIns="0" bIns="0">
              <a:noAutofit/>
            </a:bodyPr>
            <a:lstStyle/>
            <a:p>
              <a:pPr algn="r"/>
              <a:r>
                <a:rPr lang="en-US"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Transmission via 5GC shared MBS traffic delivery </a:t>
              </a:r>
              <a:endParaRPr lang="en-US" sz="1200">
                <a:effectLst/>
                <a:latin typeface="Times New Roman" panose="02020603050405020304" pitchFamily="18" charset="0"/>
                <a:ea typeface="Times New Roman" panose="02020603050405020304" pitchFamily="18" charset="0"/>
              </a:endParaRPr>
            </a:p>
          </p:txBody>
        </p:sp>
        <p:cxnSp>
          <p:nvCxnSpPr>
            <p:cNvPr id="41" name="直接箭头连接符 118">
              <a:extLst>
                <a:ext uri="{FF2B5EF4-FFF2-40B4-BE49-F238E27FC236}">
                  <a16:creationId xmlns:a16="http://schemas.microsoft.com/office/drawing/2014/main" id="{3559FC16-F84D-41FC-8FB4-A3A738022923}"/>
                </a:ext>
              </a:extLst>
            </p:cNvPr>
            <p:cNvCxnSpPr/>
            <p:nvPr/>
          </p:nvCxnSpPr>
          <p:spPr>
            <a:xfrm flipH="1">
              <a:off x="2660802" y="6482676"/>
              <a:ext cx="2095622"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接箭头连接符 119">
              <a:extLst>
                <a:ext uri="{FF2B5EF4-FFF2-40B4-BE49-F238E27FC236}">
                  <a16:creationId xmlns:a16="http://schemas.microsoft.com/office/drawing/2014/main" id="{B18CB608-04B0-4C1B-A26F-D7E513EDA7C1}"/>
                </a:ext>
              </a:extLst>
            </p:cNvPr>
            <p:cNvCxnSpPr/>
            <p:nvPr/>
          </p:nvCxnSpPr>
          <p:spPr>
            <a:xfrm flipH="1">
              <a:off x="832368" y="6578635"/>
              <a:ext cx="1825162"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120">
              <a:extLst>
                <a:ext uri="{FF2B5EF4-FFF2-40B4-BE49-F238E27FC236}">
                  <a16:creationId xmlns:a16="http://schemas.microsoft.com/office/drawing/2014/main" id="{B0C681BA-466D-4CB0-B9C4-8D75017745FF}"/>
                </a:ext>
              </a:extLst>
            </p:cNvPr>
            <p:cNvCxnSpPr/>
            <p:nvPr/>
          </p:nvCxnSpPr>
          <p:spPr>
            <a:xfrm flipH="1">
              <a:off x="217437" y="6744105"/>
              <a:ext cx="614931"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矩形 121">
              <a:extLst>
                <a:ext uri="{FF2B5EF4-FFF2-40B4-BE49-F238E27FC236}">
                  <a16:creationId xmlns:a16="http://schemas.microsoft.com/office/drawing/2014/main" id="{E93DC96E-3C91-40BC-A6F8-925F7A65561C}"/>
                </a:ext>
              </a:extLst>
            </p:cNvPr>
            <p:cNvSpPr/>
            <p:nvPr/>
          </p:nvSpPr>
          <p:spPr>
            <a:xfrm>
              <a:off x="2743211" y="6352286"/>
              <a:ext cx="769681" cy="110667"/>
            </a:xfrm>
            <a:prstGeom prst="rect">
              <a:avLst/>
            </a:prstGeom>
            <a:solidFill>
              <a:schemeClr val="bg1"/>
            </a:solidFill>
          </p:spPr>
          <p:txBody>
            <a:bodyPr wrap="square" lIns="0" tIns="0" rIns="0" bIns="0">
              <a:noAutofit/>
            </a:bodyPr>
            <a:lstStyle/>
            <a:p>
              <a:pPr algn="ctr"/>
              <a:r>
                <a:rPr lang="en-US" sz="75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17. Multicast data</a:t>
              </a:r>
              <a:endParaRPr lang="en-US" sz="1200">
                <a:effectLst/>
                <a:latin typeface="Times New Roman" panose="02020603050405020304" pitchFamily="18" charset="0"/>
                <a:ea typeface="Times New Roman" panose="02020603050405020304" pitchFamily="18" charset="0"/>
              </a:endParaRPr>
            </a:p>
          </p:txBody>
        </p:sp>
        <p:sp>
          <p:nvSpPr>
            <p:cNvPr id="45" name="矩形 122">
              <a:extLst>
                <a:ext uri="{FF2B5EF4-FFF2-40B4-BE49-F238E27FC236}">
                  <a16:creationId xmlns:a16="http://schemas.microsoft.com/office/drawing/2014/main" id="{CBE684FB-FD5F-42A3-B679-0EBA0875E3C5}"/>
                </a:ext>
              </a:extLst>
            </p:cNvPr>
            <p:cNvSpPr/>
            <p:nvPr/>
          </p:nvSpPr>
          <p:spPr>
            <a:xfrm>
              <a:off x="880097" y="6433485"/>
              <a:ext cx="1721589" cy="110667"/>
            </a:xfrm>
            <a:prstGeom prst="rect">
              <a:avLst/>
            </a:prstGeom>
            <a:solidFill>
              <a:schemeClr val="bg1"/>
            </a:solidFill>
          </p:spPr>
          <p:txBody>
            <a:bodyPr wrap="square" lIns="0" tIns="0" rIns="0" bIns="0">
              <a:noAutofit/>
            </a:bodyPr>
            <a:lstStyle/>
            <a:p>
              <a:pPr algn="ctr"/>
              <a:r>
                <a:rPr lang="en-US" sz="75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18. Multicast data via PDU Session</a:t>
              </a:r>
              <a:endParaRPr lang="en-US" sz="1200">
                <a:effectLst/>
                <a:latin typeface="Times New Roman" panose="02020603050405020304" pitchFamily="18" charset="0"/>
                <a:ea typeface="Times New Roman" panose="02020603050405020304" pitchFamily="18" charset="0"/>
              </a:endParaRPr>
            </a:p>
          </p:txBody>
        </p:sp>
        <p:sp>
          <p:nvSpPr>
            <p:cNvPr id="46" name="矩形 123">
              <a:extLst>
                <a:ext uri="{FF2B5EF4-FFF2-40B4-BE49-F238E27FC236}">
                  <a16:creationId xmlns:a16="http://schemas.microsoft.com/office/drawing/2014/main" id="{FE4ECF46-0E2C-41CB-A2AC-DFF2A78D61A6}"/>
                </a:ext>
              </a:extLst>
            </p:cNvPr>
            <p:cNvSpPr/>
            <p:nvPr/>
          </p:nvSpPr>
          <p:spPr>
            <a:xfrm>
              <a:off x="226699" y="6603056"/>
              <a:ext cx="1533730" cy="127639"/>
            </a:xfrm>
            <a:prstGeom prst="rect">
              <a:avLst/>
            </a:prstGeom>
            <a:solidFill>
              <a:schemeClr val="bg1"/>
            </a:solidFill>
          </p:spPr>
          <p:txBody>
            <a:bodyPr wrap="square" lIns="0" tIns="0" rIns="0" bIns="0">
              <a:noAutofit/>
            </a:bodyPr>
            <a:lstStyle/>
            <a:p>
              <a:pPr algn="ctr"/>
              <a:r>
                <a:rPr lang="en-US" sz="75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19. Multicast data via PDU Session</a:t>
              </a:r>
              <a:endParaRPr lang="en-US" sz="1200">
                <a:effectLst/>
                <a:latin typeface="Times New Roman" panose="02020603050405020304" pitchFamily="18" charset="0"/>
                <a:ea typeface="Times New Roman" panose="02020603050405020304" pitchFamily="18" charset="0"/>
              </a:endParaRPr>
            </a:p>
          </p:txBody>
        </p:sp>
        <p:sp>
          <p:nvSpPr>
            <p:cNvPr id="47" name="矩形 124">
              <a:extLst>
                <a:ext uri="{FF2B5EF4-FFF2-40B4-BE49-F238E27FC236}">
                  <a16:creationId xmlns:a16="http://schemas.microsoft.com/office/drawing/2014/main" id="{298674A7-1CE9-4C30-BF05-A2E2964FEE86}"/>
                </a:ext>
              </a:extLst>
            </p:cNvPr>
            <p:cNvSpPr/>
            <p:nvPr/>
          </p:nvSpPr>
          <p:spPr>
            <a:xfrm>
              <a:off x="2601877" y="6165906"/>
              <a:ext cx="2196647" cy="142540"/>
            </a:xfrm>
            <a:prstGeom prst="rect">
              <a:avLst/>
            </a:prstGeom>
          </p:spPr>
          <p:txBody>
            <a:bodyPr wrap="square" lIns="0" tIns="0" rIns="0" bIns="0">
              <a:noAutofit/>
            </a:bodyPr>
            <a:lstStyle/>
            <a:p>
              <a:pPr algn="r"/>
              <a:r>
                <a:rPr lang="en-US"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Transmission via 5GC Individual MBS traffic delivery</a:t>
              </a:r>
              <a:endParaRPr lang="en-US" sz="1200">
                <a:effectLst/>
                <a:latin typeface="Times New Roman" panose="02020603050405020304" pitchFamily="18" charset="0"/>
                <a:ea typeface="Times New Roman" panose="02020603050405020304" pitchFamily="18" charset="0"/>
              </a:endParaRPr>
            </a:p>
          </p:txBody>
        </p:sp>
        <p:sp>
          <p:nvSpPr>
            <p:cNvPr id="48" name="矩形 125">
              <a:extLst>
                <a:ext uri="{FF2B5EF4-FFF2-40B4-BE49-F238E27FC236}">
                  <a16:creationId xmlns:a16="http://schemas.microsoft.com/office/drawing/2014/main" id="{DADE66C4-73F8-42DA-8428-A77F2088B682}"/>
                </a:ext>
              </a:extLst>
            </p:cNvPr>
            <p:cNvSpPr/>
            <p:nvPr/>
          </p:nvSpPr>
          <p:spPr>
            <a:xfrm>
              <a:off x="130248" y="5365547"/>
              <a:ext cx="4666984" cy="745066"/>
            </a:xfrm>
            <a:prstGeom prst="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9" name="矩形 126">
              <a:extLst>
                <a:ext uri="{FF2B5EF4-FFF2-40B4-BE49-F238E27FC236}">
                  <a16:creationId xmlns:a16="http://schemas.microsoft.com/office/drawing/2014/main" id="{160475E3-B931-4D5F-A570-04DB5C482528}"/>
                </a:ext>
              </a:extLst>
            </p:cNvPr>
            <p:cNvSpPr/>
            <p:nvPr/>
          </p:nvSpPr>
          <p:spPr>
            <a:xfrm>
              <a:off x="127714" y="6157566"/>
              <a:ext cx="4666983" cy="676697"/>
            </a:xfrm>
            <a:prstGeom prst="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0" name="矩形 127">
              <a:extLst>
                <a:ext uri="{FF2B5EF4-FFF2-40B4-BE49-F238E27FC236}">
                  <a16:creationId xmlns:a16="http://schemas.microsoft.com/office/drawing/2014/main" id="{4C5C1E53-2AEF-4522-BF40-84AD4DE68386}"/>
                </a:ext>
              </a:extLst>
            </p:cNvPr>
            <p:cNvSpPr/>
            <p:nvPr/>
          </p:nvSpPr>
          <p:spPr>
            <a:xfrm>
              <a:off x="1462839" y="751518"/>
              <a:ext cx="1134059" cy="242643"/>
            </a:xfrm>
            <a:prstGeom prst="rect">
              <a:avLst/>
            </a:prstGeom>
            <a:solidFill>
              <a:schemeClr val="bg1"/>
            </a:solid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ts val="800"/>
                </a:lnSpc>
              </a:pPr>
              <a:r>
                <a:rPr lang="en-US" sz="800" kern="1200">
                  <a:solidFill>
                    <a:srgbClr val="000000"/>
                  </a:solidFill>
                  <a:effectLst/>
                  <a:ea typeface="Times New Roman" panose="02020603050405020304" pitchFamily="18" charset="0"/>
                  <a:cs typeface="Times New Roman" panose="02020603050405020304" pitchFamily="18" charset="0"/>
                </a:rPr>
                <a:t>2. Authorization check, see clause 6.1.1</a:t>
              </a:r>
              <a:endParaRPr lang="en-US" sz="1200">
                <a:effectLst/>
                <a:latin typeface="Times New Roman" panose="02020603050405020304" pitchFamily="18" charset="0"/>
                <a:ea typeface="Times New Roman" panose="02020603050405020304" pitchFamily="18" charset="0"/>
              </a:endParaRPr>
            </a:p>
          </p:txBody>
        </p:sp>
        <p:cxnSp>
          <p:nvCxnSpPr>
            <p:cNvPr id="51" name="直接箭头连接符 128">
              <a:extLst>
                <a:ext uri="{FF2B5EF4-FFF2-40B4-BE49-F238E27FC236}">
                  <a16:creationId xmlns:a16="http://schemas.microsoft.com/office/drawing/2014/main" id="{78960EA1-CB05-4652-B583-2E4E03EA20A2}"/>
                </a:ext>
              </a:extLst>
            </p:cNvPr>
            <p:cNvCxnSpPr/>
            <p:nvPr/>
          </p:nvCxnSpPr>
          <p:spPr>
            <a:xfrm flipH="1">
              <a:off x="1423629" y="1759115"/>
              <a:ext cx="60184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129">
              <a:extLst>
                <a:ext uri="{FF2B5EF4-FFF2-40B4-BE49-F238E27FC236}">
                  <a16:creationId xmlns:a16="http://schemas.microsoft.com/office/drawing/2014/main" id="{66406F83-E219-4EF7-B2C0-A8C99F9AA3D9}"/>
                </a:ext>
              </a:extLst>
            </p:cNvPr>
            <p:cNvCxnSpPr/>
            <p:nvPr/>
          </p:nvCxnSpPr>
          <p:spPr>
            <a:xfrm>
              <a:off x="2035669" y="1511225"/>
              <a:ext cx="1964237"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130">
              <a:extLst>
                <a:ext uri="{FF2B5EF4-FFF2-40B4-BE49-F238E27FC236}">
                  <a16:creationId xmlns:a16="http://schemas.microsoft.com/office/drawing/2014/main" id="{7E24B263-8632-4183-856E-B0CEDAF32C5D}"/>
                </a:ext>
              </a:extLst>
            </p:cNvPr>
            <p:cNvCxnSpPr/>
            <p:nvPr/>
          </p:nvCxnSpPr>
          <p:spPr>
            <a:xfrm flipH="1">
              <a:off x="821801" y="2002556"/>
              <a:ext cx="60184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131">
              <a:extLst>
                <a:ext uri="{FF2B5EF4-FFF2-40B4-BE49-F238E27FC236}">
                  <a16:creationId xmlns:a16="http://schemas.microsoft.com/office/drawing/2014/main" id="{753E5D18-8201-4D85-BF83-6808F06BD8CA}"/>
                </a:ext>
              </a:extLst>
            </p:cNvPr>
            <p:cNvCxnSpPr/>
            <p:nvPr/>
          </p:nvCxnSpPr>
          <p:spPr>
            <a:xfrm>
              <a:off x="206853" y="446788"/>
              <a:ext cx="121677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132">
              <a:extLst>
                <a:ext uri="{FF2B5EF4-FFF2-40B4-BE49-F238E27FC236}">
                  <a16:creationId xmlns:a16="http://schemas.microsoft.com/office/drawing/2014/main" id="{E44525F4-83DA-46F6-8A6B-291D841A0692}"/>
                </a:ext>
              </a:extLst>
            </p:cNvPr>
            <p:cNvCxnSpPr/>
            <p:nvPr/>
          </p:nvCxnSpPr>
          <p:spPr>
            <a:xfrm>
              <a:off x="2032017" y="1263747"/>
              <a:ext cx="1261825"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6" name="矩形 133">
              <a:extLst>
                <a:ext uri="{FF2B5EF4-FFF2-40B4-BE49-F238E27FC236}">
                  <a16:creationId xmlns:a16="http://schemas.microsoft.com/office/drawing/2014/main" id="{1E3899E1-8594-4148-9B7C-086DCE59D188}"/>
                </a:ext>
              </a:extLst>
            </p:cNvPr>
            <p:cNvSpPr/>
            <p:nvPr/>
          </p:nvSpPr>
          <p:spPr>
            <a:xfrm>
              <a:off x="3415223" y="2078717"/>
              <a:ext cx="2491772" cy="200045"/>
            </a:xfrm>
            <a:prstGeom prst="rect">
              <a:avLst/>
            </a:prstGeom>
          </p:spPr>
          <p:txBody>
            <a:bodyPr wrap="square">
              <a:spAutoFit/>
            </a:bodyPr>
            <a:lstStyle/>
            <a:p>
              <a:pPr algn="ctr"/>
              <a:r>
                <a:rPr lang="en-US" sz="700" kern="120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Establishment of resources for 5GC shared MBS traffic delivery</a:t>
              </a:r>
              <a:endParaRPr lang="en-US" sz="1200">
                <a:effectLst/>
                <a:latin typeface="Times New Roman" panose="02020603050405020304" pitchFamily="18" charset="0"/>
                <a:ea typeface="Times New Roman" panose="02020603050405020304" pitchFamily="18" charset="0"/>
              </a:endParaRPr>
            </a:p>
          </p:txBody>
        </p:sp>
        <p:cxnSp>
          <p:nvCxnSpPr>
            <p:cNvPr id="57" name="直接箭头连接符 134">
              <a:extLst>
                <a:ext uri="{FF2B5EF4-FFF2-40B4-BE49-F238E27FC236}">
                  <a16:creationId xmlns:a16="http://schemas.microsoft.com/office/drawing/2014/main" id="{D3C59AB7-3141-471F-8938-56DFC4756E4D}"/>
                </a:ext>
              </a:extLst>
            </p:cNvPr>
            <p:cNvCxnSpPr/>
            <p:nvPr/>
          </p:nvCxnSpPr>
          <p:spPr>
            <a:xfrm>
              <a:off x="821801" y="2339431"/>
              <a:ext cx="60182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8" name="矩形 135">
              <a:extLst>
                <a:ext uri="{FF2B5EF4-FFF2-40B4-BE49-F238E27FC236}">
                  <a16:creationId xmlns:a16="http://schemas.microsoft.com/office/drawing/2014/main" id="{76D4672F-5461-4954-A371-C1B14FD17DB5}"/>
                </a:ext>
              </a:extLst>
            </p:cNvPr>
            <p:cNvSpPr/>
            <p:nvPr/>
          </p:nvSpPr>
          <p:spPr>
            <a:xfrm>
              <a:off x="873504" y="2177868"/>
              <a:ext cx="723476" cy="100770"/>
            </a:xfrm>
            <a:prstGeom prst="rect">
              <a:avLst/>
            </a:prstGeom>
            <a:solidFill>
              <a:schemeClr val="bg1"/>
            </a:solidFill>
          </p:spPr>
          <p:txBody>
            <a:bodyPr wrap="square" lIns="0" tIns="0" rIns="0" bIns="0">
              <a:noAutofit/>
            </a:bodyPr>
            <a:lstStyle/>
            <a:p>
              <a:pPr algn="ctr"/>
              <a:r>
                <a:rPr lang="en-US"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7a. N2 message</a:t>
              </a:r>
              <a:endParaRPr lang="en-US" sz="1200">
                <a:effectLst/>
                <a:latin typeface="Times New Roman" panose="02020603050405020304" pitchFamily="18" charset="0"/>
                <a:ea typeface="Times New Roman" panose="02020603050405020304" pitchFamily="18" charset="0"/>
              </a:endParaRPr>
            </a:p>
          </p:txBody>
        </p:sp>
        <p:sp>
          <p:nvSpPr>
            <p:cNvPr id="59" name="矩形 136">
              <a:extLst>
                <a:ext uri="{FF2B5EF4-FFF2-40B4-BE49-F238E27FC236}">
                  <a16:creationId xmlns:a16="http://schemas.microsoft.com/office/drawing/2014/main" id="{1544A2E8-66E9-40DA-8B90-F372C97DAA3C}"/>
                </a:ext>
              </a:extLst>
            </p:cNvPr>
            <p:cNvSpPr/>
            <p:nvPr/>
          </p:nvSpPr>
          <p:spPr>
            <a:xfrm>
              <a:off x="1471419" y="2330302"/>
              <a:ext cx="2977403" cy="143918"/>
            </a:xfrm>
            <a:prstGeom prst="rect">
              <a:avLst/>
            </a:prstGeom>
            <a:solidFill>
              <a:schemeClr val="bg1"/>
            </a:solidFill>
          </p:spPr>
          <p:txBody>
            <a:bodyPr wrap="square" lIns="0" tIns="0" rIns="0" bIns="0">
              <a:noAutofit/>
            </a:bodyPr>
            <a:lstStyle/>
            <a:p>
              <a:r>
                <a:rPr lang="en-US"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7b. Nsmf_MBSSession_Create request</a:t>
              </a:r>
              <a:endParaRPr lang="en-US" sz="1200">
                <a:effectLst/>
                <a:latin typeface="Times New Roman" panose="02020603050405020304" pitchFamily="18" charset="0"/>
                <a:ea typeface="Times New Roman" panose="02020603050405020304" pitchFamily="18" charset="0"/>
              </a:endParaRPr>
            </a:p>
          </p:txBody>
        </p:sp>
        <p:sp>
          <p:nvSpPr>
            <p:cNvPr id="60" name="矩形 137">
              <a:extLst>
                <a:ext uri="{FF2B5EF4-FFF2-40B4-BE49-F238E27FC236}">
                  <a16:creationId xmlns:a16="http://schemas.microsoft.com/office/drawing/2014/main" id="{048596BC-785B-42DD-AAB3-B1ADFA760D1A}"/>
                </a:ext>
              </a:extLst>
            </p:cNvPr>
            <p:cNvSpPr/>
            <p:nvPr/>
          </p:nvSpPr>
          <p:spPr>
            <a:xfrm>
              <a:off x="4041748" y="2430303"/>
              <a:ext cx="1578929" cy="139717"/>
            </a:xfrm>
            <a:prstGeom prst="rect">
              <a:avLst/>
            </a:prstGeom>
            <a:solidFill>
              <a:schemeClr val="bg1"/>
            </a:solidFill>
          </p:spPr>
          <p:txBody>
            <a:bodyPr wrap="square" lIns="0" tIns="0" rIns="0" bIns="0">
              <a:noAutofit/>
            </a:bodyPr>
            <a:lstStyle/>
            <a:p>
              <a:pPr algn="ctr"/>
              <a:r>
                <a:rPr lang="en-US"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7c. Configuration for Shared delivery</a:t>
              </a:r>
              <a:endParaRPr lang="en-US" sz="1200">
                <a:effectLst/>
                <a:latin typeface="Times New Roman" panose="02020603050405020304" pitchFamily="18" charset="0"/>
                <a:ea typeface="Times New Roman" panose="02020603050405020304" pitchFamily="18" charset="0"/>
              </a:endParaRPr>
            </a:p>
          </p:txBody>
        </p:sp>
        <p:sp>
          <p:nvSpPr>
            <p:cNvPr id="61" name="矩形 138">
              <a:extLst>
                <a:ext uri="{FF2B5EF4-FFF2-40B4-BE49-F238E27FC236}">
                  <a16:creationId xmlns:a16="http://schemas.microsoft.com/office/drawing/2014/main" id="{02C27DDD-858E-4FC4-BFAD-9414C06224B8}"/>
                </a:ext>
              </a:extLst>
            </p:cNvPr>
            <p:cNvSpPr/>
            <p:nvPr/>
          </p:nvSpPr>
          <p:spPr>
            <a:xfrm>
              <a:off x="1471418" y="2519739"/>
              <a:ext cx="2620205" cy="135273"/>
            </a:xfrm>
            <a:prstGeom prst="rect">
              <a:avLst/>
            </a:prstGeom>
            <a:solidFill>
              <a:schemeClr val="bg1"/>
            </a:solidFill>
          </p:spPr>
          <p:txBody>
            <a:bodyPr wrap="square" lIns="0" tIns="0" rIns="0" bIns="0">
              <a:noAutofit/>
            </a:bodyPr>
            <a:lstStyle/>
            <a:p>
              <a:r>
                <a:rPr lang="en-US"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7d. Nsmf_MBSSession_Create response</a:t>
              </a:r>
              <a:endParaRPr lang="en-US" sz="1200">
                <a:effectLst/>
                <a:latin typeface="Times New Roman" panose="02020603050405020304" pitchFamily="18" charset="0"/>
                <a:ea typeface="Times New Roman" panose="02020603050405020304" pitchFamily="18" charset="0"/>
              </a:endParaRPr>
            </a:p>
          </p:txBody>
        </p:sp>
        <p:cxnSp>
          <p:nvCxnSpPr>
            <p:cNvPr id="62" name="直接箭头连接符 139">
              <a:extLst>
                <a:ext uri="{FF2B5EF4-FFF2-40B4-BE49-F238E27FC236}">
                  <a16:creationId xmlns:a16="http://schemas.microsoft.com/office/drawing/2014/main" id="{D9878CA9-1BD5-4BFA-A23A-D66EF9A70C07}"/>
                </a:ext>
              </a:extLst>
            </p:cNvPr>
            <p:cNvCxnSpPr/>
            <p:nvPr/>
          </p:nvCxnSpPr>
          <p:spPr>
            <a:xfrm flipH="1">
              <a:off x="815150" y="2861453"/>
              <a:ext cx="608495"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3" name="矩形 140">
              <a:extLst>
                <a:ext uri="{FF2B5EF4-FFF2-40B4-BE49-F238E27FC236}">
                  <a16:creationId xmlns:a16="http://schemas.microsoft.com/office/drawing/2014/main" id="{EE063BEE-77BA-42F5-94E2-816AD444D19C}"/>
                </a:ext>
              </a:extLst>
            </p:cNvPr>
            <p:cNvSpPr/>
            <p:nvPr/>
          </p:nvSpPr>
          <p:spPr>
            <a:xfrm>
              <a:off x="879187" y="2727153"/>
              <a:ext cx="689813" cy="106769"/>
            </a:xfrm>
            <a:prstGeom prst="rect">
              <a:avLst/>
            </a:prstGeom>
            <a:solidFill>
              <a:schemeClr val="bg1"/>
            </a:solidFill>
          </p:spPr>
          <p:txBody>
            <a:bodyPr wrap="square" lIns="0" tIns="0" rIns="0" bIns="0">
              <a:noAutofit/>
            </a:bodyPr>
            <a:lstStyle/>
            <a:p>
              <a:pPr algn="ctr"/>
              <a:r>
                <a:rPr lang="en-US"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7e. N2 message</a:t>
              </a:r>
              <a:endParaRPr lang="en-US" sz="1200">
                <a:effectLst/>
                <a:latin typeface="Times New Roman" panose="02020603050405020304" pitchFamily="18" charset="0"/>
                <a:ea typeface="Times New Roman" panose="02020603050405020304" pitchFamily="18" charset="0"/>
              </a:endParaRPr>
            </a:p>
          </p:txBody>
        </p:sp>
        <p:cxnSp>
          <p:nvCxnSpPr>
            <p:cNvPr id="64" name="直接箭头连接符 141">
              <a:extLst>
                <a:ext uri="{FF2B5EF4-FFF2-40B4-BE49-F238E27FC236}">
                  <a16:creationId xmlns:a16="http://schemas.microsoft.com/office/drawing/2014/main" id="{7B999280-E1FA-4668-89D9-08C4CF956187}"/>
                </a:ext>
              </a:extLst>
            </p:cNvPr>
            <p:cNvCxnSpPr/>
            <p:nvPr/>
          </p:nvCxnSpPr>
          <p:spPr>
            <a:xfrm>
              <a:off x="813571" y="3433415"/>
              <a:ext cx="60182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矩形 142">
              <a:extLst>
                <a:ext uri="{FF2B5EF4-FFF2-40B4-BE49-F238E27FC236}">
                  <a16:creationId xmlns:a16="http://schemas.microsoft.com/office/drawing/2014/main" id="{BE40514A-893D-45AF-A6BE-1FED06594573}"/>
                </a:ext>
              </a:extLst>
            </p:cNvPr>
            <p:cNvSpPr/>
            <p:nvPr/>
          </p:nvSpPr>
          <p:spPr>
            <a:xfrm>
              <a:off x="852053" y="3290373"/>
              <a:ext cx="1088150" cy="109758"/>
            </a:xfrm>
            <a:prstGeom prst="rect">
              <a:avLst/>
            </a:prstGeom>
            <a:solidFill>
              <a:schemeClr val="bg1"/>
            </a:solidFill>
          </p:spPr>
          <p:txBody>
            <a:bodyPr wrap="square" lIns="0" tIns="0" rIns="0" bIns="0">
              <a:noAutofit/>
            </a:bodyPr>
            <a:lstStyle/>
            <a:p>
              <a:pPr algn="ctr"/>
              <a:r>
                <a:rPr lang="en-US"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9. N2 message response</a:t>
              </a:r>
              <a:endParaRPr lang="en-US" sz="1200">
                <a:effectLst/>
                <a:latin typeface="Times New Roman" panose="02020603050405020304" pitchFamily="18" charset="0"/>
                <a:ea typeface="Times New Roman" panose="02020603050405020304" pitchFamily="18" charset="0"/>
              </a:endParaRPr>
            </a:p>
          </p:txBody>
        </p:sp>
        <p:cxnSp>
          <p:nvCxnSpPr>
            <p:cNvPr id="66" name="直接箭头连接符 143">
              <a:extLst>
                <a:ext uri="{FF2B5EF4-FFF2-40B4-BE49-F238E27FC236}">
                  <a16:creationId xmlns:a16="http://schemas.microsoft.com/office/drawing/2014/main" id="{D3CA4B10-8BED-4901-B0CB-858196D47275}"/>
                </a:ext>
              </a:extLst>
            </p:cNvPr>
            <p:cNvCxnSpPr/>
            <p:nvPr/>
          </p:nvCxnSpPr>
          <p:spPr>
            <a:xfrm>
              <a:off x="1437487" y="3631666"/>
              <a:ext cx="60847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7" name="矩形 144">
              <a:extLst>
                <a:ext uri="{FF2B5EF4-FFF2-40B4-BE49-F238E27FC236}">
                  <a16:creationId xmlns:a16="http://schemas.microsoft.com/office/drawing/2014/main" id="{16D709BA-7723-41E3-B685-BFA17F170C8C}"/>
                </a:ext>
              </a:extLst>
            </p:cNvPr>
            <p:cNvSpPr/>
            <p:nvPr/>
          </p:nvSpPr>
          <p:spPr>
            <a:xfrm>
              <a:off x="1490211" y="3474628"/>
              <a:ext cx="2080687" cy="114455"/>
            </a:xfrm>
            <a:prstGeom prst="rect">
              <a:avLst/>
            </a:prstGeom>
            <a:solidFill>
              <a:schemeClr val="bg1"/>
            </a:solidFill>
          </p:spPr>
          <p:txBody>
            <a:bodyPr wrap="square" lIns="0" tIns="0" rIns="0" bIns="0">
              <a:noAutofit/>
            </a:bodyPr>
            <a:lstStyle/>
            <a:p>
              <a:pPr algn="ctr"/>
              <a:r>
                <a:rPr lang="en-US"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10. </a:t>
              </a:r>
              <a:r>
                <a:rPr lang="en-GB"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Nsmf_PDUSession_UpdateSMContext request</a:t>
              </a:r>
              <a:endParaRPr lang="en-US" sz="1200">
                <a:effectLst/>
                <a:latin typeface="Times New Roman" panose="02020603050405020304" pitchFamily="18" charset="0"/>
                <a:ea typeface="Times New Roman" panose="02020603050405020304" pitchFamily="18" charset="0"/>
              </a:endParaRPr>
            </a:p>
          </p:txBody>
        </p:sp>
        <p:sp>
          <p:nvSpPr>
            <p:cNvPr id="68" name="矩形 145">
              <a:extLst>
                <a:ext uri="{FF2B5EF4-FFF2-40B4-BE49-F238E27FC236}">
                  <a16:creationId xmlns:a16="http://schemas.microsoft.com/office/drawing/2014/main" id="{E0872DC0-7D46-47D9-A8EB-50F71717930C}"/>
                </a:ext>
              </a:extLst>
            </p:cNvPr>
            <p:cNvSpPr/>
            <p:nvPr/>
          </p:nvSpPr>
          <p:spPr>
            <a:xfrm>
              <a:off x="3341827" y="3648090"/>
              <a:ext cx="2606388" cy="200045"/>
            </a:xfrm>
            <a:prstGeom prst="rect">
              <a:avLst/>
            </a:prstGeom>
          </p:spPr>
          <p:txBody>
            <a:bodyPr wrap="square">
              <a:spAutoFit/>
            </a:bodyPr>
            <a:lstStyle/>
            <a:p>
              <a:pPr algn="ctr"/>
              <a:r>
                <a:rPr lang="en-US" sz="700" kern="120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Establishment of resources for 5GC Individual MBS traffic delivery</a:t>
              </a:r>
              <a:endParaRPr lang="en-US" sz="1200">
                <a:effectLst/>
                <a:latin typeface="Times New Roman" panose="02020603050405020304" pitchFamily="18" charset="0"/>
                <a:ea typeface="Times New Roman" panose="02020603050405020304" pitchFamily="18" charset="0"/>
              </a:endParaRPr>
            </a:p>
          </p:txBody>
        </p:sp>
        <p:sp>
          <p:nvSpPr>
            <p:cNvPr id="69" name="矩形 146">
              <a:extLst>
                <a:ext uri="{FF2B5EF4-FFF2-40B4-BE49-F238E27FC236}">
                  <a16:creationId xmlns:a16="http://schemas.microsoft.com/office/drawing/2014/main" id="{F7B3DF8E-441E-4527-A119-A5332DFEBBF8}"/>
                </a:ext>
              </a:extLst>
            </p:cNvPr>
            <p:cNvSpPr/>
            <p:nvPr/>
          </p:nvSpPr>
          <p:spPr>
            <a:xfrm>
              <a:off x="2052224" y="3838963"/>
              <a:ext cx="1902183" cy="156086"/>
            </a:xfrm>
            <a:prstGeom prst="rect">
              <a:avLst/>
            </a:prstGeom>
            <a:solidFill>
              <a:schemeClr val="bg1"/>
            </a:solidFill>
          </p:spPr>
          <p:txBody>
            <a:bodyPr wrap="square" lIns="0" tIns="0" rIns="0" bIns="0">
              <a:noAutofit/>
            </a:bodyPr>
            <a:lstStyle/>
            <a:p>
              <a:pPr algn="ctr"/>
              <a:r>
                <a:rPr lang="en-US" sz="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11a. Configuration for Individual delivery</a:t>
              </a:r>
              <a:endParaRPr lang="en-US" sz="1200" dirty="0">
                <a:effectLst/>
                <a:latin typeface="Times New Roman" panose="02020603050405020304" pitchFamily="18" charset="0"/>
                <a:ea typeface="Times New Roman" panose="02020603050405020304" pitchFamily="18" charset="0"/>
              </a:endParaRPr>
            </a:p>
          </p:txBody>
        </p:sp>
        <p:cxnSp>
          <p:nvCxnSpPr>
            <p:cNvPr id="70" name="直接箭头连接符 147">
              <a:extLst>
                <a:ext uri="{FF2B5EF4-FFF2-40B4-BE49-F238E27FC236}">
                  <a16:creationId xmlns:a16="http://schemas.microsoft.com/office/drawing/2014/main" id="{C17DCF2B-7864-49C0-AB19-A169C98E8FD9}"/>
                </a:ext>
              </a:extLst>
            </p:cNvPr>
            <p:cNvCxnSpPr/>
            <p:nvPr/>
          </p:nvCxnSpPr>
          <p:spPr>
            <a:xfrm>
              <a:off x="2044798" y="4225997"/>
              <a:ext cx="195778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直接箭头连接符 148">
              <a:extLst>
                <a:ext uri="{FF2B5EF4-FFF2-40B4-BE49-F238E27FC236}">
                  <a16:creationId xmlns:a16="http://schemas.microsoft.com/office/drawing/2014/main" id="{993352B8-E8FB-41F9-BF07-DB37FE238C51}"/>
                </a:ext>
              </a:extLst>
            </p:cNvPr>
            <p:cNvCxnSpPr/>
            <p:nvPr/>
          </p:nvCxnSpPr>
          <p:spPr>
            <a:xfrm>
              <a:off x="2052157" y="3995049"/>
              <a:ext cx="60847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2" name="矩形 149">
              <a:extLst>
                <a:ext uri="{FF2B5EF4-FFF2-40B4-BE49-F238E27FC236}">
                  <a16:creationId xmlns:a16="http://schemas.microsoft.com/office/drawing/2014/main" id="{B346B804-C1FA-4B93-B814-0D9B2F055B58}"/>
                </a:ext>
              </a:extLst>
            </p:cNvPr>
            <p:cNvSpPr/>
            <p:nvPr/>
          </p:nvSpPr>
          <p:spPr>
            <a:xfrm>
              <a:off x="2060702" y="4060387"/>
              <a:ext cx="1939204" cy="141189"/>
            </a:xfrm>
            <a:prstGeom prst="rect">
              <a:avLst/>
            </a:prstGeom>
            <a:solidFill>
              <a:schemeClr val="bg1"/>
            </a:solidFill>
          </p:spPr>
          <p:txBody>
            <a:bodyPr wrap="square" lIns="0" tIns="0" rIns="0" bIns="0">
              <a:noAutofit/>
            </a:bodyPr>
            <a:lstStyle/>
            <a:p>
              <a:pPr algn="ctr"/>
              <a:r>
                <a:rPr lang="en-US"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11b. Nsmf_MBSSession_Update request</a:t>
              </a:r>
              <a:endParaRPr lang="en-US" sz="1200">
                <a:effectLst/>
                <a:latin typeface="Times New Roman" panose="02020603050405020304" pitchFamily="18" charset="0"/>
                <a:ea typeface="Times New Roman" panose="02020603050405020304" pitchFamily="18" charset="0"/>
              </a:endParaRPr>
            </a:p>
          </p:txBody>
        </p:sp>
        <p:cxnSp>
          <p:nvCxnSpPr>
            <p:cNvPr id="73" name="直接箭头连接符 150">
              <a:extLst>
                <a:ext uri="{FF2B5EF4-FFF2-40B4-BE49-F238E27FC236}">
                  <a16:creationId xmlns:a16="http://schemas.microsoft.com/office/drawing/2014/main" id="{48EAD2ED-7CC8-43EF-8333-7CE820CBB743}"/>
                </a:ext>
              </a:extLst>
            </p:cNvPr>
            <p:cNvCxnSpPr/>
            <p:nvPr/>
          </p:nvCxnSpPr>
          <p:spPr>
            <a:xfrm>
              <a:off x="4009937" y="4414447"/>
              <a:ext cx="71634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4" name="矩形 151">
              <a:extLst>
                <a:ext uri="{FF2B5EF4-FFF2-40B4-BE49-F238E27FC236}">
                  <a16:creationId xmlns:a16="http://schemas.microsoft.com/office/drawing/2014/main" id="{23F82F7D-5475-4935-859C-690D1E7F287B}"/>
                </a:ext>
              </a:extLst>
            </p:cNvPr>
            <p:cNvSpPr/>
            <p:nvPr/>
          </p:nvSpPr>
          <p:spPr>
            <a:xfrm>
              <a:off x="4028332" y="4251203"/>
              <a:ext cx="1851504" cy="130097"/>
            </a:xfrm>
            <a:prstGeom prst="rect">
              <a:avLst/>
            </a:prstGeom>
            <a:solidFill>
              <a:schemeClr val="bg1"/>
            </a:solidFill>
          </p:spPr>
          <p:txBody>
            <a:bodyPr wrap="square" lIns="0" tIns="0" rIns="0" bIns="0">
              <a:noAutofit/>
            </a:bodyPr>
            <a:lstStyle/>
            <a:p>
              <a:pPr algn="ctr"/>
              <a:r>
                <a:rPr lang="en-US"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11c. Configuration for Individual delivery</a:t>
              </a:r>
              <a:endParaRPr lang="en-US" sz="1200">
                <a:effectLst/>
                <a:latin typeface="Times New Roman" panose="02020603050405020304" pitchFamily="18" charset="0"/>
                <a:ea typeface="Times New Roman" panose="02020603050405020304" pitchFamily="18" charset="0"/>
              </a:endParaRPr>
            </a:p>
          </p:txBody>
        </p:sp>
        <p:cxnSp>
          <p:nvCxnSpPr>
            <p:cNvPr id="75" name="直接箭头连接符 152">
              <a:extLst>
                <a:ext uri="{FF2B5EF4-FFF2-40B4-BE49-F238E27FC236}">
                  <a16:creationId xmlns:a16="http://schemas.microsoft.com/office/drawing/2014/main" id="{CA6903B4-609D-4263-BC52-75187F18F69A}"/>
                </a:ext>
              </a:extLst>
            </p:cNvPr>
            <p:cNvCxnSpPr/>
            <p:nvPr/>
          </p:nvCxnSpPr>
          <p:spPr>
            <a:xfrm>
              <a:off x="2044739" y="4614599"/>
              <a:ext cx="1957780" cy="0"/>
            </a:xfrm>
            <a:prstGeom prst="straightConnector1">
              <a:avLst/>
            </a:prstGeom>
            <a:ln>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76" name="矩形 153">
              <a:extLst>
                <a:ext uri="{FF2B5EF4-FFF2-40B4-BE49-F238E27FC236}">
                  <a16:creationId xmlns:a16="http://schemas.microsoft.com/office/drawing/2014/main" id="{E2AE72CB-D8EE-4755-923B-FEFB536247F3}"/>
                </a:ext>
              </a:extLst>
            </p:cNvPr>
            <p:cNvSpPr/>
            <p:nvPr/>
          </p:nvSpPr>
          <p:spPr>
            <a:xfrm>
              <a:off x="2051435" y="4464248"/>
              <a:ext cx="2040188" cy="115190"/>
            </a:xfrm>
            <a:prstGeom prst="rect">
              <a:avLst/>
            </a:prstGeom>
            <a:solidFill>
              <a:schemeClr val="bg1"/>
            </a:solidFill>
          </p:spPr>
          <p:txBody>
            <a:bodyPr wrap="square" lIns="0" tIns="0" rIns="0" bIns="0">
              <a:noAutofit/>
            </a:bodyPr>
            <a:lstStyle/>
            <a:p>
              <a:pPr algn="ctr"/>
              <a:r>
                <a:rPr lang="en-US"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11d. Nsmf_MBSSession_Update response</a:t>
              </a:r>
              <a:endParaRPr lang="en-US" sz="1200">
                <a:effectLst/>
                <a:latin typeface="Times New Roman" panose="02020603050405020304" pitchFamily="18" charset="0"/>
                <a:ea typeface="Times New Roman" panose="02020603050405020304" pitchFamily="18" charset="0"/>
              </a:endParaRPr>
            </a:p>
          </p:txBody>
        </p:sp>
        <p:sp>
          <p:nvSpPr>
            <p:cNvPr id="77" name="矩形 154">
              <a:extLst>
                <a:ext uri="{FF2B5EF4-FFF2-40B4-BE49-F238E27FC236}">
                  <a16:creationId xmlns:a16="http://schemas.microsoft.com/office/drawing/2014/main" id="{6EF866B8-27FA-40C7-86EE-F1EC666AEB63}"/>
                </a:ext>
              </a:extLst>
            </p:cNvPr>
            <p:cNvSpPr/>
            <p:nvPr/>
          </p:nvSpPr>
          <p:spPr>
            <a:xfrm>
              <a:off x="2047734" y="4758750"/>
              <a:ext cx="1902183" cy="156086"/>
            </a:xfrm>
            <a:prstGeom prst="rect">
              <a:avLst/>
            </a:prstGeom>
            <a:solidFill>
              <a:schemeClr val="bg1"/>
            </a:solidFill>
          </p:spPr>
          <p:txBody>
            <a:bodyPr wrap="square" lIns="0" tIns="0" rIns="0" bIns="0">
              <a:noAutofit/>
            </a:bodyPr>
            <a:lstStyle/>
            <a:p>
              <a:pPr algn="ctr"/>
              <a:r>
                <a:rPr lang="en-US"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11e. Configuration for Individual delivery</a:t>
              </a:r>
              <a:endParaRPr lang="en-US" sz="1200">
                <a:effectLst/>
                <a:latin typeface="Times New Roman" panose="02020603050405020304" pitchFamily="18" charset="0"/>
                <a:ea typeface="Times New Roman" panose="02020603050405020304" pitchFamily="18" charset="0"/>
              </a:endParaRPr>
            </a:p>
          </p:txBody>
        </p:sp>
        <p:cxnSp>
          <p:nvCxnSpPr>
            <p:cNvPr id="78" name="直接箭头连接符 155">
              <a:extLst>
                <a:ext uri="{FF2B5EF4-FFF2-40B4-BE49-F238E27FC236}">
                  <a16:creationId xmlns:a16="http://schemas.microsoft.com/office/drawing/2014/main" id="{F724960F-99A6-42A4-B4BD-2CB65A2CAB91}"/>
                </a:ext>
              </a:extLst>
            </p:cNvPr>
            <p:cNvCxnSpPr/>
            <p:nvPr/>
          </p:nvCxnSpPr>
          <p:spPr>
            <a:xfrm>
              <a:off x="2038346" y="4916282"/>
              <a:ext cx="60847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9" name="矩形 157">
              <a:extLst>
                <a:ext uri="{FF2B5EF4-FFF2-40B4-BE49-F238E27FC236}">
                  <a16:creationId xmlns:a16="http://schemas.microsoft.com/office/drawing/2014/main" id="{509E9C14-A2E3-4546-B2AB-B5F43A876A4E}"/>
                </a:ext>
              </a:extLst>
            </p:cNvPr>
            <p:cNvSpPr/>
            <p:nvPr/>
          </p:nvSpPr>
          <p:spPr>
            <a:xfrm>
              <a:off x="271050" y="3025967"/>
              <a:ext cx="2369279" cy="180872"/>
            </a:xfrm>
            <a:prstGeom prst="rect">
              <a:avLst/>
            </a:prstGeom>
            <a:solidFill>
              <a:schemeClr val="bg1"/>
            </a:solidFill>
          </p:spPr>
          <p:txBody>
            <a:bodyPr wrap="square" lIns="0" tIns="0" rIns="0" bIns="0">
              <a:noAutofit/>
            </a:bodyPr>
            <a:lstStyle/>
            <a:p>
              <a:pPr algn="ctr"/>
              <a:r>
                <a:rPr lang="en-US"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8. RRC message (PDU Session Modification command)</a:t>
              </a:r>
              <a:endParaRPr lang="en-US" sz="1200">
                <a:effectLst/>
                <a:latin typeface="Times New Roman" panose="02020603050405020304" pitchFamily="18" charset="0"/>
                <a:ea typeface="Times New Roman" panose="02020603050405020304" pitchFamily="18" charset="0"/>
              </a:endParaRPr>
            </a:p>
          </p:txBody>
        </p:sp>
        <p:cxnSp>
          <p:nvCxnSpPr>
            <p:cNvPr id="80" name="直接箭头连接符 158">
              <a:extLst>
                <a:ext uri="{FF2B5EF4-FFF2-40B4-BE49-F238E27FC236}">
                  <a16:creationId xmlns:a16="http://schemas.microsoft.com/office/drawing/2014/main" id="{C756F932-6664-4341-AF48-06BEF2D472E8}"/>
                </a:ext>
              </a:extLst>
            </p:cNvPr>
            <p:cNvCxnSpPr/>
            <p:nvPr/>
          </p:nvCxnSpPr>
          <p:spPr>
            <a:xfrm flipH="1">
              <a:off x="1415398" y="5280553"/>
              <a:ext cx="61007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1" name="矩形 159">
              <a:extLst>
                <a:ext uri="{FF2B5EF4-FFF2-40B4-BE49-F238E27FC236}">
                  <a16:creationId xmlns:a16="http://schemas.microsoft.com/office/drawing/2014/main" id="{B5034100-EC76-49D4-B85F-9AD16C7AC39F}"/>
                </a:ext>
              </a:extLst>
            </p:cNvPr>
            <p:cNvSpPr/>
            <p:nvPr/>
          </p:nvSpPr>
          <p:spPr>
            <a:xfrm>
              <a:off x="1505596" y="5133527"/>
              <a:ext cx="2240073" cy="124851"/>
            </a:xfrm>
            <a:prstGeom prst="rect">
              <a:avLst/>
            </a:prstGeom>
            <a:solidFill>
              <a:schemeClr val="bg1"/>
            </a:solidFill>
          </p:spPr>
          <p:txBody>
            <a:bodyPr wrap="square" lIns="0" tIns="0" rIns="0" bIns="0">
              <a:noAutofit/>
            </a:bodyPr>
            <a:lstStyle/>
            <a:p>
              <a:pPr algn="ctr"/>
              <a:r>
                <a:rPr lang="en-US"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12. </a:t>
              </a:r>
              <a:r>
                <a:rPr lang="en-GB" sz="800" kern="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Nsmf_PDUSession_UpdateSMContext response</a:t>
              </a:r>
              <a:endParaRPr lang="en-US" sz="1200">
                <a:effectLst/>
                <a:latin typeface="Times New Roman" panose="02020603050405020304" pitchFamily="18" charset="0"/>
                <a:ea typeface="Times New Roman" panose="02020603050405020304" pitchFamily="18" charset="0"/>
              </a:endParaRPr>
            </a:p>
          </p:txBody>
        </p:sp>
        <p:cxnSp>
          <p:nvCxnSpPr>
            <p:cNvPr id="82" name="直接箭头连接符 160">
              <a:extLst>
                <a:ext uri="{FF2B5EF4-FFF2-40B4-BE49-F238E27FC236}">
                  <a16:creationId xmlns:a16="http://schemas.microsoft.com/office/drawing/2014/main" id="{5B559F8E-98D1-4D6F-B447-C321A02E36DA}"/>
                </a:ext>
              </a:extLst>
            </p:cNvPr>
            <p:cNvCxnSpPr/>
            <p:nvPr/>
          </p:nvCxnSpPr>
          <p:spPr>
            <a:xfrm>
              <a:off x="1430038" y="2460075"/>
              <a:ext cx="2569868"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3" name="直接箭头连接符 161">
              <a:extLst>
                <a:ext uri="{FF2B5EF4-FFF2-40B4-BE49-F238E27FC236}">
                  <a16:creationId xmlns:a16="http://schemas.microsoft.com/office/drawing/2014/main" id="{2E221348-F648-49D8-8109-6C7BCE2F26BA}"/>
                </a:ext>
              </a:extLst>
            </p:cNvPr>
            <p:cNvCxnSpPr/>
            <p:nvPr/>
          </p:nvCxnSpPr>
          <p:spPr>
            <a:xfrm>
              <a:off x="4003715" y="2591672"/>
              <a:ext cx="709697"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4" name="直接箭头连接符 162">
              <a:extLst>
                <a:ext uri="{FF2B5EF4-FFF2-40B4-BE49-F238E27FC236}">
                  <a16:creationId xmlns:a16="http://schemas.microsoft.com/office/drawing/2014/main" id="{B455039E-A8F7-4D98-9B8D-3FE33813E49E}"/>
                </a:ext>
              </a:extLst>
            </p:cNvPr>
            <p:cNvCxnSpPr/>
            <p:nvPr/>
          </p:nvCxnSpPr>
          <p:spPr>
            <a:xfrm flipH="1">
              <a:off x="1430021" y="2686270"/>
              <a:ext cx="2569885"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5" name="直接箭头连接符 156">
              <a:extLst>
                <a:ext uri="{FF2B5EF4-FFF2-40B4-BE49-F238E27FC236}">
                  <a16:creationId xmlns:a16="http://schemas.microsoft.com/office/drawing/2014/main" id="{F62B035C-65BF-4378-81FC-74E2DD84BBD7}"/>
                </a:ext>
              </a:extLst>
            </p:cNvPr>
            <p:cNvCxnSpPr/>
            <p:nvPr/>
          </p:nvCxnSpPr>
          <p:spPr>
            <a:xfrm>
              <a:off x="213323" y="3180235"/>
              <a:ext cx="601827"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420252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EC5FB-E4FD-43C3-8D36-9ED1F21C8F14}"/>
              </a:ext>
            </a:extLst>
          </p:cNvPr>
          <p:cNvSpPr>
            <a:spLocks noGrp="1"/>
          </p:cNvSpPr>
          <p:nvPr>
            <p:ph type="title"/>
          </p:nvPr>
        </p:nvSpPr>
        <p:spPr>
          <a:xfrm>
            <a:off x="651933" y="228599"/>
            <a:ext cx="4210523" cy="1879895"/>
          </a:xfrm>
        </p:spPr>
        <p:txBody>
          <a:bodyPr/>
          <a:lstStyle/>
          <a:p>
            <a:r>
              <a:rPr lang="de-DE" dirty="0"/>
              <a:t>Status quo: TS 23.247, Mobility </a:t>
            </a:r>
            <a:r>
              <a:rPr lang="de-DE" dirty="0" err="1"/>
              <a:t>procedures</a:t>
            </a:r>
            <a:r>
              <a:rPr lang="de-DE" dirty="0"/>
              <a:t>,</a:t>
            </a:r>
            <a:br>
              <a:rPr lang="de-DE" dirty="0"/>
            </a:br>
            <a:r>
              <a:rPr lang="de-DE" dirty="0"/>
              <a:t>N2 </a:t>
            </a:r>
            <a:r>
              <a:rPr lang="de-DE" dirty="0" err="1"/>
              <a:t>based</a:t>
            </a:r>
            <a:r>
              <a:rPr lang="de-DE" dirty="0"/>
              <a:t> </a:t>
            </a:r>
            <a:r>
              <a:rPr lang="de-DE" dirty="0" err="1"/>
              <a:t>Handover</a:t>
            </a:r>
            <a:r>
              <a:rPr lang="de-DE" dirty="0"/>
              <a:t>,</a:t>
            </a:r>
            <a:br>
              <a:rPr lang="de-DE" dirty="0"/>
            </a:br>
            <a:r>
              <a:rPr lang="de-DE" dirty="0"/>
              <a:t> </a:t>
            </a:r>
            <a:r>
              <a:rPr lang="de-DE" dirty="0" err="1"/>
              <a:t>Figure</a:t>
            </a:r>
            <a:r>
              <a:rPr lang="de-DE" dirty="0"/>
              <a:t> 7.2.3.3-1  </a:t>
            </a:r>
            <a:endParaRPr lang="en-US" dirty="0"/>
          </a:p>
        </p:txBody>
      </p:sp>
      <p:sp>
        <p:nvSpPr>
          <p:cNvPr id="3" name="Content Placeholder 2">
            <a:extLst>
              <a:ext uri="{FF2B5EF4-FFF2-40B4-BE49-F238E27FC236}">
                <a16:creationId xmlns:a16="http://schemas.microsoft.com/office/drawing/2014/main" id="{729C7B59-259A-4A0A-A174-CA50308B154F}"/>
              </a:ext>
            </a:extLst>
          </p:cNvPr>
          <p:cNvSpPr>
            <a:spLocks noGrp="1"/>
          </p:cNvSpPr>
          <p:nvPr>
            <p:ph idx="1"/>
          </p:nvPr>
        </p:nvSpPr>
        <p:spPr>
          <a:xfrm>
            <a:off x="647701" y="2517288"/>
            <a:ext cx="3601570" cy="3767625"/>
          </a:xfrm>
        </p:spPr>
        <p:txBody>
          <a:bodyPr/>
          <a:lstStyle/>
          <a:p>
            <a:pPr marL="0" indent="0">
              <a:buNone/>
            </a:pPr>
            <a:r>
              <a:rPr lang="de-DE" dirty="0"/>
              <a:t>Option 1</a:t>
            </a:r>
            <a:endParaRPr lang="en-US" dirty="0"/>
          </a:p>
        </p:txBody>
      </p:sp>
      <p:sp>
        <p:nvSpPr>
          <p:cNvPr id="4" name="Slide Number Placeholder 3">
            <a:extLst>
              <a:ext uri="{FF2B5EF4-FFF2-40B4-BE49-F238E27FC236}">
                <a16:creationId xmlns:a16="http://schemas.microsoft.com/office/drawing/2014/main" id="{35F83375-E3C3-4BE1-8039-857DC2CADFF3}"/>
              </a:ext>
            </a:extLst>
          </p:cNvPr>
          <p:cNvSpPr>
            <a:spLocks noGrp="1"/>
          </p:cNvSpPr>
          <p:nvPr>
            <p:ph type="sldNum" sz="quarter" idx="12"/>
          </p:nvPr>
        </p:nvSpPr>
        <p:spPr/>
        <p:txBody>
          <a:bodyPr/>
          <a:lstStyle/>
          <a:p>
            <a:fld id="{72B41AFB-60C3-4E04-B62B-1B12B8C52FF3}" type="slidenum">
              <a:rPr lang="zh-CN" altLang="en-US" smtClean="0"/>
              <a:t>9</a:t>
            </a:fld>
            <a:endParaRPr lang="zh-CN" altLang="en-US"/>
          </a:p>
        </p:txBody>
      </p:sp>
      <p:sp>
        <p:nvSpPr>
          <p:cNvPr id="8" name="Rectangle 5">
            <a:extLst>
              <a:ext uri="{FF2B5EF4-FFF2-40B4-BE49-F238E27FC236}">
                <a16:creationId xmlns:a16="http://schemas.microsoft.com/office/drawing/2014/main" id="{2EC745D0-3C66-4DD4-9F25-782A98B02557}"/>
              </a:ext>
            </a:extLst>
          </p:cNvPr>
          <p:cNvSpPr>
            <a:spLocks noChangeArrowheads="1"/>
          </p:cNvSpPr>
          <p:nvPr/>
        </p:nvSpPr>
        <p:spPr bwMode="auto">
          <a:xfrm>
            <a:off x="4862456" y="-2151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Object 8">
            <a:extLst>
              <a:ext uri="{FF2B5EF4-FFF2-40B4-BE49-F238E27FC236}">
                <a16:creationId xmlns:a16="http://schemas.microsoft.com/office/drawing/2014/main" id="{6889D707-3D22-47EE-9870-EB68EBAABB69}"/>
              </a:ext>
            </a:extLst>
          </p:cNvPr>
          <p:cNvGraphicFramePr>
            <a:graphicFrameLocks noChangeAspect="1"/>
          </p:cNvGraphicFramePr>
          <p:nvPr>
            <p:extLst>
              <p:ext uri="{D42A27DB-BD31-4B8C-83A1-F6EECF244321}">
                <p14:modId xmlns:p14="http://schemas.microsoft.com/office/powerpoint/2010/main" val="2252084556"/>
              </p:ext>
            </p:extLst>
          </p:nvPr>
        </p:nvGraphicFramePr>
        <p:xfrm>
          <a:off x="4862456" y="-21515"/>
          <a:ext cx="6067425" cy="6486525"/>
        </p:xfrm>
        <a:graphic>
          <a:graphicData uri="http://schemas.openxmlformats.org/presentationml/2006/ole">
            <mc:AlternateContent xmlns:mc="http://schemas.openxmlformats.org/markup-compatibility/2006">
              <mc:Choice xmlns:v="urn:schemas-microsoft-com:vml" Requires="v">
                <p:oleObj spid="_x0000_s6147" name="Visio" r:id="rId3" imgW="18449778" imgH="20611964" progId="Visio.Drawing.15">
                  <p:embed/>
                </p:oleObj>
              </mc:Choice>
              <mc:Fallback>
                <p:oleObj name="Visio" r:id="rId3" imgW="18449778" imgH="20611964" progId="Visio.Drawing.15">
                  <p:embed/>
                  <p:pic>
                    <p:nvPicPr>
                      <p:cNvPr id="9" name="Object 8">
                        <a:extLst>
                          <a:ext uri="{FF2B5EF4-FFF2-40B4-BE49-F238E27FC236}">
                            <a16:creationId xmlns:a16="http://schemas.microsoft.com/office/drawing/2014/main" id="{6889D707-3D22-47EE-9870-EB68EBAABB69}"/>
                          </a:ext>
                        </a:extLst>
                      </p:cNvPr>
                      <p:cNvPicPr>
                        <a:picLocks noChangeAspect="1" noChangeArrowheads="1"/>
                      </p:cNvPicPr>
                      <p:nvPr/>
                    </p:nvPicPr>
                    <p:blipFill>
                      <a:blip r:embed="rId4"/>
                      <a:srcRect b="3784"/>
                      <a:stretch>
                        <a:fillRect/>
                      </a:stretch>
                    </p:blipFill>
                    <p:spPr bwMode="auto">
                      <a:xfrm>
                        <a:off x="4862456" y="-21515"/>
                        <a:ext cx="6067425" cy="6486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7770620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34c87397-5fc1-491e-85e7-d6110dbe9cbd"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9AB7580F38B32B4992660A7BC2D6E51C" ma:contentTypeVersion="16" ma:contentTypeDescription="Create a new document." ma:contentTypeScope="" ma:versionID="c3d621215bba041890bb5ac82f83fa16">
  <xsd:schema xmlns:xsd="http://www.w3.org/2001/XMLSchema" xmlns:xs="http://www.w3.org/2001/XMLSchema" xmlns:p="http://schemas.microsoft.com/office/2006/metadata/properties" xmlns:ns3="71c5aaf6-e6ce-465b-b873-5148d2a4c105" xmlns:ns4="b672847a-5f88-42a2-b3e2-50bdf8de63d5" xmlns:ns5="063c6eb4-0fc5-41cf-90f7-6fad9b894f44" targetNamespace="http://schemas.microsoft.com/office/2006/metadata/properties" ma:root="true" ma:fieldsID="52dbc4f663d72f2e65f319fa881cb5ba" ns3:_="" ns4:_="" ns5:_="">
    <xsd:import namespace="71c5aaf6-e6ce-465b-b873-5148d2a4c105"/>
    <xsd:import namespace="b672847a-5f88-42a2-b3e2-50bdf8de63d5"/>
    <xsd:import namespace="063c6eb4-0fc5-41cf-90f7-6fad9b894f44"/>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MediaServiceGenerationTime" minOccurs="0"/>
                <xsd:element ref="ns4:MediaServiceEventHashCode" minOccurs="0"/>
                <xsd:element ref="ns4:MediaServiceAutoKeyPoints" minOccurs="0"/>
                <xsd:element ref="ns4:MediaServiceKeyPoints" minOccurs="0"/>
                <xsd:element ref="ns5:SharedWithUsers" minOccurs="0"/>
                <xsd:element ref="ns5:SharedWithDetails" minOccurs="0"/>
                <xsd:element ref="ns5: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2847a-5f88-42a2-b3e2-50bdf8de63d5"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63c6eb4-0fc5-41cf-90f7-6fad9b894f44" elementFormDefault="qualified">
    <xsd:import namespace="http://schemas.microsoft.com/office/2006/documentManagement/types"/>
    <xsd:import namespace="http://schemas.microsoft.com/office/infopath/2007/PartnerControls"/>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element name="SharingHintHash" ma:index="2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spe:Receivers xmlns:spe="http://schemas.microsoft.com/sharepoint/events"/>
</file>

<file path=customXml/itemProps1.xml><?xml version="1.0" encoding="utf-8"?>
<ds:datastoreItem xmlns:ds="http://schemas.openxmlformats.org/officeDocument/2006/customXml" ds:itemID="{FCE79A9A-212C-4CEB-936E-9A3C04878D5F}">
  <ds:schemaRefs>
    <ds:schemaRef ds:uri="Microsoft.SharePoint.Taxonomy.ContentTypeSync"/>
  </ds:schemaRefs>
</ds:datastoreItem>
</file>

<file path=customXml/itemProps2.xml><?xml version="1.0" encoding="utf-8"?>
<ds:datastoreItem xmlns:ds="http://schemas.openxmlformats.org/officeDocument/2006/customXml" ds:itemID="{E18CD8F1-13E4-4703-8DD2-B3B81136FC7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b672847a-5f88-42a2-b3e2-50bdf8de63d5"/>
    <ds:schemaRef ds:uri="063c6eb4-0fc5-41cf-90f7-6fad9b894f4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424ABBD-AE85-49C1-BED4-4CC6FE2F1113}">
  <ds:schemaRefs>
    <ds:schemaRef ds:uri="71c5aaf6-e6ce-465b-b873-5148d2a4c105"/>
    <ds:schemaRef ds:uri="b672847a-5f88-42a2-b3e2-50bdf8de63d5"/>
    <ds:schemaRef ds:uri="http://schemas.microsoft.com/office/2006/metadata/properties"/>
    <ds:schemaRef ds:uri="http://purl.org/dc/terms/"/>
    <ds:schemaRef ds:uri="063c6eb4-0fc5-41cf-90f7-6fad9b894f44"/>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http://www.w3.org/XML/1998/namespace"/>
    <ds:schemaRef ds:uri="http://purl.org/dc/dcmitype/"/>
  </ds:schemaRefs>
</ds:datastoreItem>
</file>

<file path=customXml/itemProps4.xml><?xml version="1.0" encoding="utf-8"?>
<ds:datastoreItem xmlns:ds="http://schemas.openxmlformats.org/officeDocument/2006/customXml" ds:itemID="{FE30B3D0-B628-4766-971A-819A0525810C}">
  <ds:schemaRefs>
    <ds:schemaRef ds:uri="http://schemas.microsoft.com/sharepoint/v3/contenttype/forms"/>
  </ds:schemaRefs>
</ds:datastoreItem>
</file>

<file path=customXml/itemProps5.xml><?xml version="1.0" encoding="utf-8"?>
<ds:datastoreItem xmlns:ds="http://schemas.openxmlformats.org/officeDocument/2006/customXml" ds:itemID="{848B4A73-B6A3-43B1-9C5C-3274A7C80693}">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
  <TotalTime>12548</TotalTime>
  <Words>2107</Words>
  <Application>Microsoft Office PowerPoint</Application>
  <PresentationFormat>Widescreen</PresentationFormat>
  <Paragraphs>345</Paragraphs>
  <Slides>17</Slides>
  <Notes>1</Notes>
  <HiddenSlides>0</HiddenSlides>
  <MMClips>0</MMClips>
  <ScaleCrop>false</ScaleCrop>
  <HeadingPairs>
    <vt:vector size="8" baseType="variant">
      <vt:variant>
        <vt:lpstr>Fonts Used</vt:lpstr>
      </vt:variant>
      <vt:variant>
        <vt:i4>6</vt:i4>
      </vt:variant>
      <vt:variant>
        <vt:lpstr>Theme</vt:lpstr>
      </vt:variant>
      <vt:variant>
        <vt:i4>5</vt:i4>
      </vt:variant>
      <vt:variant>
        <vt:lpstr>Embedded OLE Servers</vt:lpstr>
      </vt:variant>
      <vt:variant>
        <vt:i4>1</vt:i4>
      </vt:variant>
      <vt:variant>
        <vt:lpstr>Slide Titles</vt:lpstr>
      </vt:variant>
      <vt:variant>
        <vt:i4>17</vt:i4>
      </vt:variant>
    </vt:vector>
  </HeadingPairs>
  <TitlesOfParts>
    <vt:vector size="29" baseType="lpstr">
      <vt:lpstr>Arial</vt:lpstr>
      <vt:lpstr>Arial </vt:lpstr>
      <vt:lpstr>Calibri</vt:lpstr>
      <vt:lpstr>Calibri Light</vt:lpstr>
      <vt:lpstr>Ericsson Hilda Light</vt:lpstr>
      <vt:lpstr>Times New Roman</vt:lpstr>
      <vt:lpstr>Office Theme</vt:lpstr>
      <vt:lpstr>3_Custom Design</vt:lpstr>
      <vt:lpstr>2_Custom Design</vt:lpstr>
      <vt:lpstr>1_Custom Design</vt:lpstr>
      <vt:lpstr>Custom Design</vt:lpstr>
      <vt:lpstr>Visio</vt:lpstr>
      <vt:lpstr>PowerPoint Presentation</vt:lpstr>
      <vt:lpstr>Related TDOCs</vt:lpstr>
      <vt:lpstr>Different proposed options</vt:lpstr>
      <vt:lpstr>Different proposed options</vt:lpstr>
      <vt:lpstr>Different proposed options</vt:lpstr>
      <vt:lpstr>Different proposed options</vt:lpstr>
      <vt:lpstr>Different proposed options</vt:lpstr>
      <vt:lpstr>Status quo: technically endorsed S2-2103074</vt:lpstr>
      <vt:lpstr>Status quo: TS 23.247, Mobility procedures, N2 based Handover,  Figure 7.2.3.3-1  </vt:lpstr>
      <vt:lpstr>Comparison of Options </vt:lpstr>
      <vt:lpstr>PowerPoint Presentation</vt:lpstr>
      <vt:lpstr>MBS Session Activation</vt:lpstr>
      <vt:lpstr>MBS Session Deactivation</vt:lpstr>
      <vt:lpstr>MBS Session Update (adding/deleting/modifying MBS QoS Flow) </vt:lpstr>
      <vt:lpstr>Other aspects</vt:lpstr>
      <vt:lpstr>Comparison of Options considering subsequent signalling and other aspects </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Thomas Belling</cp:lastModifiedBy>
  <cp:revision>2215</cp:revision>
  <dcterms:created xsi:type="dcterms:W3CDTF">2008-08-30T09:32:10Z</dcterms:created>
  <dcterms:modified xsi:type="dcterms:W3CDTF">2021-05-07T13:38:59Z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ContentTypeId">
    <vt:lpwstr>0x0101009AB7580F38B32B4992660A7BC2D6E51C</vt:lpwstr>
  </property>
</Properties>
</file>