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2"/>
  </p:notesMasterIdLst>
  <p:handoutMasterIdLst>
    <p:handoutMasterId r:id="rId13"/>
  </p:handoutMasterIdLst>
  <p:sldIdLst>
    <p:sldId id="303" r:id="rId2"/>
    <p:sldId id="756" r:id="rId3"/>
    <p:sldId id="765" r:id="rId4"/>
    <p:sldId id="759" r:id="rId5"/>
    <p:sldId id="760" r:id="rId6"/>
    <p:sldId id="761" r:id="rId7"/>
    <p:sldId id="762" r:id="rId8"/>
    <p:sldId id="764" r:id="rId9"/>
    <p:sldId id="763" r:id="rId10"/>
    <p:sldId id="749" r:id="rId11"/>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xmlns=""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E9EDF4"/>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3" autoAdjust="0"/>
    <p:restoredTop sz="94625" autoAdjust="0"/>
  </p:normalViewPr>
  <p:slideViewPr>
    <p:cSldViewPr snapToGrid="0">
      <p:cViewPr>
        <p:scale>
          <a:sx n="75" d="100"/>
          <a:sy n="75" d="100"/>
        </p:scale>
        <p:origin x="-1440" y="-72"/>
      </p:cViewPr>
      <p:guideLst>
        <p:guide orient="horz" pos="2160"/>
        <p:guide pos="2880"/>
      </p:guideLst>
    </p:cSldViewPr>
  </p:slideViewPr>
  <p:outlineViewPr>
    <p:cViewPr>
      <p:scale>
        <a:sx n="33" d="100"/>
        <a:sy n="33" d="100"/>
      </p:scale>
      <p:origin x="66" y="3810"/>
    </p:cViewPr>
  </p:outlineViewPr>
  <p:notesTextViewPr>
    <p:cViewPr>
      <p:scale>
        <a:sx n="100" d="100"/>
        <a:sy n="100" d="100"/>
      </p:scale>
      <p:origin x="0" y="0"/>
    </p:cViewPr>
  </p:notesTextViewPr>
  <p:sorterViewPr>
    <p:cViewPr varScale="1">
      <p:scale>
        <a:sx n="1" d="1"/>
        <a:sy n="1" d="1"/>
      </p:scale>
      <p:origin x="0" y="-78"/>
    </p:cViewPr>
  </p:sorterViewPr>
  <p:notesViewPr>
    <p:cSldViewPr snapToGrid="0">
      <p:cViewPr varScale="1">
        <p:scale>
          <a:sx n="57" d="100"/>
          <a:sy n="57" d="100"/>
        </p:scale>
        <p:origin x="2640"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5/7/2021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5/7/2021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a:t>
            </a:r>
            <a:r>
              <a:rPr lang="de-DE" sz="1200" b="1" kern="1200" dirty="0" smtClean="0">
                <a:solidFill>
                  <a:schemeClr val="tx1"/>
                </a:solidFill>
                <a:latin typeface="Arial "/>
                <a:ea typeface="+mn-ea"/>
                <a:cs typeface="Arial" panose="020B0604020202020204" pitchFamily="34" charset="0"/>
              </a:rPr>
              <a:t>SA2 </a:t>
            </a:r>
            <a:r>
              <a:rPr lang="de-DE" sz="1200" b="1" kern="1200" dirty="0">
                <a:solidFill>
                  <a:schemeClr val="tx1"/>
                </a:solidFill>
                <a:latin typeface="Arial "/>
                <a:ea typeface="+mn-ea"/>
                <a:cs typeface="Arial" panose="020B0604020202020204" pitchFamily="34" charset="0"/>
              </a:rPr>
              <a:t>Meeting </a:t>
            </a:r>
            <a:r>
              <a:rPr lang="de-DE" sz="1200" b="1" kern="1200" dirty="0" smtClean="0">
                <a:solidFill>
                  <a:schemeClr val="tx1"/>
                </a:solidFill>
                <a:latin typeface="Arial "/>
                <a:ea typeface="+mn-ea"/>
                <a:cs typeface="Arial" panose="020B0604020202020204" pitchFamily="34" charset="0"/>
              </a:rPr>
              <a:t>#145-e</a:t>
            </a:r>
            <a:endParaRPr lang="de-DE" sz="1200" b="1" kern="1200" dirty="0">
              <a:solidFill>
                <a:schemeClr val="tx1"/>
              </a:solidFill>
              <a:latin typeface="Arial "/>
              <a:ea typeface="+mn-ea"/>
              <a:cs typeface="Arial" panose="020B0604020202020204" pitchFamily="34" charset="0"/>
            </a:endParaRPr>
          </a:p>
          <a:p>
            <a:r>
              <a:rPr lang="de-DE" sz="1200" b="1" kern="1200" dirty="0" smtClean="0">
                <a:solidFill>
                  <a:schemeClr val="tx1"/>
                </a:solidFill>
                <a:latin typeface="Arial "/>
                <a:ea typeface="+mn-ea"/>
                <a:cs typeface="Arial" panose="020B0604020202020204" pitchFamily="34" charset="0"/>
              </a:rPr>
              <a:t>May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S2-2103832</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B0D3894F-37FA-4352-A828-959DE0BB230E}" type="slidenum">
              <a:rPr lang="en-GB"/>
              <a:pPr>
                <a:defRPr/>
              </a:pPr>
              <a:t>‹#›</a:t>
            </a:fld>
            <a:endParaRPr lang="en-GB"/>
          </a:p>
        </p:txBody>
      </p:sp>
    </p:spTree>
    <p:extLst>
      <p:ext uri="{BB962C8B-B14F-4D97-AF65-F5344CB8AC3E}">
        <p14:creationId xmlns:p14="http://schemas.microsoft.com/office/powerpoint/2010/main" val="65040645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smtClean="0">
                <a:solidFill>
                  <a:schemeClr val="bg1"/>
                </a:solidFill>
              </a:rPr>
              <a:t>3GPP TSG SA2 Meeting #145-e  </a:t>
            </a:r>
            <a:r>
              <a:rPr lang="en-US" altLang="de-DE" sz="1200" dirty="0" smtClean="0">
                <a:solidFill>
                  <a:schemeClr val="bg1"/>
                </a:solidFill>
              </a:rPr>
              <a:t>May 17-28</a:t>
            </a:r>
            <a:r>
              <a:rPr lang="en-GB" altLang="de-DE" sz="1200" dirty="0" smtClean="0">
                <a:solidFill>
                  <a:schemeClr val="bg1"/>
                </a:solidFill>
              </a:rPr>
              <a:t> 2021</a:t>
            </a: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2021</a:t>
            </a:r>
            <a:endParaRPr lang="en-GB" altLang="en-US" sz="800" dirty="0"/>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image" Target="../media/image5.png"/><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4.emf"/><Relationship Id="rId4" Type="http://schemas.openxmlformats.org/officeDocument/2006/relationships/image" Target="../media/image6.png"/><Relationship Id="rId9"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oleObject" Target="../embeddings/oleObject4.bin"/><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5007935"/>
            <a:ext cx="6400800" cy="1001690"/>
          </a:xfrm>
        </p:spPr>
        <p:txBody>
          <a:bodyPr/>
          <a:lstStyle/>
          <a:p>
            <a:pPr marL="0" indent="0" algn="ctr" eaLnBrk="1" hangingPunct="1">
              <a:buFontTx/>
              <a:buNone/>
            </a:pPr>
            <a:r>
              <a:rPr lang="fr-FR" altLang="de-DE" smtClean="0">
                <a:effectLst>
                  <a:outerShdw blurRad="38100" dist="38100" dir="2700000" algn="tl">
                    <a:srgbClr val="000000">
                      <a:alpha val="43137"/>
                    </a:srgbClr>
                  </a:outerShdw>
                </a:effectLst>
              </a:rPr>
              <a:t>CATT, Thales</a:t>
            </a:r>
            <a:endParaRPr lang="fr-FR" altLang="de-DE" dirty="0" smtClean="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795851" y="2444485"/>
            <a:ext cx="7509949"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400" b="1" dirty="0" smtClean="0">
                <a:solidFill>
                  <a:srgbClr val="FF3300"/>
                </a:solidFill>
                <a:effectLst>
                  <a:outerShdw blurRad="38100" dist="38100" dir="2700000" algn="tl">
                    <a:srgbClr val="C0C0C0"/>
                  </a:outerShdw>
                </a:effectLst>
                <a:latin typeface="Calibri" pitchFamily="34" charset="0"/>
              </a:rPr>
              <a:t>Support of Satellite Backhauls in 5GS</a:t>
            </a:r>
            <a:r>
              <a:rPr lang="en-GB" sz="2400" dirty="0">
                <a:solidFill>
                  <a:srgbClr val="FF3300"/>
                </a:solidFill>
                <a:effectLst>
                  <a:outerShdw blurRad="38100" dist="38100" dir="2700000" algn="tl">
                    <a:srgbClr val="C0C0C0"/>
                  </a:outerShdw>
                </a:effectLst>
                <a:latin typeface="Calibri" pitchFamily="34" charset="0"/>
              </a:rPr>
              <a:t/>
            </a:r>
            <a:br>
              <a:rPr lang="en-GB" sz="2400" dirty="0">
                <a:solidFill>
                  <a:srgbClr val="FF3300"/>
                </a:solidFill>
                <a:effectLst>
                  <a:outerShdw blurRad="38100" dist="38100" dir="2700000" algn="tl">
                    <a:srgbClr val="C0C0C0"/>
                  </a:outerShdw>
                </a:effectLst>
                <a:latin typeface="Calibri" pitchFamily="34" charset="0"/>
              </a:rPr>
            </a:br>
            <a:endParaRPr lang="en-US" sz="16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748348" y="2138449"/>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algn="l" eaLnBrk="1" hangingPunct="1">
              <a:defRPr/>
            </a:pPr>
            <a:r>
              <a:rPr lang="en-US" dirty="0" smtClean="0">
                <a:effectLst>
                  <a:outerShdw blurRad="38100" dist="38100" dir="2700000" algn="tl">
                    <a:srgbClr val="C0C0C0"/>
                  </a:outerShdw>
                </a:effectLst>
              </a:rPr>
              <a:t>Satellite backhauling scenarios</a:t>
            </a:r>
            <a:endParaRPr lang="en-US" dirty="0">
              <a:effectLst>
                <a:outerShdw blurRad="38100" dist="38100" dir="2700000" algn="tl">
                  <a:srgbClr val="C0C0C0"/>
                </a:outerShdw>
              </a:effectLs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66" y="1198833"/>
            <a:ext cx="283845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5673" y="1179088"/>
            <a:ext cx="283845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2892" y="1375409"/>
            <a:ext cx="2838450"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1038" y="3535817"/>
            <a:ext cx="2924175" cy="248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直接连接符 3"/>
          <p:cNvCxnSpPr/>
          <p:nvPr/>
        </p:nvCxnSpPr>
        <p:spPr bwMode="auto">
          <a:xfrm>
            <a:off x="0" y="3459614"/>
            <a:ext cx="9144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 name="直接连接符 5"/>
          <p:cNvCxnSpPr/>
          <p:nvPr/>
        </p:nvCxnSpPr>
        <p:spPr bwMode="auto">
          <a:xfrm>
            <a:off x="3099676" y="1045028"/>
            <a:ext cx="0" cy="52924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 name="直接连接符 16"/>
          <p:cNvCxnSpPr/>
          <p:nvPr/>
        </p:nvCxnSpPr>
        <p:spPr bwMode="auto">
          <a:xfrm>
            <a:off x="6194073" y="1077686"/>
            <a:ext cx="0" cy="529249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p:cNvSpPr txBox="1"/>
          <p:nvPr/>
        </p:nvSpPr>
        <p:spPr>
          <a:xfrm>
            <a:off x="108821" y="2969120"/>
            <a:ext cx="2928297" cy="461665"/>
          </a:xfrm>
          <a:prstGeom prst="rect">
            <a:avLst/>
          </a:prstGeom>
          <a:noFill/>
        </p:spPr>
        <p:txBody>
          <a:bodyPr wrap="square" rtlCol="0">
            <a:spAutoFit/>
          </a:bodyPr>
          <a:lstStyle/>
          <a:p>
            <a:r>
              <a:rPr lang="en-US" altLang="zh-CN" sz="1200" dirty="0" smtClean="0">
                <a:latin typeface="Calibri" panose="020F0502020204030204" pitchFamily="34" charset="0"/>
              </a:rPr>
              <a:t>s1. </a:t>
            </a:r>
            <a:r>
              <a:rPr lang="en-GB" altLang="zh-CN" sz="1200" dirty="0" err="1" smtClean="0">
                <a:latin typeface="Calibri" panose="020F0502020204030204" pitchFamily="34" charset="0"/>
              </a:rPr>
              <a:t>gNB</a:t>
            </a:r>
            <a:r>
              <a:rPr lang="en-GB" altLang="zh-CN" sz="1200" dirty="0" smtClean="0">
                <a:latin typeface="Calibri" panose="020F0502020204030204" pitchFamily="34" charset="0"/>
              </a:rPr>
              <a:t> </a:t>
            </a:r>
            <a:r>
              <a:rPr lang="en-GB" altLang="zh-CN" sz="1200" dirty="0">
                <a:latin typeface="Calibri" panose="020F0502020204030204" pitchFamily="34" charset="0"/>
              </a:rPr>
              <a:t>connects to 5GC via a single GEO satellite</a:t>
            </a:r>
            <a:endParaRPr lang="zh-CN" altLang="en-US" sz="1200" dirty="0">
              <a:latin typeface="Calibri" panose="020F0502020204030204" pitchFamily="34" charset="0"/>
            </a:endParaRPr>
          </a:p>
        </p:txBody>
      </p:sp>
      <p:sp>
        <p:nvSpPr>
          <p:cNvPr id="19" name="TextBox 18"/>
          <p:cNvSpPr txBox="1"/>
          <p:nvPr/>
        </p:nvSpPr>
        <p:spPr>
          <a:xfrm>
            <a:off x="3142537" y="2977963"/>
            <a:ext cx="3008674" cy="461665"/>
          </a:xfrm>
          <a:prstGeom prst="rect">
            <a:avLst/>
          </a:prstGeom>
          <a:noFill/>
        </p:spPr>
        <p:txBody>
          <a:bodyPr wrap="square" rtlCol="0">
            <a:spAutoFit/>
          </a:bodyPr>
          <a:lstStyle/>
          <a:p>
            <a:r>
              <a:rPr lang="en-US" altLang="zh-CN" sz="1200" dirty="0" smtClean="0">
                <a:latin typeface="Calibri" panose="020F0502020204030204" pitchFamily="34" charset="0"/>
              </a:rPr>
              <a:t>s2. </a:t>
            </a:r>
            <a:r>
              <a:rPr lang="en-GB" altLang="zh-CN" sz="1200" dirty="0" err="1" smtClean="0">
                <a:latin typeface="Calibri" panose="020F0502020204030204" pitchFamily="34" charset="0"/>
              </a:rPr>
              <a:t>gNB</a:t>
            </a:r>
            <a:r>
              <a:rPr lang="en-GB" altLang="zh-CN" sz="1200" dirty="0" smtClean="0">
                <a:latin typeface="Calibri" panose="020F0502020204030204" pitchFamily="34" charset="0"/>
              </a:rPr>
              <a:t> </a:t>
            </a:r>
            <a:r>
              <a:rPr lang="en-GB" altLang="zh-CN" sz="1200" dirty="0">
                <a:latin typeface="Calibri" panose="020F0502020204030204" pitchFamily="34" charset="0"/>
              </a:rPr>
              <a:t>connects to 5GC via a single </a:t>
            </a:r>
            <a:r>
              <a:rPr lang="en-GB" altLang="zh-CN" sz="1200" dirty="0" smtClean="0">
                <a:latin typeface="Calibri" panose="020F0502020204030204" pitchFamily="34" charset="0"/>
              </a:rPr>
              <a:t>NGSO </a:t>
            </a:r>
            <a:r>
              <a:rPr lang="en-GB" altLang="zh-CN" sz="1200" dirty="0">
                <a:latin typeface="Calibri" panose="020F0502020204030204" pitchFamily="34" charset="0"/>
              </a:rPr>
              <a:t>satellite</a:t>
            </a:r>
            <a:endParaRPr lang="zh-CN" altLang="en-US" sz="1200" dirty="0">
              <a:latin typeface="Calibri" panose="020F0502020204030204" pitchFamily="34" charset="0"/>
            </a:endParaRPr>
          </a:p>
        </p:txBody>
      </p:sp>
      <p:sp>
        <p:nvSpPr>
          <p:cNvPr id="20" name="TextBox 19"/>
          <p:cNvSpPr txBox="1"/>
          <p:nvPr/>
        </p:nvSpPr>
        <p:spPr>
          <a:xfrm>
            <a:off x="6217153" y="2984693"/>
            <a:ext cx="2949927" cy="461665"/>
          </a:xfrm>
          <a:prstGeom prst="rect">
            <a:avLst/>
          </a:prstGeom>
          <a:noFill/>
        </p:spPr>
        <p:txBody>
          <a:bodyPr wrap="square" rtlCol="0">
            <a:spAutoFit/>
          </a:bodyPr>
          <a:lstStyle/>
          <a:p>
            <a:r>
              <a:rPr lang="en-US" altLang="zh-CN" sz="1200" dirty="0" smtClean="0">
                <a:latin typeface="Calibri" panose="020F0502020204030204" pitchFamily="34" charset="0"/>
              </a:rPr>
              <a:t>s3. </a:t>
            </a:r>
            <a:r>
              <a:rPr lang="en-GB" altLang="zh-CN" sz="1200" dirty="0" err="1" smtClean="0">
                <a:latin typeface="Calibri" panose="020F0502020204030204" pitchFamily="34" charset="0"/>
              </a:rPr>
              <a:t>gNB</a:t>
            </a:r>
            <a:r>
              <a:rPr lang="en-GB" altLang="zh-CN" sz="1200" dirty="0" smtClean="0">
                <a:latin typeface="Calibri" panose="020F0502020204030204" pitchFamily="34" charset="0"/>
              </a:rPr>
              <a:t> </a:t>
            </a:r>
            <a:r>
              <a:rPr lang="en-GB" altLang="zh-CN" sz="1200" dirty="0">
                <a:latin typeface="Calibri" panose="020F0502020204030204" pitchFamily="34" charset="0"/>
              </a:rPr>
              <a:t>connects to 5GC via a single </a:t>
            </a:r>
            <a:r>
              <a:rPr lang="en-GB" altLang="zh-CN" sz="1200" dirty="0" smtClean="0">
                <a:latin typeface="Calibri" panose="020F0502020204030204" pitchFamily="34" charset="0"/>
              </a:rPr>
              <a:t>satellite with ISL</a:t>
            </a:r>
            <a:endParaRPr lang="zh-CN" altLang="en-US" sz="1200" dirty="0">
              <a:latin typeface="Calibri" panose="020F0502020204030204" pitchFamily="34" charset="0"/>
            </a:endParaRPr>
          </a:p>
        </p:txBody>
      </p:sp>
      <p:sp>
        <p:nvSpPr>
          <p:cNvPr id="21" name="TextBox 20"/>
          <p:cNvSpPr txBox="1"/>
          <p:nvPr/>
        </p:nvSpPr>
        <p:spPr>
          <a:xfrm>
            <a:off x="108821" y="5937417"/>
            <a:ext cx="2949927" cy="461665"/>
          </a:xfrm>
          <a:prstGeom prst="rect">
            <a:avLst/>
          </a:prstGeom>
          <a:noFill/>
        </p:spPr>
        <p:txBody>
          <a:bodyPr wrap="square" rtlCol="0">
            <a:spAutoFit/>
          </a:bodyPr>
          <a:lstStyle/>
          <a:p>
            <a:r>
              <a:rPr lang="en-US" altLang="zh-CN" sz="1200" dirty="0" smtClean="0">
                <a:latin typeface="Calibri" panose="020F0502020204030204" pitchFamily="34" charset="0"/>
              </a:rPr>
              <a:t>s4. </a:t>
            </a:r>
            <a:r>
              <a:rPr lang="en-GB" altLang="zh-CN" sz="1200" dirty="0" err="1">
                <a:latin typeface="Calibri" panose="020F0502020204030204" pitchFamily="34" charset="0"/>
              </a:rPr>
              <a:t>gNB</a:t>
            </a:r>
            <a:r>
              <a:rPr lang="en-GB" altLang="zh-CN" sz="1200" dirty="0">
                <a:latin typeface="Calibri" panose="020F0502020204030204" pitchFamily="34" charset="0"/>
              </a:rPr>
              <a:t> connects to 5GC with backhaul connections over different satellites </a:t>
            </a:r>
            <a:endParaRPr lang="zh-CN" altLang="en-US" sz="1200" dirty="0">
              <a:latin typeface="Calibri" panose="020F0502020204030204" pitchFamily="34" charset="0"/>
            </a:endParaRPr>
          </a:p>
        </p:txBody>
      </p:sp>
      <p:sp>
        <p:nvSpPr>
          <p:cNvPr id="22" name="TextBox 21"/>
          <p:cNvSpPr txBox="1"/>
          <p:nvPr/>
        </p:nvSpPr>
        <p:spPr>
          <a:xfrm>
            <a:off x="3091406" y="5958538"/>
            <a:ext cx="3146211" cy="461665"/>
          </a:xfrm>
          <a:prstGeom prst="rect">
            <a:avLst/>
          </a:prstGeom>
          <a:noFill/>
        </p:spPr>
        <p:txBody>
          <a:bodyPr wrap="square" rtlCol="0">
            <a:spAutoFit/>
          </a:bodyPr>
          <a:lstStyle/>
          <a:p>
            <a:pPr>
              <a:defRPr/>
            </a:pPr>
            <a:r>
              <a:rPr lang="en-US" altLang="zh-CN" sz="1200" dirty="0">
                <a:latin typeface="Calibri" panose="020F0502020204030204" pitchFamily="34" charset="0"/>
              </a:rPr>
              <a:t>s5. </a:t>
            </a:r>
            <a:r>
              <a:rPr lang="en-GB" altLang="zh-CN" sz="1200" dirty="0" err="1">
                <a:latin typeface="Calibri" panose="020F0502020204030204" pitchFamily="34" charset="0"/>
              </a:rPr>
              <a:t>gNB</a:t>
            </a:r>
            <a:r>
              <a:rPr lang="en-GB" altLang="zh-CN" sz="1200" dirty="0">
                <a:latin typeface="Calibri" panose="020F0502020204030204" pitchFamily="34" charset="0"/>
              </a:rPr>
              <a:t> connects to 5GC with hybrid backhauls (e.g., satellite and terrestrial backhauls)</a:t>
            </a:r>
          </a:p>
        </p:txBody>
      </p:sp>
      <p:sp>
        <p:nvSpPr>
          <p:cNvPr id="23" name="TextBox 22"/>
          <p:cNvSpPr txBox="1"/>
          <p:nvPr/>
        </p:nvSpPr>
        <p:spPr>
          <a:xfrm>
            <a:off x="6204959" y="5958538"/>
            <a:ext cx="2949927" cy="461665"/>
          </a:xfrm>
          <a:prstGeom prst="rect">
            <a:avLst/>
          </a:prstGeom>
          <a:noFill/>
        </p:spPr>
        <p:txBody>
          <a:bodyPr wrap="square" rtlCol="0">
            <a:spAutoFit/>
          </a:bodyPr>
          <a:lstStyle/>
          <a:p>
            <a:r>
              <a:rPr lang="en-US" altLang="zh-CN" sz="1200" dirty="0" smtClean="0">
                <a:latin typeface="Calibri" panose="020F0502020204030204" pitchFamily="34" charset="0"/>
              </a:rPr>
              <a:t>s6. </a:t>
            </a:r>
            <a:r>
              <a:rPr lang="en-GB" altLang="zh-CN" sz="1200" dirty="0" err="1">
                <a:latin typeface="Calibri" panose="020F0502020204030204" pitchFamily="34" charset="0"/>
              </a:rPr>
              <a:t>gNB</a:t>
            </a:r>
            <a:r>
              <a:rPr lang="en-GB" altLang="zh-CN" sz="1200" dirty="0">
                <a:latin typeface="Calibri" panose="020F0502020204030204" pitchFamily="34" charset="0"/>
              </a:rPr>
              <a:t> on-board connects to 5GC via satellites</a:t>
            </a:r>
            <a:endParaRPr lang="zh-CN" altLang="en-US" sz="1200" dirty="0">
              <a:latin typeface="Calibri" panose="020F0502020204030204" pitchFamily="34"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79704709"/>
              </p:ext>
            </p:extLst>
          </p:nvPr>
        </p:nvGraphicFramePr>
        <p:xfrm>
          <a:off x="42863" y="3471863"/>
          <a:ext cx="3038475" cy="2513012"/>
        </p:xfrm>
        <a:graphic>
          <a:graphicData uri="http://schemas.openxmlformats.org/presentationml/2006/ole">
            <mc:AlternateContent xmlns:mc="http://schemas.openxmlformats.org/markup-compatibility/2006">
              <mc:Choice xmlns:v="urn:schemas-microsoft-com:vml" Requires="v">
                <p:oleObj spid="_x0000_s2180" name="Visio" r:id="rId7" imgW="2907219" imgH="2405692" progId="Visio.Drawing.11">
                  <p:embed/>
                </p:oleObj>
              </mc:Choice>
              <mc:Fallback>
                <p:oleObj name="Visio" r:id="rId7" imgW="2907219" imgH="2405692" progId="Visio.Drawing.11">
                  <p:embed/>
                  <p:pic>
                    <p:nvPicPr>
                      <p:cNvPr id="0" name="对象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63" y="3471863"/>
                        <a:ext cx="3038475" cy="251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1910412603"/>
              </p:ext>
            </p:extLst>
          </p:nvPr>
        </p:nvGraphicFramePr>
        <p:xfrm>
          <a:off x="6207125" y="3527861"/>
          <a:ext cx="2904217" cy="2450434"/>
        </p:xfrm>
        <a:graphic>
          <a:graphicData uri="http://schemas.openxmlformats.org/presentationml/2006/ole">
            <mc:AlternateContent xmlns:mc="http://schemas.openxmlformats.org/markup-compatibility/2006">
              <mc:Choice xmlns:v="urn:schemas-microsoft-com:vml" Requires="v">
                <p:oleObj spid="_x0000_s2181" name="Visio" r:id="rId9" imgW="2963423" imgH="2503817" progId="Visio.Drawing.11">
                  <p:embed/>
                </p:oleObj>
              </mc:Choice>
              <mc:Fallback>
                <p:oleObj name="Visio" r:id="rId9" imgW="2963423" imgH="2503817" progId="Visio.Drawing.11">
                  <p:embed/>
                  <p:pic>
                    <p:nvPicPr>
                      <p:cNvPr id="0" name="对象 2"/>
                      <p:cNvPicPr>
                        <a:picLocks noChangeAspect="1" noChangeArrowheads="1"/>
                      </p:cNvPicPr>
                      <p:nvPr/>
                    </p:nvPicPr>
                    <p:blipFill>
                      <a:blip r:embed="rId10"/>
                      <a:srcRect/>
                      <a:stretch>
                        <a:fillRect/>
                      </a:stretch>
                    </p:blipFill>
                    <p:spPr bwMode="auto">
                      <a:xfrm>
                        <a:off x="6207125" y="3527861"/>
                        <a:ext cx="2904217" cy="2450434"/>
                      </a:xfrm>
                      <a:prstGeom prst="rect">
                        <a:avLst/>
                      </a:prstGeom>
                      <a:noFill/>
                      <a:ln>
                        <a:noFill/>
                      </a:ln>
                    </p:spPr>
                  </p:pic>
                </p:oleObj>
              </mc:Fallback>
            </mc:AlternateContent>
          </a:graphicData>
        </a:graphic>
      </p:graphicFrame>
      <p:sp>
        <p:nvSpPr>
          <p:cNvPr id="5" name="矩形 4"/>
          <p:cNvSpPr/>
          <p:nvPr/>
        </p:nvSpPr>
        <p:spPr bwMode="auto">
          <a:xfrm>
            <a:off x="87049" y="1146430"/>
            <a:ext cx="6053276" cy="2251697"/>
          </a:xfrm>
          <a:prstGeom prst="rect">
            <a:avLst/>
          </a:prstGeom>
          <a:solidFill>
            <a:schemeClr val="accent1">
              <a:alpha val="34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8" name="TextBox 7"/>
          <p:cNvSpPr txBox="1"/>
          <p:nvPr/>
        </p:nvSpPr>
        <p:spPr>
          <a:xfrm>
            <a:off x="1904998" y="1360424"/>
            <a:ext cx="1807029" cy="307777"/>
          </a:xfrm>
          <a:prstGeom prst="rect">
            <a:avLst/>
          </a:prstGeom>
          <a:noFill/>
          <a:ln>
            <a:solidFill>
              <a:schemeClr val="tx1"/>
            </a:solidFill>
          </a:ln>
        </p:spPr>
        <p:txBody>
          <a:bodyPr wrap="square" rtlCol="0">
            <a:spAutoFit/>
          </a:bodyPr>
          <a:lstStyle/>
          <a:p>
            <a:r>
              <a:rPr lang="en-US" altLang="zh-CN" sz="1400" dirty="0" smtClean="0">
                <a:solidFill>
                  <a:srgbClr val="FF0000"/>
                </a:solidFill>
              </a:rPr>
              <a:t>Supported In Rel-17</a:t>
            </a:r>
            <a:endParaRPr lang="zh-CN" altLang="en-US" sz="1400" dirty="0">
              <a:solidFill>
                <a:srgbClr val="FF0000"/>
              </a:solidFill>
            </a:endParaRPr>
          </a:p>
        </p:txBody>
      </p:sp>
    </p:spTree>
    <p:extLst>
      <p:ext uri="{BB962C8B-B14F-4D97-AF65-F5344CB8AC3E}">
        <p14:creationId xmlns:p14="http://schemas.microsoft.com/office/powerpoint/2010/main" val="4168315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50" y="228600"/>
            <a:ext cx="7118350" cy="1143000"/>
          </a:xfrm>
        </p:spPr>
        <p:txBody>
          <a:bodyPr rtlCol="0">
            <a:normAutofit/>
          </a:bodyPr>
          <a:lstStyle/>
          <a:p>
            <a:pPr algn="l" eaLnBrk="1" hangingPunct="1">
              <a:defRPr/>
            </a:pPr>
            <a:r>
              <a:rPr lang="en-US" dirty="0" smtClean="0">
                <a:effectLst>
                  <a:outerShdw blurRad="38100" dist="38100" dir="2700000" algn="tl">
                    <a:srgbClr val="C0C0C0"/>
                  </a:outerShdw>
                </a:effectLst>
              </a:rPr>
              <a:t>Some other </a:t>
            </a:r>
            <a:r>
              <a:rPr lang="en-US" altLang="zh-CN" dirty="0" smtClean="0">
                <a:effectLst>
                  <a:outerShdw blurRad="38100" dist="38100" dir="2700000" algn="tl">
                    <a:srgbClr val="C0C0C0"/>
                  </a:outerShdw>
                </a:effectLst>
              </a:rPr>
              <a:t>scenarios of using </a:t>
            </a:r>
            <a:r>
              <a:rPr lang="en-US" dirty="0" smtClean="0">
                <a:effectLst>
                  <a:outerShdw blurRad="38100" dist="38100" dir="2700000" algn="tl">
                    <a:srgbClr val="C0C0C0"/>
                  </a:outerShdw>
                </a:effectLst>
              </a:rPr>
              <a:t>wireless backhauling</a:t>
            </a:r>
            <a:endParaRPr lang="en-US" dirty="0">
              <a:effectLst>
                <a:outerShdw blurRad="38100" dist="38100" dir="2700000" algn="tl">
                  <a:srgbClr val="C0C0C0"/>
                </a:outerShdw>
              </a:effectLst>
            </a:endParaRPr>
          </a:p>
        </p:txBody>
      </p:sp>
      <p:cxnSp>
        <p:nvCxnSpPr>
          <p:cNvPr id="6" name="直接连接符 5"/>
          <p:cNvCxnSpPr/>
          <p:nvPr/>
        </p:nvCxnSpPr>
        <p:spPr bwMode="auto">
          <a:xfrm>
            <a:off x="4483976" y="1127704"/>
            <a:ext cx="0" cy="4663496"/>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1" name="TextBox 20"/>
          <p:cNvSpPr txBox="1"/>
          <p:nvPr/>
        </p:nvSpPr>
        <p:spPr>
          <a:xfrm>
            <a:off x="223121" y="5329535"/>
            <a:ext cx="4184655" cy="584775"/>
          </a:xfrm>
          <a:prstGeom prst="rect">
            <a:avLst/>
          </a:prstGeom>
          <a:noFill/>
        </p:spPr>
        <p:txBody>
          <a:bodyPr wrap="square" rtlCol="0">
            <a:spAutoFit/>
          </a:bodyPr>
          <a:lstStyle/>
          <a:p>
            <a:r>
              <a:rPr lang="en-GB" altLang="zh-CN" sz="1600" dirty="0" err="1" smtClean="0">
                <a:latin typeface="Calibri" panose="020F0502020204030204" pitchFamily="34" charset="0"/>
              </a:rPr>
              <a:t>gNB</a:t>
            </a:r>
            <a:r>
              <a:rPr lang="en-GB" altLang="zh-CN" sz="1600" dirty="0" smtClean="0">
                <a:latin typeface="Calibri" panose="020F0502020204030204" pitchFamily="34" charset="0"/>
              </a:rPr>
              <a:t> </a:t>
            </a:r>
            <a:r>
              <a:rPr lang="en-GB" altLang="zh-CN" sz="1600" dirty="0">
                <a:latin typeface="Calibri" panose="020F0502020204030204" pitchFamily="34" charset="0"/>
              </a:rPr>
              <a:t>connects to 5GC with backhaul connections </a:t>
            </a:r>
            <a:r>
              <a:rPr lang="en-GB" altLang="zh-CN" sz="1600" dirty="0" smtClean="0">
                <a:latin typeface="Calibri" panose="020F0502020204030204" pitchFamily="34" charset="0"/>
              </a:rPr>
              <a:t>provided by UAV(s)</a:t>
            </a:r>
            <a:endParaRPr lang="zh-CN" altLang="en-US" sz="1600" dirty="0">
              <a:latin typeface="Calibri" panose="020F0502020204030204" pitchFamily="34" charset="0"/>
            </a:endParaRPr>
          </a:p>
        </p:txBody>
      </p:sp>
      <p:sp>
        <p:nvSpPr>
          <p:cNvPr id="22" name="TextBox 21"/>
          <p:cNvSpPr txBox="1"/>
          <p:nvPr/>
        </p:nvSpPr>
        <p:spPr>
          <a:xfrm>
            <a:off x="4648200" y="5331773"/>
            <a:ext cx="4368800" cy="584775"/>
          </a:xfrm>
          <a:prstGeom prst="rect">
            <a:avLst/>
          </a:prstGeom>
          <a:noFill/>
        </p:spPr>
        <p:txBody>
          <a:bodyPr wrap="square" rtlCol="0">
            <a:spAutoFit/>
          </a:bodyPr>
          <a:lstStyle/>
          <a:p>
            <a:r>
              <a:rPr lang="en-GB" altLang="zh-CN" sz="1600" dirty="0" err="1">
                <a:latin typeface="Calibri" panose="020F0502020204030204" pitchFamily="34" charset="0"/>
              </a:rPr>
              <a:t>gNB</a:t>
            </a:r>
            <a:r>
              <a:rPr lang="en-GB" altLang="zh-CN" sz="1600" dirty="0">
                <a:latin typeface="Calibri" panose="020F0502020204030204" pitchFamily="34" charset="0"/>
              </a:rPr>
              <a:t> connects to 5GC with backhaul connections provided by HAPS (High Altitude Platform Station)</a:t>
            </a:r>
            <a:endParaRPr lang="zh-CN" altLang="en-US" sz="1600" dirty="0">
              <a:latin typeface="Calibri" panose="020F0502020204030204" pitchFamily="34"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25989900"/>
              </p:ext>
            </p:extLst>
          </p:nvPr>
        </p:nvGraphicFramePr>
        <p:xfrm>
          <a:off x="64546" y="2065338"/>
          <a:ext cx="4324718" cy="2519362"/>
        </p:xfrm>
        <a:graphic>
          <a:graphicData uri="http://schemas.openxmlformats.org/presentationml/2006/ole">
            <mc:AlternateContent xmlns:mc="http://schemas.openxmlformats.org/markup-compatibility/2006">
              <mc:Choice xmlns:v="urn:schemas-microsoft-com:vml" Requires="v">
                <p:oleObj spid="_x0000_s3109" name="Visio" r:id="rId3" imgW="2907263" imgH="1693833" progId="Visio.Drawing.11">
                  <p:embed/>
                </p:oleObj>
              </mc:Choice>
              <mc:Fallback>
                <p:oleObj name="Visio" r:id="rId3" imgW="2907263" imgH="1693833" progId="Visio.Drawing.11">
                  <p:embed/>
                  <p:pic>
                    <p:nvPicPr>
                      <p:cNvPr id="0" name=""/>
                      <p:cNvPicPr>
                        <a:picLocks noChangeAspect="1" noChangeArrowheads="1"/>
                      </p:cNvPicPr>
                      <p:nvPr/>
                    </p:nvPicPr>
                    <p:blipFill>
                      <a:blip r:embed="rId4"/>
                      <a:srcRect/>
                      <a:stretch>
                        <a:fillRect/>
                      </a:stretch>
                    </p:blipFill>
                    <p:spPr bwMode="auto">
                      <a:xfrm>
                        <a:off x="64546" y="2065338"/>
                        <a:ext cx="4324718" cy="2519362"/>
                      </a:xfrm>
                      <a:prstGeom prst="rect">
                        <a:avLst/>
                      </a:prstGeom>
                      <a:noFill/>
                      <a:ln>
                        <a:noFill/>
                      </a:ln>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203638486"/>
              </p:ext>
            </p:extLst>
          </p:nvPr>
        </p:nvGraphicFramePr>
        <p:xfrm>
          <a:off x="4664075" y="2054225"/>
          <a:ext cx="4106863" cy="2492375"/>
        </p:xfrm>
        <a:graphic>
          <a:graphicData uri="http://schemas.openxmlformats.org/presentationml/2006/ole">
            <mc:AlternateContent xmlns:mc="http://schemas.openxmlformats.org/markup-compatibility/2006">
              <mc:Choice xmlns:v="urn:schemas-microsoft-com:vml" Requires="v">
                <p:oleObj spid="_x0000_s3110" name="Visio" r:id="rId5" imgW="2907263" imgH="1765905" progId="Visio.Drawing.11">
                  <p:embed/>
                </p:oleObj>
              </mc:Choice>
              <mc:Fallback>
                <p:oleObj name="Visio" r:id="rId5" imgW="2907263" imgH="1765905" progId="Visio.Drawing.11">
                  <p:embed/>
                  <p:pic>
                    <p:nvPicPr>
                      <p:cNvPr id="0" name="对象 2"/>
                      <p:cNvPicPr>
                        <a:picLocks noChangeAspect="1" noChangeArrowheads="1"/>
                      </p:cNvPicPr>
                      <p:nvPr/>
                    </p:nvPicPr>
                    <p:blipFill>
                      <a:blip r:embed="rId6"/>
                      <a:srcRect/>
                      <a:stretch>
                        <a:fillRect/>
                      </a:stretch>
                    </p:blipFill>
                    <p:spPr bwMode="auto">
                      <a:xfrm>
                        <a:off x="4664075" y="2054225"/>
                        <a:ext cx="4106863" cy="249237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9110958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smtClean="0">
                <a:effectLst>
                  <a:outerShdw blurRad="38100" dist="38100" dir="2700000" algn="tl">
                    <a:srgbClr val="C0C0C0"/>
                  </a:outerShdw>
                </a:effectLst>
              </a:rPr>
              <a:t>Works in </a:t>
            </a:r>
            <a:r>
              <a:rPr lang="en-US" dirty="0" err="1" smtClean="0">
                <a:effectLst>
                  <a:outerShdw blurRad="38100" dist="38100" dir="2700000" algn="tl">
                    <a:srgbClr val="C0C0C0"/>
                  </a:outerShdw>
                </a:effectLst>
              </a:rPr>
              <a:t>Rel</a:t>
            </a:r>
            <a:r>
              <a:rPr lang="en-US" dirty="0" smtClean="0">
                <a:effectLst>
                  <a:outerShdw blurRad="38100" dist="38100" dir="2700000" algn="tl">
                    <a:srgbClr val="C0C0C0"/>
                  </a:outerShdw>
                </a:effectLst>
              </a:rPr>
              <a:t> 17 to support s1 and s2</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eaLnBrk="1" hangingPunct="1">
              <a:defRPr/>
            </a:pPr>
            <a:r>
              <a:rPr lang="en-US" sz="2400" dirty="0" smtClean="0"/>
              <a:t>Satellite </a:t>
            </a:r>
            <a:r>
              <a:rPr lang="en-US" sz="2400" dirty="0"/>
              <a:t>backhaul </a:t>
            </a:r>
            <a:r>
              <a:rPr lang="en-US" sz="2400" dirty="0" smtClean="0"/>
              <a:t>category determination by SMF;</a:t>
            </a:r>
            <a:endParaRPr lang="en-US" sz="2400" dirty="0"/>
          </a:p>
          <a:p>
            <a:pPr eaLnBrk="1" hangingPunct="1">
              <a:defRPr/>
            </a:pPr>
            <a:r>
              <a:rPr lang="en-US" sz="2400" dirty="0" smtClean="0"/>
              <a:t>Event </a:t>
            </a:r>
            <a:r>
              <a:rPr lang="en-US" sz="2400" dirty="0"/>
              <a:t>report </a:t>
            </a:r>
            <a:r>
              <a:rPr lang="en-US" sz="2400" dirty="0" smtClean="0"/>
              <a:t>from SMF to </a:t>
            </a:r>
            <a:r>
              <a:rPr lang="en-US" sz="2400" dirty="0"/>
              <a:t>PCF on change of the backhaul;</a:t>
            </a:r>
          </a:p>
          <a:p>
            <a:pPr eaLnBrk="1" hangingPunct="1">
              <a:defRPr/>
            </a:pPr>
            <a:r>
              <a:rPr lang="en-US" sz="2400" dirty="0" smtClean="0"/>
              <a:t>Policy </a:t>
            </a:r>
            <a:r>
              <a:rPr lang="en-US" sz="2400" dirty="0"/>
              <a:t>determination based on satellite backhaul category;</a:t>
            </a:r>
          </a:p>
          <a:p>
            <a:pPr eaLnBrk="1" hangingPunct="1">
              <a:defRPr/>
            </a:pPr>
            <a:r>
              <a:rPr lang="en-US" sz="2400" dirty="0" smtClean="0"/>
              <a:t>Notifying the AF on changes of the satellite backhaul category;</a:t>
            </a:r>
          </a:p>
          <a:p>
            <a:pPr eaLnBrk="1" hangingPunct="1">
              <a:defRPr/>
            </a:pPr>
            <a:r>
              <a:rPr lang="en-US" sz="2400" dirty="0" smtClean="0"/>
              <a:t>No new 5QI defined for services over satellite backhaul</a:t>
            </a:r>
            <a:endParaRPr lang="en-US" sz="2400" dirty="0"/>
          </a:p>
        </p:txBody>
      </p:sp>
    </p:spTree>
    <p:extLst>
      <p:ext uri="{BB962C8B-B14F-4D97-AF65-F5344CB8AC3E}">
        <p14:creationId xmlns:p14="http://schemas.microsoft.com/office/powerpoint/2010/main" val="4007398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smtClean="0">
                <a:effectLst>
                  <a:outerShdw blurRad="38100" dist="38100" dir="2700000" algn="tl">
                    <a:srgbClr val="C0C0C0"/>
                  </a:outerShdw>
                </a:effectLst>
              </a:rPr>
              <a:t>More backhauling scenarios to be considered in </a:t>
            </a:r>
            <a:r>
              <a:rPr lang="en-US" dirty="0" err="1" smtClean="0">
                <a:effectLst>
                  <a:outerShdw blurRad="38100" dist="38100" dir="2700000" algn="tl">
                    <a:srgbClr val="C0C0C0"/>
                  </a:outerShdw>
                </a:effectLst>
              </a:rPr>
              <a:t>Rel</a:t>
            </a:r>
            <a:r>
              <a:rPr lang="en-US" dirty="0" smtClean="0">
                <a:effectLst>
                  <a:outerShdw blurRad="38100" dist="38100" dir="2700000" algn="tl">
                    <a:srgbClr val="C0C0C0"/>
                  </a:outerShdw>
                </a:effectLst>
              </a:rPr>
              <a:t> 18</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eaLnBrk="1" hangingPunct="1">
              <a:defRPr/>
            </a:pPr>
            <a:r>
              <a:rPr lang="en-US" sz="2400" dirty="0" smtClean="0"/>
              <a:t>Backhaul with dynamical changed packet delivery latency, e.g. satellite backhaul with ISL;</a:t>
            </a:r>
            <a:endParaRPr lang="en-US" sz="2400" dirty="0"/>
          </a:p>
          <a:p>
            <a:pPr eaLnBrk="1" hangingPunct="1">
              <a:defRPr/>
            </a:pPr>
            <a:r>
              <a:rPr lang="en-US" sz="2400" dirty="0" smtClean="0"/>
              <a:t>A </a:t>
            </a:r>
            <a:r>
              <a:rPr lang="en-US" sz="2400" dirty="0" err="1" smtClean="0"/>
              <a:t>gNB</a:t>
            </a:r>
            <a:r>
              <a:rPr lang="en-US" sz="2400" dirty="0" smtClean="0"/>
              <a:t> connects to 5GC with multi-types </a:t>
            </a:r>
            <a:r>
              <a:rPr lang="en-US" sz="2400" smtClean="0"/>
              <a:t>of satellite backhauls</a:t>
            </a:r>
            <a:endParaRPr lang="en-US" sz="2400" dirty="0" smtClean="0"/>
          </a:p>
          <a:p>
            <a:pPr eaLnBrk="1" hangingPunct="1">
              <a:defRPr/>
            </a:pPr>
            <a:r>
              <a:rPr lang="en-US" sz="2400" dirty="0" smtClean="0"/>
              <a:t>A </a:t>
            </a:r>
            <a:r>
              <a:rPr lang="en-US" sz="2400" dirty="0" err="1" smtClean="0"/>
              <a:t>gNB</a:t>
            </a:r>
            <a:r>
              <a:rPr lang="en-US" sz="2400" dirty="0" smtClean="0"/>
              <a:t> connects to 5GC via hybrid backhauls (e.g., satellite backhaul and Terrestrial backhaul)</a:t>
            </a:r>
          </a:p>
          <a:p>
            <a:pPr eaLnBrk="1" hangingPunct="1">
              <a:defRPr/>
            </a:pPr>
            <a:r>
              <a:rPr lang="en-US" sz="2400" dirty="0" smtClean="0"/>
              <a:t>A </a:t>
            </a:r>
            <a:r>
              <a:rPr lang="en-US" sz="2400" dirty="0" err="1" smtClean="0"/>
              <a:t>gNB</a:t>
            </a:r>
            <a:r>
              <a:rPr lang="en-US" sz="2400" dirty="0" smtClean="0"/>
              <a:t> on board connects to 5GC via backhaul(s) over satellite/HAPS</a:t>
            </a:r>
            <a:endParaRPr lang="en-US" sz="2400" dirty="0"/>
          </a:p>
        </p:txBody>
      </p:sp>
    </p:spTree>
    <p:extLst>
      <p:ext uri="{BB962C8B-B14F-4D97-AF65-F5344CB8AC3E}">
        <p14:creationId xmlns:p14="http://schemas.microsoft.com/office/powerpoint/2010/main" val="21610981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smtClean="0">
                <a:effectLst>
                  <a:outerShdw blurRad="38100" dist="38100" dir="2700000" algn="tl">
                    <a:srgbClr val="C0C0C0"/>
                  </a:outerShdw>
                </a:effectLst>
              </a:rPr>
              <a:t>Possible issues for study (1)</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eaLnBrk="1" hangingPunct="1">
              <a:defRPr/>
            </a:pPr>
            <a:r>
              <a:rPr lang="en-GB" sz="2400" dirty="0" err="1" smtClean="0"/>
              <a:t>QoS</a:t>
            </a:r>
            <a:r>
              <a:rPr lang="en-GB" sz="2400" dirty="0" smtClean="0"/>
              <a:t> related:</a:t>
            </a:r>
          </a:p>
          <a:p>
            <a:pPr lvl="1" eaLnBrk="1" hangingPunct="1">
              <a:defRPr/>
            </a:pPr>
            <a:r>
              <a:rPr lang="en-GB" altLang="zh-CN" sz="2000" b="1" dirty="0" smtClean="0"/>
              <a:t>Packet </a:t>
            </a:r>
            <a:r>
              <a:rPr lang="en-GB" altLang="zh-CN" sz="2000" b="1" dirty="0"/>
              <a:t>delivery </a:t>
            </a:r>
            <a:r>
              <a:rPr lang="en-GB" altLang="zh-CN" sz="2000" b="1" dirty="0" smtClean="0"/>
              <a:t>latency</a:t>
            </a:r>
            <a:r>
              <a:rPr lang="en-GB" altLang="zh-CN" sz="2000" dirty="0" smtClean="0"/>
              <a:t>: </a:t>
            </a:r>
            <a:r>
              <a:rPr lang="en-GB" sz="2000" dirty="0" smtClean="0"/>
              <a:t>In </a:t>
            </a:r>
            <a:r>
              <a:rPr lang="en-GB" sz="2000" dirty="0" err="1" smtClean="0"/>
              <a:t>rel</a:t>
            </a:r>
            <a:r>
              <a:rPr lang="en-GB" sz="2000" dirty="0" smtClean="0"/>
              <a:t> 17, the packet delivery latency in the 5GS is indicated by satellite backhaul category, which is applicable when the backhaul connection only involves a single satellite, but doesn’t work if the backhaul connection involves ISL(s), since the ISL introduce extra transmit latency.</a:t>
            </a:r>
          </a:p>
          <a:p>
            <a:pPr lvl="1" eaLnBrk="1" hangingPunct="1">
              <a:defRPr/>
            </a:pPr>
            <a:r>
              <a:rPr lang="en-GB" sz="2000" b="1" dirty="0" smtClean="0"/>
              <a:t>E2E PDB: </a:t>
            </a:r>
            <a:r>
              <a:rPr lang="en-GB" sz="2000" dirty="0" smtClean="0"/>
              <a:t>In </a:t>
            </a:r>
            <a:r>
              <a:rPr lang="en-GB" sz="2000" dirty="0" err="1" smtClean="0"/>
              <a:t>rel</a:t>
            </a:r>
            <a:r>
              <a:rPr lang="en-GB" sz="2000" dirty="0" smtClean="0"/>
              <a:t> 17, if a satellite backhaul is used, as no new 5QI is defined, an AF can only guess the real E2E PDB based on the satellite backhaul category reported by the PCF, and the UE application layer will not know the real E2E PDB, which may cause troubles for data transmission, e.g. unexpected latency.</a:t>
            </a:r>
          </a:p>
          <a:p>
            <a:pPr lvl="1" eaLnBrk="1" hangingPunct="1">
              <a:defRPr/>
            </a:pPr>
            <a:r>
              <a:rPr lang="en-GB" altLang="zh-CN" sz="2000" b="1" dirty="0" smtClean="0"/>
              <a:t>Bandwidth: </a:t>
            </a:r>
            <a:r>
              <a:rPr lang="en-GB" altLang="zh-CN" sz="2000" dirty="0" smtClean="0"/>
              <a:t>Due to different satellite capability, e.g., working on different frequency bands, satellites may have different data transmission rates, which brings different backhaul bandwidth.</a:t>
            </a:r>
            <a:endParaRPr lang="en-GB" altLang="zh-CN" sz="2000" dirty="0"/>
          </a:p>
        </p:txBody>
      </p:sp>
    </p:spTree>
    <p:extLst>
      <p:ext uri="{BB962C8B-B14F-4D97-AF65-F5344CB8AC3E}">
        <p14:creationId xmlns:p14="http://schemas.microsoft.com/office/powerpoint/2010/main" val="30080774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smtClean="0">
                <a:effectLst>
                  <a:outerShdw blurRad="38100" dist="38100" dir="2700000" algn="tl">
                    <a:srgbClr val="C0C0C0"/>
                  </a:outerShdw>
                </a:effectLst>
              </a:rPr>
              <a:t>Possible issues for study (2)</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lvl="0" eaLnBrk="1" hangingPunct="1">
              <a:defRPr/>
            </a:pPr>
            <a:r>
              <a:rPr lang="en-GB" altLang="zh-CN" sz="2400" dirty="0">
                <a:solidFill>
                  <a:prstClr val="black"/>
                </a:solidFill>
              </a:rPr>
              <a:t>N2/N3 connection </a:t>
            </a:r>
            <a:r>
              <a:rPr lang="en-GB" altLang="zh-CN" sz="2400" dirty="0" smtClean="0">
                <a:solidFill>
                  <a:prstClr val="black"/>
                </a:solidFill>
              </a:rPr>
              <a:t>related:</a:t>
            </a:r>
            <a:endParaRPr lang="en-GB" altLang="zh-CN" sz="2400" dirty="0">
              <a:solidFill>
                <a:prstClr val="black"/>
              </a:solidFill>
            </a:endParaRPr>
          </a:p>
          <a:p>
            <a:pPr lvl="1" eaLnBrk="1" hangingPunct="1">
              <a:defRPr/>
            </a:pPr>
            <a:r>
              <a:rPr lang="en-GB" altLang="zh-CN" sz="2000" b="1" dirty="0" smtClean="0">
                <a:solidFill>
                  <a:prstClr val="black"/>
                </a:solidFill>
              </a:rPr>
              <a:t>Backhaul change: </a:t>
            </a:r>
            <a:r>
              <a:rPr lang="en-GB" altLang="zh-CN" sz="2000" dirty="0" smtClean="0">
                <a:solidFill>
                  <a:prstClr val="black"/>
                </a:solidFill>
              </a:rPr>
              <a:t>Due to satellite movement, </a:t>
            </a:r>
            <a:r>
              <a:rPr lang="en-GB" altLang="zh-CN" sz="2000" dirty="0" err="1" smtClean="0">
                <a:solidFill>
                  <a:prstClr val="black"/>
                </a:solidFill>
              </a:rPr>
              <a:t>gNB</a:t>
            </a:r>
            <a:r>
              <a:rPr lang="en-GB" altLang="zh-CN" sz="2000" dirty="0" smtClean="0">
                <a:solidFill>
                  <a:prstClr val="black"/>
                </a:solidFill>
              </a:rPr>
              <a:t> movement or </a:t>
            </a:r>
            <a:r>
              <a:rPr lang="en-GB" altLang="zh-CN" sz="2000" dirty="0" err="1" smtClean="0">
                <a:solidFill>
                  <a:prstClr val="black"/>
                </a:solidFill>
              </a:rPr>
              <a:t>gNB</a:t>
            </a:r>
            <a:r>
              <a:rPr lang="en-GB" altLang="zh-CN" sz="2000" dirty="0" smtClean="0">
                <a:solidFill>
                  <a:prstClr val="black"/>
                </a:solidFill>
              </a:rPr>
              <a:t> internal logic to switch the backhaul connection between terrestrial network and satellite network, a </a:t>
            </a:r>
            <a:r>
              <a:rPr lang="en-GB" altLang="zh-CN" sz="2000" dirty="0" err="1">
                <a:solidFill>
                  <a:prstClr val="black"/>
                </a:solidFill>
              </a:rPr>
              <a:t>gNB</a:t>
            </a:r>
            <a:r>
              <a:rPr lang="en-GB" altLang="zh-CN" sz="2000" dirty="0">
                <a:solidFill>
                  <a:prstClr val="black"/>
                </a:solidFill>
              </a:rPr>
              <a:t> may be subject to backhaul link </a:t>
            </a:r>
            <a:r>
              <a:rPr lang="en-GB" altLang="zh-CN" sz="2000" dirty="0" smtClean="0">
                <a:solidFill>
                  <a:prstClr val="black"/>
                </a:solidFill>
              </a:rPr>
              <a:t>change, which </a:t>
            </a:r>
            <a:r>
              <a:rPr lang="en-GB" altLang="zh-CN" sz="2000" dirty="0">
                <a:solidFill>
                  <a:prstClr val="black"/>
                </a:solidFill>
              </a:rPr>
              <a:t>may lead to the interruption of signalling/data </a:t>
            </a:r>
            <a:r>
              <a:rPr lang="en-GB" altLang="zh-CN" sz="2000" dirty="0" smtClean="0">
                <a:solidFill>
                  <a:prstClr val="black"/>
                </a:solidFill>
              </a:rPr>
              <a:t>transmission.</a:t>
            </a:r>
          </a:p>
          <a:p>
            <a:pPr lvl="1" eaLnBrk="1" hangingPunct="1">
              <a:defRPr/>
            </a:pPr>
            <a:r>
              <a:rPr lang="en-GB" altLang="zh-CN" sz="2000" b="1" dirty="0" smtClean="0">
                <a:solidFill>
                  <a:prstClr val="black"/>
                </a:solidFill>
              </a:rPr>
              <a:t>N3 connection update</a:t>
            </a:r>
            <a:r>
              <a:rPr lang="en-GB" altLang="zh-CN" sz="2000" dirty="0" smtClean="0">
                <a:solidFill>
                  <a:prstClr val="black"/>
                </a:solidFill>
              </a:rPr>
              <a:t>: the N3 tunnel in use may not be available any longer when the under layer backhaul connection changes, e.g. the </a:t>
            </a:r>
            <a:r>
              <a:rPr lang="en-GB" altLang="zh-CN" sz="2000" dirty="0" err="1" smtClean="0">
                <a:solidFill>
                  <a:prstClr val="black"/>
                </a:solidFill>
              </a:rPr>
              <a:t>gNB</a:t>
            </a:r>
            <a:r>
              <a:rPr lang="en-GB" altLang="zh-CN" sz="2000" dirty="0" smtClean="0">
                <a:solidFill>
                  <a:prstClr val="black"/>
                </a:solidFill>
              </a:rPr>
              <a:t> IP address changes due to the backhaul being switched from terrestrial network to satellite network.</a:t>
            </a:r>
            <a:endParaRPr lang="en-GB" altLang="zh-CN" sz="2000" dirty="0">
              <a:solidFill>
                <a:prstClr val="black"/>
              </a:solidFill>
            </a:endParaRPr>
          </a:p>
          <a:p>
            <a:pPr lvl="1" eaLnBrk="1" hangingPunct="1">
              <a:defRPr/>
            </a:pPr>
            <a:r>
              <a:rPr lang="en-GB" altLang="zh-CN" sz="2000" b="1" dirty="0" smtClean="0">
                <a:solidFill>
                  <a:prstClr val="black"/>
                </a:solidFill>
              </a:rPr>
              <a:t>TNLA characteristics awareness</a:t>
            </a:r>
            <a:r>
              <a:rPr lang="en-GB" altLang="zh-CN" sz="2000" b="1" dirty="0">
                <a:solidFill>
                  <a:prstClr val="black"/>
                </a:solidFill>
              </a:rPr>
              <a:t>: </a:t>
            </a:r>
            <a:r>
              <a:rPr lang="en-GB" altLang="zh-CN" sz="2000" dirty="0">
                <a:solidFill>
                  <a:prstClr val="black"/>
                </a:solidFill>
              </a:rPr>
              <a:t>A </a:t>
            </a:r>
            <a:r>
              <a:rPr lang="en-GB" altLang="zh-CN" sz="2000" dirty="0" err="1">
                <a:solidFill>
                  <a:prstClr val="black"/>
                </a:solidFill>
              </a:rPr>
              <a:t>gNB</a:t>
            </a:r>
            <a:r>
              <a:rPr lang="en-GB" altLang="zh-CN" sz="2000" dirty="0">
                <a:solidFill>
                  <a:prstClr val="black"/>
                </a:solidFill>
              </a:rPr>
              <a:t> may establish multi-type of backhaul connections towards the 5GC, when it serves a UE, the AMF </a:t>
            </a:r>
            <a:r>
              <a:rPr lang="en-GB" altLang="zh-CN" sz="2000" dirty="0" smtClean="0">
                <a:solidFill>
                  <a:prstClr val="black"/>
                </a:solidFill>
              </a:rPr>
              <a:t>can not </a:t>
            </a:r>
            <a:r>
              <a:rPr lang="en-GB" altLang="zh-CN" sz="2000" dirty="0">
                <a:solidFill>
                  <a:prstClr val="black"/>
                </a:solidFill>
              </a:rPr>
              <a:t>know which type of backhaul connection is used to serve the UE, so that the AMF can </a:t>
            </a:r>
            <a:r>
              <a:rPr lang="en-GB" altLang="zh-CN" sz="2000" dirty="0" smtClean="0">
                <a:solidFill>
                  <a:prstClr val="black"/>
                </a:solidFill>
              </a:rPr>
              <a:t>not know </a:t>
            </a:r>
            <a:r>
              <a:rPr lang="en-GB" altLang="zh-CN" sz="2000" dirty="0">
                <a:solidFill>
                  <a:prstClr val="black"/>
                </a:solidFill>
              </a:rPr>
              <a:t>whether the protocols on N1/N2 interface need to be adjusted.</a:t>
            </a:r>
          </a:p>
          <a:p>
            <a:pPr lvl="1" eaLnBrk="1" hangingPunct="1">
              <a:defRPr/>
            </a:pPr>
            <a:endParaRPr lang="en-GB" altLang="zh-CN" sz="2000" dirty="0" smtClean="0"/>
          </a:p>
        </p:txBody>
      </p:sp>
    </p:spTree>
    <p:extLst>
      <p:ext uri="{BB962C8B-B14F-4D97-AF65-F5344CB8AC3E}">
        <p14:creationId xmlns:p14="http://schemas.microsoft.com/office/powerpoint/2010/main" val="1193196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smtClean="0">
                <a:effectLst>
                  <a:outerShdw blurRad="38100" dist="38100" dir="2700000" algn="tl">
                    <a:srgbClr val="C0C0C0"/>
                  </a:outerShdw>
                </a:effectLst>
              </a:rPr>
              <a:t>Possible issues for study (3)</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lvl="0" eaLnBrk="1" hangingPunct="1">
              <a:defRPr/>
            </a:pPr>
            <a:r>
              <a:rPr lang="en-GB" altLang="zh-CN" sz="2400" dirty="0" smtClean="0">
                <a:solidFill>
                  <a:prstClr val="black"/>
                </a:solidFill>
              </a:rPr>
              <a:t>Regulatory requirements related:</a:t>
            </a:r>
            <a:endParaRPr lang="en-GB" altLang="zh-CN" sz="2400" dirty="0">
              <a:solidFill>
                <a:prstClr val="black"/>
              </a:solidFill>
            </a:endParaRPr>
          </a:p>
          <a:p>
            <a:pPr lvl="1" eaLnBrk="1" hangingPunct="1">
              <a:defRPr/>
            </a:pPr>
            <a:r>
              <a:rPr lang="en-GB" altLang="zh-CN" sz="2000" dirty="0" smtClean="0">
                <a:solidFill>
                  <a:prstClr val="black"/>
                </a:solidFill>
              </a:rPr>
              <a:t>A </a:t>
            </a:r>
            <a:r>
              <a:rPr lang="en-GB" altLang="zh-CN" sz="2000" dirty="0" err="1" smtClean="0">
                <a:solidFill>
                  <a:prstClr val="black"/>
                </a:solidFill>
              </a:rPr>
              <a:t>gNB</a:t>
            </a:r>
            <a:r>
              <a:rPr lang="en-GB" altLang="zh-CN" sz="2000" dirty="0" smtClean="0">
                <a:solidFill>
                  <a:prstClr val="black"/>
                </a:solidFill>
              </a:rPr>
              <a:t> on board may connect to 5GC via backhaul over satellite/HAPS. When the </a:t>
            </a:r>
            <a:r>
              <a:rPr lang="en-GB" altLang="zh-CN" sz="2000" dirty="0" err="1" smtClean="0">
                <a:solidFill>
                  <a:prstClr val="black"/>
                </a:solidFill>
              </a:rPr>
              <a:t>gNB</a:t>
            </a:r>
            <a:r>
              <a:rPr lang="en-GB" altLang="zh-CN" sz="2000" dirty="0" smtClean="0">
                <a:solidFill>
                  <a:prstClr val="black"/>
                </a:solidFill>
              </a:rPr>
              <a:t> moves out of home country (the country where the operator who deploys the </a:t>
            </a:r>
            <a:r>
              <a:rPr lang="en-GB" altLang="zh-CN" sz="2000" dirty="0" err="1" smtClean="0">
                <a:solidFill>
                  <a:prstClr val="black"/>
                </a:solidFill>
              </a:rPr>
              <a:t>gNB</a:t>
            </a:r>
            <a:r>
              <a:rPr lang="en-GB" altLang="zh-CN" sz="2000" dirty="0" smtClean="0">
                <a:solidFill>
                  <a:prstClr val="black"/>
                </a:solidFill>
              </a:rPr>
              <a:t> belongs), how does the </a:t>
            </a:r>
            <a:r>
              <a:rPr lang="en-GB" altLang="zh-CN" sz="2000" dirty="0" err="1" smtClean="0">
                <a:solidFill>
                  <a:prstClr val="black"/>
                </a:solidFill>
              </a:rPr>
              <a:t>gNB</a:t>
            </a:r>
            <a:r>
              <a:rPr lang="en-GB" altLang="zh-CN" sz="2000" dirty="0" smtClean="0">
                <a:solidFill>
                  <a:prstClr val="black"/>
                </a:solidFill>
              </a:rPr>
              <a:t> work:</a:t>
            </a:r>
          </a:p>
          <a:p>
            <a:pPr lvl="2" eaLnBrk="1" hangingPunct="1">
              <a:buFont typeface="Calibri" panose="020F0502020204030204" pitchFamily="34" charset="0"/>
              <a:buChar char="‒"/>
              <a:defRPr/>
            </a:pPr>
            <a:r>
              <a:rPr lang="en-GB" altLang="zh-CN" sz="1600" dirty="0">
                <a:solidFill>
                  <a:prstClr val="black"/>
                </a:solidFill>
              </a:rPr>
              <a:t>Which PLMN should be broadcasted?</a:t>
            </a:r>
          </a:p>
          <a:p>
            <a:pPr lvl="2" eaLnBrk="1" hangingPunct="1">
              <a:buFont typeface="Calibri" panose="020F0502020204030204" pitchFamily="34" charset="0"/>
              <a:buChar char="‒"/>
              <a:defRPr/>
            </a:pPr>
            <a:r>
              <a:rPr lang="en-GB" altLang="zh-CN" sz="1600" dirty="0">
                <a:solidFill>
                  <a:prstClr val="black"/>
                </a:solidFill>
              </a:rPr>
              <a:t>Which AMF should </a:t>
            </a:r>
            <a:r>
              <a:rPr lang="en-GB" altLang="zh-CN" sz="1600" dirty="0" err="1">
                <a:solidFill>
                  <a:prstClr val="black"/>
                </a:solidFill>
              </a:rPr>
              <a:t>gNB</a:t>
            </a:r>
            <a:r>
              <a:rPr lang="en-GB" altLang="zh-CN" sz="1600" dirty="0">
                <a:solidFill>
                  <a:prstClr val="black"/>
                </a:solidFill>
              </a:rPr>
              <a:t> selects?</a:t>
            </a:r>
          </a:p>
          <a:p>
            <a:pPr lvl="2" eaLnBrk="1" hangingPunct="1">
              <a:buFont typeface="Calibri" panose="020F0502020204030204" pitchFamily="34" charset="0"/>
              <a:buChar char="‒"/>
              <a:defRPr/>
            </a:pPr>
            <a:r>
              <a:rPr lang="en-GB" altLang="zh-CN" sz="1600" dirty="0">
                <a:solidFill>
                  <a:prstClr val="black"/>
                </a:solidFill>
              </a:rPr>
              <a:t>….</a:t>
            </a:r>
          </a:p>
        </p:txBody>
      </p:sp>
    </p:spTree>
    <p:extLst>
      <p:ext uri="{BB962C8B-B14F-4D97-AF65-F5344CB8AC3E}">
        <p14:creationId xmlns:p14="http://schemas.microsoft.com/office/powerpoint/2010/main" val="40226143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err="1" smtClean="0">
                <a:effectLst>
                  <a:outerShdw blurRad="38100" dist="38100" dir="2700000" algn="tl">
                    <a:srgbClr val="C0C0C0"/>
                  </a:outerShdw>
                </a:effectLst>
              </a:rPr>
              <a:t>Rel</a:t>
            </a:r>
            <a:r>
              <a:rPr lang="en-US" dirty="0" smtClean="0">
                <a:effectLst>
                  <a:outerShdw blurRad="38100" dist="38100" dir="2700000" algn="tl">
                    <a:srgbClr val="C0C0C0"/>
                  </a:outerShdw>
                </a:effectLst>
              </a:rPr>
              <a:t> 18 SID proposal</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lvl="0" eaLnBrk="1" hangingPunct="1">
              <a:defRPr/>
            </a:pPr>
            <a:r>
              <a:rPr lang="en-GB" altLang="zh-CN" sz="2400" dirty="0" smtClean="0">
                <a:solidFill>
                  <a:prstClr val="black"/>
                </a:solidFill>
              </a:rPr>
              <a:t>Objectives:</a:t>
            </a:r>
            <a:endParaRPr lang="en-GB" altLang="zh-CN" sz="2400" dirty="0">
              <a:solidFill>
                <a:prstClr val="black"/>
              </a:solidFill>
            </a:endParaRPr>
          </a:p>
          <a:p>
            <a:pPr lvl="1" eaLnBrk="1" hangingPunct="1">
              <a:defRPr/>
            </a:pPr>
            <a:r>
              <a:rPr lang="en-US" altLang="zh-CN" sz="2000" dirty="0">
                <a:solidFill>
                  <a:prstClr val="black"/>
                </a:solidFill>
              </a:rPr>
              <a:t>Architecture enhancements for </a:t>
            </a:r>
            <a:r>
              <a:rPr lang="en-US" altLang="zh-CN" sz="2000" dirty="0" smtClean="0">
                <a:solidFill>
                  <a:prstClr val="black"/>
                </a:solidFill>
              </a:rPr>
              <a:t>support of a backhaul with long/dynamical delay and/or limited bandwidth:</a:t>
            </a:r>
          </a:p>
          <a:p>
            <a:pPr lvl="2" eaLnBrk="1" hangingPunct="1">
              <a:buFont typeface="Calibri" panose="020F0502020204030204" pitchFamily="34" charset="0"/>
              <a:buChar char="‒"/>
              <a:defRPr/>
            </a:pPr>
            <a:r>
              <a:rPr lang="en-US" altLang="zh-CN" sz="1600" dirty="0" smtClean="0">
                <a:solidFill>
                  <a:prstClr val="black"/>
                </a:solidFill>
              </a:rPr>
              <a:t>Policy/</a:t>
            </a:r>
            <a:r>
              <a:rPr lang="en-US" altLang="zh-CN" sz="1600" dirty="0" err="1" smtClean="0">
                <a:solidFill>
                  <a:prstClr val="black"/>
                </a:solidFill>
              </a:rPr>
              <a:t>QoS</a:t>
            </a:r>
            <a:r>
              <a:rPr lang="en-US" altLang="zh-CN" sz="1600" dirty="0" smtClean="0">
                <a:solidFill>
                  <a:prstClr val="black"/>
                </a:solidFill>
              </a:rPr>
              <a:t> </a:t>
            </a:r>
            <a:r>
              <a:rPr lang="en-US" altLang="zh-CN" sz="1600" dirty="0">
                <a:solidFill>
                  <a:prstClr val="black"/>
                </a:solidFill>
              </a:rPr>
              <a:t>control </a:t>
            </a:r>
            <a:r>
              <a:rPr lang="en-US" altLang="zh-CN" sz="1600" dirty="0" smtClean="0">
                <a:solidFill>
                  <a:prstClr val="black"/>
                </a:solidFill>
              </a:rPr>
              <a:t>enhancements based on the detection of packet </a:t>
            </a:r>
            <a:r>
              <a:rPr lang="en-US" altLang="zh-CN" sz="1600" dirty="0">
                <a:solidFill>
                  <a:prstClr val="black"/>
                </a:solidFill>
              </a:rPr>
              <a:t>delivery </a:t>
            </a:r>
            <a:r>
              <a:rPr lang="en-US" altLang="zh-CN" sz="1600" dirty="0" smtClean="0">
                <a:solidFill>
                  <a:prstClr val="black"/>
                </a:solidFill>
              </a:rPr>
              <a:t>latency and/or </a:t>
            </a:r>
            <a:r>
              <a:rPr lang="en-US" altLang="zh-CN" sz="1600" dirty="0">
                <a:solidFill>
                  <a:prstClr val="black"/>
                </a:solidFill>
              </a:rPr>
              <a:t>backhaul </a:t>
            </a:r>
            <a:r>
              <a:rPr lang="en-US" altLang="zh-CN" sz="1600" dirty="0" smtClean="0">
                <a:solidFill>
                  <a:prstClr val="black"/>
                </a:solidFill>
              </a:rPr>
              <a:t>bandwidth [3TU]</a:t>
            </a:r>
          </a:p>
          <a:p>
            <a:pPr lvl="1" eaLnBrk="1" hangingPunct="1">
              <a:defRPr/>
            </a:pPr>
            <a:r>
              <a:rPr lang="en-US" altLang="zh-CN" sz="2000" dirty="0" smtClean="0">
                <a:solidFill>
                  <a:prstClr val="black"/>
                </a:solidFill>
              </a:rPr>
              <a:t>Architecture enhancements for support of </a:t>
            </a:r>
            <a:r>
              <a:rPr lang="en-US" altLang="zh-CN" sz="2000" dirty="0" err="1" smtClean="0">
                <a:solidFill>
                  <a:prstClr val="black"/>
                </a:solidFill>
              </a:rPr>
              <a:t>gNB</a:t>
            </a:r>
            <a:r>
              <a:rPr lang="en-US" altLang="zh-CN" sz="2000" dirty="0" smtClean="0">
                <a:solidFill>
                  <a:prstClr val="black"/>
                </a:solidFill>
              </a:rPr>
              <a:t> with multi-types of backhauls:</a:t>
            </a:r>
          </a:p>
          <a:p>
            <a:pPr lvl="2" eaLnBrk="1" hangingPunct="1">
              <a:buFont typeface="Calibri" panose="020F0502020204030204" pitchFamily="34" charset="0"/>
              <a:buChar char="‒"/>
              <a:defRPr/>
            </a:pPr>
            <a:r>
              <a:rPr lang="en-US" altLang="zh-CN" sz="1600" dirty="0" smtClean="0">
                <a:solidFill>
                  <a:prstClr val="black"/>
                </a:solidFill>
              </a:rPr>
              <a:t>Awareness of the characteristics of each TNLA (e.g. latency) for protocol adaption on N1/N2 interface [2TU]</a:t>
            </a:r>
            <a:endParaRPr lang="en-US" altLang="zh-CN" sz="1600" dirty="0">
              <a:solidFill>
                <a:prstClr val="black"/>
              </a:solidFill>
            </a:endParaRPr>
          </a:p>
          <a:p>
            <a:pPr lvl="2" eaLnBrk="1" hangingPunct="1">
              <a:buFont typeface="Calibri" panose="020F0502020204030204" pitchFamily="34" charset="0"/>
              <a:buChar char="‒"/>
              <a:defRPr/>
            </a:pPr>
            <a:r>
              <a:rPr lang="en-US" altLang="zh-CN" sz="1600" dirty="0" smtClean="0">
                <a:solidFill>
                  <a:prstClr val="black"/>
                </a:solidFill>
              </a:rPr>
              <a:t>UP connection management in case of backhaul connection change [2TU]</a:t>
            </a:r>
            <a:endParaRPr lang="en-US" altLang="zh-CN" sz="1600" dirty="0">
              <a:solidFill>
                <a:prstClr val="black"/>
              </a:solidFill>
            </a:endParaRPr>
          </a:p>
          <a:p>
            <a:pPr lvl="1" eaLnBrk="1" hangingPunct="1">
              <a:defRPr/>
            </a:pPr>
            <a:r>
              <a:rPr lang="en-US" altLang="zh-CN" sz="2000" dirty="0" smtClean="0">
                <a:solidFill>
                  <a:prstClr val="black"/>
                </a:solidFill>
              </a:rPr>
              <a:t>Architecture </a:t>
            </a:r>
            <a:r>
              <a:rPr lang="en-US" altLang="zh-CN" sz="2000" dirty="0">
                <a:solidFill>
                  <a:prstClr val="black"/>
                </a:solidFill>
              </a:rPr>
              <a:t>enhancements for support of </a:t>
            </a:r>
            <a:r>
              <a:rPr lang="en-US" altLang="zh-CN" sz="2000" dirty="0" smtClean="0">
                <a:solidFill>
                  <a:prstClr val="black"/>
                </a:solidFill>
              </a:rPr>
              <a:t>moving </a:t>
            </a:r>
            <a:r>
              <a:rPr lang="en-US" altLang="zh-CN" sz="2000" dirty="0" err="1" smtClean="0">
                <a:solidFill>
                  <a:prstClr val="black"/>
                </a:solidFill>
              </a:rPr>
              <a:t>gNB</a:t>
            </a:r>
            <a:r>
              <a:rPr lang="en-US" altLang="zh-CN" sz="2000" dirty="0" smtClean="0">
                <a:solidFill>
                  <a:prstClr val="black"/>
                </a:solidFill>
              </a:rPr>
              <a:t> using backhaul over, e.g., satellite/HAPS:</a:t>
            </a:r>
          </a:p>
          <a:p>
            <a:pPr lvl="2" eaLnBrk="1" hangingPunct="1">
              <a:buFont typeface="Calibri" panose="020F0502020204030204" pitchFamily="34" charset="0"/>
              <a:buChar char="‒"/>
              <a:defRPr/>
            </a:pPr>
            <a:r>
              <a:rPr lang="en-US" altLang="zh-CN" sz="1600" dirty="0" smtClean="0">
                <a:solidFill>
                  <a:prstClr val="black"/>
                </a:solidFill>
              </a:rPr>
              <a:t>Support of regulatory </a:t>
            </a:r>
            <a:r>
              <a:rPr lang="en-US" altLang="zh-CN" sz="1600" dirty="0">
                <a:solidFill>
                  <a:prstClr val="black"/>
                </a:solidFill>
              </a:rPr>
              <a:t>services if the </a:t>
            </a:r>
            <a:r>
              <a:rPr lang="en-US" altLang="zh-CN" sz="1600" dirty="0" err="1">
                <a:solidFill>
                  <a:prstClr val="black"/>
                </a:solidFill>
              </a:rPr>
              <a:t>gNB</a:t>
            </a:r>
            <a:r>
              <a:rPr lang="en-US" altLang="zh-CN" sz="1600" dirty="0">
                <a:solidFill>
                  <a:prstClr val="black"/>
                </a:solidFill>
              </a:rPr>
              <a:t> using </a:t>
            </a:r>
            <a:r>
              <a:rPr lang="en-US" altLang="zh-CN" sz="1600" dirty="0" smtClean="0">
                <a:solidFill>
                  <a:prstClr val="black"/>
                </a:solidFill>
              </a:rPr>
              <a:t>backhaul over satellite/HAPS moves </a:t>
            </a:r>
            <a:r>
              <a:rPr lang="en-GB" altLang="zh-CN" sz="1600" dirty="0">
                <a:solidFill>
                  <a:prstClr val="black"/>
                </a:solidFill>
              </a:rPr>
              <a:t>across the country </a:t>
            </a:r>
            <a:r>
              <a:rPr lang="en-GB" altLang="zh-CN" sz="1600" dirty="0" smtClean="0">
                <a:solidFill>
                  <a:prstClr val="black"/>
                </a:solidFill>
              </a:rPr>
              <a:t>boundary [2TU]</a:t>
            </a:r>
            <a:endParaRPr lang="en-US" altLang="zh-CN" sz="2000" dirty="0" smtClean="0">
              <a:solidFill>
                <a:prstClr val="black"/>
              </a:solidFill>
            </a:endParaRPr>
          </a:p>
        </p:txBody>
      </p:sp>
    </p:spTree>
    <p:extLst>
      <p:ext uri="{BB962C8B-B14F-4D97-AF65-F5344CB8AC3E}">
        <p14:creationId xmlns:p14="http://schemas.microsoft.com/office/powerpoint/2010/main" val="12757315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8427</TotalTime>
  <Words>739</Words>
  <Application>Microsoft Office PowerPoint</Application>
  <PresentationFormat>全屏显示(4:3)</PresentationFormat>
  <Paragraphs>51</Paragraphs>
  <Slides>10</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2" baseType="lpstr">
      <vt:lpstr>Office Theme</vt:lpstr>
      <vt:lpstr>Visio</vt:lpstr>
      <vt:lpstr>PowerPoint 演示文稿</vt:lpstr>
      <vt:lpstr>Satellite backhauling scenarios</vt:lpstr>
      <vt:lpstr>Some other scenarios of using wireless backhauling</vt:lpstr>
      <vt:lpstr>Works in Rel 17 to support s1 and s2</vt:lpstr>
      <vt:lpstr>More backhauling scenarios to be considered in Rel 18</vt:lpstr>
      <vt:lpstr>Possible issues for study (1)</vt:lpstr>
      <vt:lpstr>Possible issues for study (2)</vt:lpstr>
      <vt:lpstr>Possible issues for study (3)</vt:lpstr>
      <vt:lpstr>Rel 18 SID proposal</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Hucheng</cp:lastModifiedBy>
  <cp:revision>1557</cp:revision>
  <dcterms:created xsi:type="dcterms:W3CDTF">2008-08-30T09:32:10Z</dcterms:created>
  <dcterms:modified xsi:type="dcterms:W3CDTF">2021-05-07T09:22:04Z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