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0"/>
  </p:notesMasterIdLst>
  <p:handoutMasterIdLst>
    <p:handoutMasterId r:id="rId11"/>
  </p:handoutMasterIdLst>
  <p:sldIdLst>
    <p:sldId id="303" r:id="rId7"/>
    <p:sldId id="786" r:id="rId8"/>
    <p:sldId id="787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68BAD7-A34B-4EB7-9EFC-8D21A13D19B3}" v="10" dt="2021-03-10T12:51:59.138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71" autoAdjust="0"/>
    <p:restoredTop sz="90000" autoAdjust="0"/>
  </p:normalViewPr>
  <p:slideViewPr>
    <p:cSldViewPr snapToGrid="0">
      <p:cViewPr varScale="1">
        <p:scale>
          <a:sx n="99" d="100"/>
          <a:sy n="99" d="100"/>
        </p:scale>
        <p:origin x="1800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78" d="100"/>
          <a:sy n="178" d="100"/>
        </p:scale>
        <p:origin x="1704" y="-202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handoutMaster" Target="handoutMasters/handoutMaster1.xml"/><Relationship Id="rId5" Type="http://schemas.openxmlformats.org/officeDocument/2006/relationships/customXml" Target="../customXml/item5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rio Serafino Tonesi" userId="6d103109-cf3a-48ef-be5b-21be2a90073b" providerId="ADAL" clId="{3B68BAD7-A34B-4EB7-9EFC-8D21A13D19B3}"/>
    <pc:docChg chg="undo custSel modSld">
      <pc:chgData name="Dario Serafino Tonesi" userId="6d103109-cf3a-48ef-be5b-21be2a90073b" providerId="ADAL" clId="{3B68BAD7-A34B-4EB7-9EFC-8D21A13D19B3}" dt="2021-03-10T12:52:30.059" v="112" actId="27636"/>
      <pc:docMkLst>
        <pc:docMk/>
      </pc:docMkLst>
      <pc:sldChg chg="modSp mod">
        <pc:chgData name="Dario Serafino Tonesi" userId="6d103109-cf3a-48ef-be5b-21be2a90073b" providerId="ADAL" clId="{3B68BAD7-A34B-4EB7-9EFC-8D21A13D19B3}" dt="2021-03-10T12:52:30.059" v="112" actId="27636"/>
        <pc:sldMkLst>
          <pc:docMk/>
          <pc:sldMk cId="2754923581" sldId="786"/>
        </pc:sldMkLst>
        <pc:spChg chg="mod">
          <ac:chgData name="Dario Serafino Tonesi" userId="6d103109-cf3a-48ef-be5b-21be2a90073b" providerId="ADAL" clId="{3B68BAD7-A34B-4EB7-9EFC-8D21A13D19B3}" dt="2021-03-10T12:52:30.059" v="112" actId="27636"/>
          <ac:spMkLst>
            <pc:docMk/>
            <pc:sldMk cId="2754923581" sldId="786"/>
            <ac:spMk id="29716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2021-03-10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2021-03-10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https://www.3gpp.org/ftp/</a:t>
            </a:r>
            <a:r>
              <a:rPr lang="en-US" dirty="0" err="1"/>
              <a:t>tsg_sa</a:t>
            </a:r>
            <a:r>
              <a:rPr lang="en-US" dirty="0"/>
              <a:t>/TSG_SA/TSGs_90E_Electronic/Docs/SP-200944.zip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WG2#143E</a:t>
            </a:r>
          </a:p>
          <a:p>
            <a:r>
              <a:rPr lang="de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Elbonia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</a:t>
            </a:r>
            <a:r>
              <a:rPr lang="de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February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24th –March 9th, 2021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40147" y="254593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S2-2101805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90550" y="6472375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WG2#143E</a:t>
            </a:r>
            <a:r>
              <a:rPr lang="en-GB" altLang="de-DE" sz="1200" baseline="0" dirty="0">
                <a:solidFill>
                  <a:schemeClr val="bg1"/>
                </a:solidFill>
              </a:rPr>
              <a:t> Meeting, </a:t>
            </a:r>
            <a:r>
              <a:rPr lang="en-GB" altLang="de-DE" sz="1200" baseline="0" dirty="0" err="1">
                <a:solidFill>
                  <a:schemeClr val="bg1"/>
                </a:solidFill>
              </a:rPr>
              <a:t>Elbonia</a:t>
            </a:r>
            <a:r>
              <a:rPr lang="en-GB" altLang="de-DE" sz="1200" baseline="0" dirty="0">
                <a:solidFill>
                  <a:schemeClr val="bg1"/>
                </a:solidFill>
              </a:rPr>
              <a:t>, Location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Feb. 24</a:t>
            </a:r>
            <a:r>
              <a:rPr lang="en-GB" altLang="de-DE" sz="1200" baseline="30000" dirty="0">
                <a:solidFill>
                  <a:schemeClr val="bg1"/>
                </a:solidFill>
              </a:rPr>
              <a:t>th</a:t>
            </a:r>
            <a:r>
              <a:rPr lang="en-GB" altLang="de-DE" sz="1200" baseline="0" dirty="0">
                <a:solidFill>
                  <a:schemeClr val="bg1"/>
                </a:solidFill>
              </a:rPr>
              <a:t> – March 9</a:t>
            </a:r>
            <a:r>
              <a:rPr lang="en-GB" altLang="de-DE" sz="1200" baseline="30000" dirty="0">
                <a:solidFill>
                  <a:schemeClr val="bg1"/>
                </a:solidFill>
              </a:rPr>
              <a:t>th</a:t>
            </a:r>
            <a:r>
              <a:rPr lang="en-GB" altLang="de-DE" sz="1200" baseline="0" dirty="0">
                <a:solidFill>
                  <a:schemeClr val="bg1"/>
                </a:solidFill>
              </a:rPr>
              <a:t>, 2021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43e_Electronic/Docs/S2-2100136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www.3gpp.org/ftp/tsg_sa/WG2_Arch/TSGS2_142e_Electronic/Docs/S2-2009227.zip" TargetMode="External"/><Relationship Id="rId4" Type="http://schemas.openxmlformats.org/officeDocument/2006/relationships/hyperlink" Target="https://www.3gpp.org/ftp/tsg_sa/WG2_Arch/TSGS2_143e_Electronic/Docs/S2-2100261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5G_AIS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000" b="1" dirty="0">
                <a:latin typeface="Arial" charset="0"/>
              </a:rPr>
              <a:t>Lei </a:t>
            </a:r>
            <a:r>
              <a:rPr lang="en-US" sz="2000" b="1" dirty="0" err="1">
                <a:latin typeface="Arial" charset="0"/>
              </a:rPr>
              <a:t>Yixue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Tencent</a:t>
            </a:r>
            <a:r>
              <a:rPr lang="en-US" sz="1800" b="1" dirty="0">
                <a:latin typeface="Arial" charset="0"/>
              </a:rPr>
              <a:t>(Rapporteur)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1143000"/>
          </a:xfrm>
        </p:spPr>
        <p:txBody>
          <a:bodyPr/>
          <a:lstStyle/>
          <a:p>
            <a:r>
              <a:rPr lang="en-US" altLang="zh-CN" dirty="0"/>
              <a:t>5G_AIS</a:t>
            </a:r>
            <a:r>
              <a:rPr lang="zh-CN" altLang="en-US" dirty="0"/>
              <a:t> </a:t>
            </a:r>
            <a:r>
              <a:rPr lang="en-US" altLang="de-DE" dirty="0"/>
              <a:t>Status after SA2#143E</a:t>
            </a:r>
            <a:endParaRPr lang="de-DE" altLang="de-DE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3168" y="2638051"/>
            <a:ext cx="8443632" cy="3325937"/>
          </a:xfrm>
        </p:spPr>
        <p:txBody>
          <a:bodyPr>
            <a:normAutofit lnSpcReduction="10000"/>
          </a:bodyPr>
          <a:lstStyle/>
          <a:p>
            <a:r>
              <a:rPr lang="de-DE" altLang="de-DE" sz="1800" dirty="0"/>
              <a:t>Progress since SA#90E:</a:t>
            </a:r>
          </a:p>
          <a:p>
            <a:pPr lvl="1"/>
            <a:r>
              <a:rPr lang="en-US" altLang="zh-CN" sz="1600" dirty="0"/>
              <a:t>SA2#143e was the second meeting to have 5G_AIS on agenda</a:t>
            </a:r>
          </a:p>
          <a:p>
            <a:pPr lvl="1"/>
            <a:r>
              <a:rPr lang="en-US" altLang="zh-CN" sz="1600" dirty="0"/>
              <a:t>SA2 </a:t>
            </a:r>
            <a:r>
              <a:rPr lang="en-US" altLang="zh-CN" sz="1600" dirty="0">
                <a:solidFill>
                  <a:srgbClr val="FF0000"/>
                </a:solidFill>
              </a:rPr>
              <a:t>got</a:t>
            </a:r>
            <a:r>
              <a:rPr lang="en-US" altLang="zh-CN" sz="1600" dirty="0"/>
              <a:t> two </a:t>
            </a:r>
            <a:r>
              <a:rPr lang="en-US" altLang="zh-CN" sz="1600" dirty="0">
                <a:solidFill>
                  <a:srgbClr val="FF0000"/>
                </a:solidFill>
              </a:rPr>
              <a:t>reply</a:t>
            </a:r>
            <a:r>
              <a:rPr lang="en-US" altLang="zh-CN" sz="1600" dirty="0"/>
              <a:t> LSes from RAN1(</a:t>
            </a:r>
            <a:r>
              <a:rPr lang="en-US" altLang="zh-CN" sz="1600" dirty="0">
                <a:hlinkClick r:id="rId3"/>
              </a:rPr>
              <a:t>S2-2100136</a:t>
            </a:r>
            <a:r>
              <a:rPr lang="en-US" altLang="zh-CN" sz="1600" dirty="0"/>
              <a:t>) and SA4(</a:t>
            </a:r>
            <a:r>
              <a:rPr lang="en-US" altLang="zh-CN" sz="1600" dirty="0">
                <a:hlinkClick r:id="rId4"/>
              </a:rPr>
              <a:t>S2-2100261</a:t>
            </a:r>
            <a:r>
              <a:rPr lang="en-US" altLang="zh-CN" sz="1600" dirty="0"/>
              <a:t>) to SA2 LS (</a:t>
            </a:r>
            <a:r>
              <a:rPr lang="en-US" altLang="zh-CN" sz="1600" dirty="0">
                <a:hlinkClick r:id="rId5"/>
              </a:rPr>
              <a:t>S2-2009227</a:t>
            </a:r>
            <a:r>
              <a:rPr lang="en-US" altLang="zh-CN" sz="1600" dirty="0"/>
              <a:t>)</a:t>
            </a:r>
          </a:p>
          <a:p>
            <a:pPr lvl="1"/>
            <a:r>
              <a:rPr lang="en-US" altLang="zh-CN" sz="1600" dirty="0"/>
              <a:t>2 CRs to 501 and 503 </a:t>
            </a:r>
            <a:r>
              <a:rPr lang="en-US" altLang="zh-CN" sz="1600" dirty="0">
                <a:solidFill>
                  <a:srgbClr val="FF0000"/>
                </a:solidFill>
              </a:rPr>
              <a:t>were</a:t>
            </a:r>
            <a:r>
              <a:rPr lang="en-US" altLang="zh-CN" sz="1600" dirty="0"/>
              <a:t> agreed.</a:t>
            </a:r>
          </a:p>
          <a:p>
            <a:pPr lvl="1"/>
            <a:r>
              <a:rPr lang="en-US" altLang="zh-CN" sz="1600" dirty="0"/>
              <a:t>1 CR on 5QI </a:t>
            </a:r>
            <a:r>
              <a:rPr lang="en-US" altLang="zh-CN" sz="1600" dirty="0">
                <a:solidFill>
                  <a:srgbClr val="FF0000"/>
                </a:solidFill>
              </a:rPr>
              <a:t>was</a:t>
            </a:r>
            <a:r>
              <a:rPr lang="en-US" altLang="zh-CN" sz="1600" dirty="0"/>
              <a:t> technically endorsed.</a:t>
            </a:r>
          </a:p>
          <a:p>
            <a:pPr lvl="1"/>
            <a:r>
              <a:rPr lang="en-US" altLang="zh-CN" sz="1600" dirty="0"/>
              <a:t>1 </a:t>
            </a:r>
            <a:r>
              <a:rPr lang="en-US" altLang="zh-CN" sz="1600" dirty="0">
                <a:solidFill>
                  <a:srgbClr val="FF0000"/>
                </a:solidFill>
              </a:rPr>
              <a:t>Reply</a:t>
            </a:r>
            <a:r>
              <a:rPr lang="en-US" altLang="zh-CN" sz="1600" dirty="0"/>
              <a:t> LS to SA4 </a:t>
            </a:r>
            <a:r>
              <a:rPr lang="en-US" altLang="zh-CN" sz="1600" dirty="0">
                <a:solidFill>
                  <a:srgbClr val="FF0000"/>
                </a:solidFill>
              </a:rPr>
              <a:t>(CC RAN2, RAN1) </a:t>
            </a:r>
            <a:r>
              <a:rPr lang="en-US" altLang="zh-CN" sz="1600" dirty="0"/>
              <a:t>agreed regarding to packet size/MTU.</a:t>
            </a:r>
          </a:p>
          <a:p>
            <a:r>
              <a:rPr lang="en-US" sz="2000" dirty="0"/>
              <a:t>RAN impacts or dependencies:</a:t>
            </a:r>
            <a:endParaRPr lang="de-DE" sz="2000" dirty="0"/>
          </a:p>
          <a:p>
            <a:pPr lvl="1"/>
            <a:r>
              <a:rPr lang="en-US" sz="1600" dirty="0"/>
              <a:t>To consider RAN1 potential feedback on SA4 newly proposed 5QI values </a:t>
            </a:r>
            <a:r>
              <a:rPr lang="en-US" sz="1600" dirty="0">
                <a:solidFill>
                  <a:srgbClr val="FF0000"/>
                </a:solidFill>
              </a:rPr>
              <a:t>and related QoS characteristics values combinations</a:t>
            </a:r>
          </a:p>
          <a:p>
            <a:pPr lvl="0"/>
            <a:r>
              <a:rPr lang="de-DE" sz="1800" dirty="0"/>
              <a:t>Next steps:</a:t>
            </a:r>
          </a:p>
          <a:p>
            <a:pPr lvl="1"/>
            <a:r>
              <a:rPr lang="de-DE" altLang="de-DE" sz="1600" dirty="0" err="1"/>
              <a:t>Continue</a:t>
            </a:r>
            <a:r>
              <a:rPr lang="de-DE" altLang="de-DE" sz="1600" dirty="0"/>
              <a:t> normative </a:t>
            </a:r>
            <a:r>
              <a:rPr lang="de-DE" altLang="de-DE" sz="1600" dirty="0" err="1"/>
              <a:t>work</a:t>
            </a:r>
            <a:endParaRPr lang="de-DE" altLang="de-DE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E28AE79E-1C37-4138-A893-6A2780288F2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80638200"/>
              </p:ext>
            </p:extLst>
          </p:nvPr>
        </p:nvGraphicFramePr>
        <p:xfrm>
          <a:off x="243168" y="1614845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5G_AIS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 Enhancements for Advanced Interactive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-&gt; 6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June’ 21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SP-190564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1143000"/>
          </a:xfrm>
        </p:spPr>
        <p:txBody>
          <a:bodyPr/>
          <a:lstStyle/>
          <a:p>
            <a:r>
              <a:rPr lang="en-US" altLang="zh-CN" dirty="0"/>
              <a:t>5G_AIS</a:t>
            </a:r>
            <a:r>
              <a:rPr lang="zh-CN" altLang="en-US" dirty="0"/>
              <a:t> </a:t>
            </a:r>
            <a:r>
              <a:rPr lang="en-US" altLang="de-DE" dirty="0"/>
              <a:t>status after SA2#14</a:t>
            </a:r>
            <a:r>
              <a:rPr lang="en-US" altLang="zh-CN" dirty="0"/>
              <a:t>2</a:t>
            </a:r>
            <a:r>
              <a:rPr lang="en-US" altLang="de-DE" dirty="0"/>
              <a:t>E</a:t>
            </a:r>
            <a:endParaRPr lang="de-DE" altLang="de-DE" dirty="0">
              <a:solidFill>
                <a:schemeClr val="tx1"/>
              </a:solidFill>
            </a:endParaRPr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38F3C235-9729-6E4F-BC4E-6350C3EE58C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2" name="内容占位符 11">
            <a:extLst>
              <a:ext uri="{FF2B5EF4-FFF2-40B4-BE49-F238E27FC236}">
                <a16:creationId xmlns:a16="http://schemas.microsoft.com/office/drawing/2014/main" id="{16F7FFE4-2DE3-CB44-9B3D-04C24D73182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E2780655-9E68-314F-B940-44BBE5DF3627}"/>
              </a:ext>
            </a:extLst>
          </p:cNvPr>
          <p:cNvSpPr txBox="1">
            <a:spLocks/>
          </p:cNvSpPr>
          <p:nvPr/>
        </p:nvSpPr>
        <p:spPr bwMode="auto">
          <a:xfrm>
            <a:off x="293423" y="2542336"/>
            <a:ext cx="8404754" cy="3702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kern="0" dirty="0"/>
              <a:t>Progress </a:t>
            </a:r>
            <a:r>
              <a:rPr lang="de-DE" altLang="de-DE" sz="2000" kern="0" dirty="0" err="1"/>
              <a:t>since</a:t>
            </a:r>
            <a:r>
              <a:rPr lang="de-DE" altLang="de-DE" sz="2000" kern="0" dirty="0"/>
              <a:t> SA#89-e:</a:t>
            </a:r>
          </a:p>
          <a:p>
            <a:pPr lvl="1">
              <a:spcBef>
                <a:spcPts val="0"/>
              </a:spcBef>
            </a:pPr>
            <a:r>
              <a:rPr lang="en-US" altLang="zh-CN" sz="1400" kern="0" dirty="0"/>
              <a:t>SA2#142E was the first meeting to have 5G-AIS on agenda. </a:t>
            </a:r>
          </a:p>
          <a:p>
            <a:pPr lvl="1">
              <a:spcBef>
                <a:spcPts val="0"/>
              </a:spcBef>
            </a:pPr>
            <a:r>
              <a:rPr lang="en-US" altLang="zh-CN" sz="1400" kern="0" dirty="0"/>
              <a:t>Discussion on several draft CRs but none was agreed. </a:t>
            </a:r>
          </a:p>
          <a:p>
            <a:pPr lvl="1">
              <a:spcBef>
                <a:spcPts val="0"/>
              </a:spcBef>
            </a:pPr>
            <a:r>
              <a:rPr lang="en-US" altLang="zh-CN" sz="1400" kern="0" dirty="0"/>
              <a:t>LS sent to RAN1 and SA4 on New Standardized 5QIs for 5G-AIS .</a:t>
            </a:r>
          </a:p>
          <a:p>
            <a:pPr marL="457200" lvl="1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kern="0" dirty="0"/>
              <a:t>RAN </a:t>
            </a:r>
            <a:r>
              <a:rPr lang="de-DE" altLang="de-DE" sz="2000" kern="0" dirty="0" err="1"/>
              <a:t>impacts</a:t>
            </a:r>
            <a:r>
              <a:rPr lang="de-DE" altLang="de-DE" sz="2000" kern="0" dirty="0"/>
              <a:t> </a:t>
            </a:r>
            <a:r>
              <a:rPr lang="de-DE" altLang="de-DE" sz="2000" kern="0" dirty="0" err="1"/>
              <a:t>or</a:t>
            </a:r>
            <a:r>
              <a:rPr lang="de-DE" altLang="de-DE" sz="2000" kern="0" dirty="0"/>
              <a:t> </a:t>
            </a:r>
            <a:r>
              <a:rPr lang="de-DE" altLang="de-DE" sz="2000" kern="0" dirty="0" err="1"/>
              <a:t>dependencies</a:t>
            </a:r>
            <a:r>
              <a:rPr lang="de-DE" altLang="de-DE" sz="2000" kern="0" dirty="0"/>
              <a:t>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kern="0" dirty="0"/>
              <a:t>Feedback from RAN1 if the proposed new standardized 5QIs can be supported by NG-RAN.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kern="0" dirty="0"/>
              <a:t>Next </a:t>
            </a:r>
            <a:r>
              <a:rPr lang="de-DE" altLang="de-DE" sz="2000" kern="0" dirty="0" err="1"/>
              <a:t>steps</a:t>
            </a:r>
            <a:r>
              <a:rPr lang="de-DE" altLang="de-DE" sz="2000" kern="0" dirty="0"/>
              <a:t>:</a:t>
            </a:r>
          </a:p>
          <a:p>
            <a:pPr lvl="1"/>
            <a:r>
              <a:rPr lang="en-US" sz="1400" kern="0" dirty="0"/>
              <a:t>Continue normative work.</a:t>
            </a:r>
            <a:endParaRPr lang="en-GB" altLang="zh-CN" sz="1400" kern="0" dirty="0"/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Font typeface="Arial" panose="020B0604020202020204" pitchFamily="34" charset="0"/>
              <a:buNone/>
            </a:pPr>
            <a:endParaRPr lang="en-US" altLang="zh-CN" sz="1400" kern="0" dirty="0"/>
          </a:p>
        </p:txBody>
      </p:sp>
      <p:graphicFrame>
        <p:nvGraphicFramePr>
          <p:cNvPr id="11" name="Content Placeholder 8">
            <a:extLst>
              <a:ext uri="{FF2B5EF4-FFF2-40B4-BE49-F238E27FC236}">
                <a16:creationId xmlns:a16="http://schemas.microsoft.com/office/drawing/2014/main" id="{92768946-B67F-7A43-87EF-8D70EAB11CC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005235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5G_AIS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 Enhancement for Advanced Interactive Services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10%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SP-190564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SharedContentType xmlns="Microsoft.SharePoint.Taxonomy.ContentTypeSync" SourceId="34c87397-5fc1-491e-85e7-d6110dbe9cbd" ContentTypeId="0x0101" PreviousValue="false"/>
</file>

<file path=customXml/itemProps1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4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6350</TotalTime>
  <Words>283</Words>
  <Application>Microsoft Office PowerPoint</Application>
  <PresentationFormat>On-screen Show (4:3)</PresentationFormat>
  <Paragraphs>49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Arial </vt:lpstr>
      <vt:lpstr>Calibri</vt:lpstr>
      <vt:lpstr>Times New Roman</vt:lpstr>
      <vt:lpstr>Office Theme</vt:lpstr>
      <vt:lpstr>5G_AIS Status Report</vt:lpstr>
      <vt:lpstr>5G_AIS Status after SA2#143E</vt:lpstr>
      <vt:lpstr>5G_AIS status after SA2#142E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Qualcomm User 0309</cp:lastModifiedBy>
  <cp:revision>1279</cp:revision>
  <dcterms:created xsi:type="dcterms:W3CDTF">2008-08-30T09:32:10Z</dcterms:created>
  <dcterms:modified xsi:type="dcterms:W3CDTF">2021-03-10T12:52:30Z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