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0" r:id="rId6"/>
    <p:sldId id="812" r:id="rId7"/>
    <p:sldId id="813" r:id="rId8"/>
    <p:sldId id="811" r:id="rId9"/>
    <p:sldId id="807"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70" d="100"/>
          <a:sy n="70" d="100"/>
        </p:scale>
        <p:origin x="137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11/23/2020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11/23/2020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23961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S2-2009117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a16="http://schemas.microsoft.com/office/drawing/2014/main" xmlns=""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142E </a:t>
            </a:r>
            <a:r>
              <a:rPr lang="de-DE" altLang="ko-KR" sz="1400" b="1" kern="1200" dirty="0">
                <a:solidFill>
                  <a:schemeClr val="tx1"/>
                </a:solidFill>
                <a:latin typeface="+mn-lt"/>
                <a:ea typeface="+mn-ea"/>
                <a:cs typeface="Arial" panose="020B0604020202020204" pitchFamily="34" charset="0"/>
              </a:rPr>
              <a:t>(e-meeting)</a:t>
            </a:r>
          </a:p>
          <a:p>
            <a:r>
              <a:rPr lang="en-US" altLang="ko-KR" sz="1400" b="1" kern="1200" dirty="0" smtClean="0">
                <a:solidFill>
                  <a:schemeClr val="tx1"/>
                </a:solidFill>
                <a:latin typeface="+mn-lt"/>
                <a:ea typeface="+mn-ea"/>
                <a:cs typeface="Arial" panose="020B0604020202020204" pitchFamily="34" charset="0"/>
              </a:rPr>
              <a:t>Nov </a:t>
            </a:r>
            <a:r>
              <a:rPr lang="nb-NO" altLang="ko-KR" sz="1400" b="1" kern="1200" dirty="0" smtClean="0">
                <a:solidFill>
                  <a:schemeClr val="tx1"/>
                </a:solidFill>
                <a:latin typeface="+mn-lt"/>
                <a:ea typeface="+mn-ea"/>
                <a:cs typeface="Arial" panose="020B0604020202020204" pitchFamily="34" charset="0"/>
              </a:rPr>
              <a:t>16 </a:t>
            </a:r>
            <a:r>
              <a:rPr lang="nb-NO" altLang="ko-KR" sz="1400" b="1" kern="1200" dirty="0">
                <a:solidFill>
                  <a:schemeClr val="tx1"/>
                </a:solidFill>
                <a:latin typeface="+mn-lt"/>
                <a:ea typeface="+mn-ea"/>
                <a:cs typeface="Arial" panose="020B0604020202020204" pitchFamily="34" charset="0"/>
              </a:rPr>
              <a:t>- </a:t>
            </a:r>
            <a:r>
              <a:rPr lang="nb-NO" altLang="ko-KR" sz="1400" b="1" kern="1200" dirty="0" smtClean="0">
                <a:solidFill>
                  <a:schemeClr val="tx1"/>
                </a:solidFill>
                <a:latin typeface="+mn-lt"/>
                <a:ea typeface="+mn-ea"/>
                <a:cs typeface="Arial" panose="020B0604020202020204" pitchFamily="34" charset="0"/>
              </a:rPr>
              <a:t>20, </a:t>
            </a:r>
            <a:r>
              <a:rPr lang="nb-NO" altLang="ko-KR" sz="1400" b="1" kern="1200" dirty="0">
                <a:solidFill>
                  <a:schemeClr val="tx1"/>
                </a:solidFill>
                <a:latin typeface="+mn-lt"/>
                <a:ea typeface="+mn-ea"/>
                <a:cs typeface="Arial" panose="020B0604020202020204" pitchFamily="34" charset="0"/>
              </a:rPr>
              <a:t>2020, Elbonia</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WG2#142E</a:t>
            </a:r>
            <a:r>
              <a:rPr lang="en-GB" altLang="de-DE" sz="1300" baseline="0" dirty="0" smtClean="0">
                <a:solidFill>
                  <a:schemeClr val="bg1"/>
                </a:solidFill>
                <a:latin typeface="+mn-lt"/>
              </a:rPr>
              <a:t> </a:t>
            </a:r>
            <a:r>
              <a:rPr lang="en-GB" altLang="de-DE" sz="1300" baseline="0" dirty="0">
                <a:solidFill>
                  <a:schemeClr val="bg1"/>
                </a:solidFill>
                <a:latin typeface="+mn-lt"/>
              </a:rPr>
              <a:t>Electronic meeting, </a:t>
            </a:r>
            <a:r>
              <a:rPr lang="en-GB" altLang="de-DE" sz="1300" baseline="0" dirty="0" smtClean="0">
                <a:solidFill>
                  <a:schemeClr val="bg1"/>
                </a:solidFill>
                <a:latin typeface="+mn-lt"/>
              </a:rPr>
              <a:t>Nov 16 </a:t>
            </a:r>
            <a:r>
              <a:rPr lang="en-GB" altLang="de-DE" sz="1300" baseline="0" dirty="0">
                <a:solidFill>
                  <a:schemeClr val="bg1"/>
                </a:solidFill>
                <a:latin typeface="+mn-lt"/>
              </a:rPr>
              <a:t>- </a:t>
            </a:r>
            <a:r>
              <a:rPr lang="en-GB" altLang="de-DE" sz="1300" baseline="0" dirty="0" smtClean="0">
                <a:solidFill>
                  <a:schemeClr val="bg1"/>
                </a:solidFill>
                <a:latin typeface="+mn-lt"/>
              </a:rPr>
              <a:t>20, </a:t>
            </a:r>
            <a:r>
              <a:rPr lang="en-GB" altLang="de-DE" sz="1300" baseline="0" dirty="0">
                <a:solidFill>
                  <a:schemeClr val="bg1"/>
                </a:solidFill>
                <a:latin typeface="+mn-lt"/>
              </a:rPr>
              <a:t>2020</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GB" sz="3600" b="1" dirty="0"/>
              <a:t>FS_eNS_Ph2 </a:t>
            </a: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a16="http://schemas.microsoft.com/office/drawing/2014/main" xmlns=""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a16="http://schemas.microsoft.com/office/drawing/2014/main" xmlns=""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a16="http://schemas.microsoft.com/office/drawing/2014/main" xmlns=""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a16="http://schemas.microsoft.com/office/drawing/2014/main" xmlns=""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a16="http://schemas.microsoft.com/office/drawing/2014/main" xmlns=""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a16="http://schemas.microsoft.com/office/drawing/2014/main" xmlns=""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a16="http://schemas.microsoft.com/office/drawing/2014/main" xmlns=""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a16="http://schemas.microsoft.com/office/drawing/2014/main" xmlns=""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a16="http://schemas.microsoft.com/office/drawing/2014/main" xmlns=""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a16="http://schemas.microsoft.com/office/drawing/2014/main" xmlns=""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a16="http://schemas.microsoft.com/office/drawing/2014/main" xmlns=""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a16="http://schemas.microsoft.com/office/drawing/2014/main" xmlns=""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a16="http://schemas.microsoft.com/office/drawing/2014/main" xmlns=""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a16="http://schemas.microsoft.com/office/drawing/2014/main" xmlns=""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a16="http://schemas.microsoft.com/office/drawing/2014/main" xmlns=""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a16="http://schemas.microsoft.com/office/drawing/2014/main" xmlns=""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a16="http://schemas.microsoft.com/office/drawing/2014/main" xmlns=""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a16="http://schemas.microsoft.com/office/drawing/2014/main" xmlns=""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a16="http://schemas.microsoft.com/office/drawing/2014/main" xmlns=""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a16="http://schemas.microsoft.com/office/drawing/2014/main" xmlns=""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a16="http://schemas.microsoft.com/office/drawing/2014/main" xmlns=""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a16="http://schemas.microsoft.com/office/drawing/2014/main" xmlns=""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a16="http://schemas.microsoft.com/office/drawing/2014/main" xmlns=""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a16="http://schemas.microsoft.com/office/drawing/2014/main" xmlns=""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a16="http://schemas.microsoft.com/office/drawing/2014/main" xmlns=""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a16="http://schemas.microsoft.com/office/drawing/2014/main" xmlns=""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a16="http://schemas.microsoft.com/office/drawing/2014/main" xmlns=""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a16="http://schemas.microsoft.com/office/drawing/2014/main" xmlns=""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a16="http://schemas.microsoft.com/office/drawing/2014/main" xmlns=""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a16="http://schemas.microsoft.com/office/drawing/2014/main" xmlns=""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a16="http://schemas.microsoft.com/office/drawing/2014/main" xmlns=""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a16="http://schemas.microsoft.com/office/drawing/2014/main" xmlns=""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a16="http://schemas.microsoft.com/office/drawing/2014/main" xmlns=""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a16="http://schemas.microsoft.com/office/drawing/2014/main" xmlns=""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a16="http://schemas.microsoft.com/office/drawing/2014/main" xmlns=""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de-DE" b="1" dirty="0" smtClean="0"/>
              <a:t>1/4)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99030744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FF0000"/>
                          </a:solidFill>
                          <a:latin typeface="+mn-lt"/>
                          <a:ea typeface="+mn-ea"/>
                          <a:cs typeface="+mn-cs"/>
                        </a:rPr>
                        <a:t>90</a:t>
                      </a:r>
                      <a:r>
                        <a:rPr lang="en-US" sz="1400" b="1" kern="1200" dirty="0" smtClean="0">
                          <a:solidFill>
                            <a:srgbClr val="7030A0"/>
                          </a:solidFill>
                          <a:latin typeface="+mn-lt"/>
                          <a:ea typeface="+mn-ea"/>
                          <a:cs typeface="+mn-cs"/>
                        </a:rPr>
                        <a:t>%</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 20 -&gt; Dec, 20</a:t>
                      </a:r>
                      <a:endParaRPr lang="en-US" sz="14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331721"/>
            <a:ext cx="8554480" cy="3707130"/>
          </a:xfrm>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FS_e</a:t>
            </a:r>
            <a:r>
              <a:rPr lang="en-US" altLang="zh-CN" sz="1200" dirty="0"/>
              <a:t>NS_Ph2</a:t>
            </a:r>
            <a:r>
              <a:rPr lang="de-DE" altLang="de-DE" sz="1200" dirty="0"/>
              <a:t> is captured in TR 23.700-40 and </a:t>
            </a:r>
            <a:r>
              <a:rPr lang="de-DE" altLang="de-DE" sz="1200" dirty="0" smtClean="0"/>
              <a:t>v1.2.0 </a:t>
            </a:r>
            <a:r>
              <a:rPr lang="de-DE" altLang="de-DE" sz="1200" dirty="0"/>
              <a:t>will be available here.</a:t>
            </a:r>
          </a:p>
          <a:p>
            <a:pPr lvl="1">
              <a:spcBef>
                <a:spcPts val="0"/>
              </a:spcBef>
              <a:spcAft>
                <a:spcPts val="0"/>
              </a:spcAft>
            </a:pPr>
            <a:r>
              <a:rPr lang="en-US" altLang="de-DE" sz="1200" dirty="0" smtClean="0"/>
              <a:t>4 P-CR agreed updating the solution, 9 P-CR agreed updating the evaluation and conclusion.</a:t>
            </a:r>
          </a:p>
          <a:p>
            <a:pPr lvl="1">
              <a:spcBef>
                <a:spcPts val="0"/>
              </a:spcBef>
              <a:spcAft>
                <a:spcPts val="0"/>
              </a:spcAft>
            </a:pPr>
            <a:r>
              <a:rPr lang="en-US" altLang="de-DE" sz="1200" dirty="0" smtClean="0"/>
              <a:t>Conclusion on key issue</a:t>
            </a:r>
            <a:r>
              <a:rPr lang="en-US" altLang="zh-CN" sz="1200" dirty="0" smtClean="0"/>
              <a:t>#1 and key issue #2 were agreed. </a:t>
            </a:r>
          </a:p>
          <a:p>
            <a:pPr lvl="1">
              <a:spcBef>
                <a:spcPts val="0"/>
              </a:spcBef>
              <a:spcAft>
                <a:spcPts val="0"/>
              </a:spcAft>
            </a:pPr>
            <a:r>
              <a:rPr lang="en-US" altLang="zh-CN" sz="1200" dirty="0" smtClean="0"/>
              <a:t>KI#3, KI#5 and KI#7 have potential RAN dependency. KI#4 has dependency on KI#1, KI#2, KI#3 and KI#5. No agreement on the use cases for KI#6 </a:t>
            </a:r>
            <a:endParaRPr lang="en-US" altLang="de-DE" sz="1200" dirty="0"/>
          </a:p>
          <a:p>
            <a:pPr>
              <a:spcBef>
                <a:spcPts val="0"/>
              </a:spcBef>
              <a:spcAft>
                <a:spcPts val="300"/>
              </a:spcAft>
            </a:pPr>
            <a:r>
              <a:rPr lang="en-US" altLang="zh-CN" sz="1600" b="1" dirty="0" smtClean="0"/>
              <a:t>Key </a:t>
            </a:r>
            <a:r>
              <a:rPr lang="en-US" altLang="zh-CN" sz="1600" b="1" dirty="0"/>
              <a:t>Issue #1: Support of network slice related quota on the maximum number of </a:t>
            </a:r>
            <a:r>
              <a:rPr lang="en-US" altLang="zh-CN" sz="1600" b="1" dirty="0" smtClean="0"/>
              <a:t>UEs</a:t>
            </a:r>
          </a:p>
          <a:p>
            <a:pPr>
              <a:spcBef>
                <a:spcPts val="0"/>
              </a:spcBef>
              <a:spcAft>
                <a:spcPts val="300"/>
              </a:spcAft>
            </a:pPr>
            <a:r>
              <a:rPr lang="en-US" altLang="zh-CN" sz="1600" b="1" dirty="0"/>
              <a:t>Key Issue #2: Support of network slice related quota on the maximum number of PDU Sessions</a:t>
            </a:r>
          </a:p>
          <a:p>
            <a:pPr lvl="1">
              <a:spcBef>
                <a:spcPts val="0"/>
              </a:spcBef>
              <a:spcAft>
                <a:spcPts val="0"/>
              </a:spcAft>
            </a:pPr>
            <a:r>
              <a:rPr lang="en-US" altLang="de-DE" sz="1200" dirty="0"/>
              <a:t>2 P-CRs agreed updating </a:t>
            </a:r>
            <a:r>
              <a:rPr lang="en-US" altLang="de-DE" sz="1200" dirty="0" smtClean="0"/>
              <a:t>the evaluation. 1 P-CR agreed to capture the conclusion.  </a:t>
            </a:r>
          </a:p>
          <a:p>
            <a:pPr lvl="1">
              <a:spcBef>
                <a:spcPts val="0"/>
              </a:spcBef>
              <a:spcAft>
                <a:spcPts val="0"/>
              </a:spcAft>
            </a:pPr>
            <a:r>
              <a:rPr lang="en-US" altLang="de-DE" sz="1200" dirty="0" smtClean="0"/>
              <a:t>New NF based solution agreed for KI#1 and KI#2. </a:t>
            </a:r>
            <a:r>
              <a:rPr lang="en-US" altLang="zh-CN" sz="1200" dirty="0" smtClean="0"/>
              <a:t>An LS agreed to send to SA5 to ask further coordination on this subject</a:t>
            </a:r>
            <a:endParaRPr lang="en-US" altLang="de-DE" sz="1200" dirty="0"/>
          </a:p>
          <a:p>
            <a:pPr lvl="1">
              <a:spcBef>
                <a:spcPts val="0"/>
              </a:spcBef>
              <a:spcAft>
                <a:spcPts val="0"/>
              </a:spcAft>
            </a:pPr>
            <a:r>
              <a:rPr lang="en-US" altLang="zh-CN" sz="1200" b="1" dirty="0" smtClean="0"/>
              <a:t>Next </a:t>
            </a:r>
            <a:r>
              <a:rPr lang="en-US" altLang="zh-CN" sz="1200" b="1" dirty="0"/>
              <a:t>Steps</a:t>
            </a:r>
            <a:r>
              <a:rPr lang="en-US" altLang="zh-CN" sz="1200" dirty="0"/>
              <a:t>: </a:t>
            </a:r>
            <a:r>
              <a:rPr lang="en-US" altLang="zh-CN" sz="1200" dirty="0" smtClean="0"/>
              <a:t>Next meeting(SA2#143E) </a:t>
            </a:r>
            <a:r>
              <a:rPr lang="en-US" altLang="zh-CN" sz="1200" dirty="0"/>
              <a:t>will </a:t>
            </a:r>
            <a:r>
              <a:rPr lang="en-US" altLang="zh-CN" sz="1200" dirty="0" smtClean="0"/>
              <a:t>start normative work for new NF </a:t>
            </a:r>
            <a:r>
              <a:rPr lang="en-US" altLang="zh-CN" sz="1200" dirty="0"/>
              <a:t>based solution </a:t>
            </a:r>
            <a:endParaRPr lang="en-US" altLang="zh-CN" sz="1200" dirty="0" smtClean="0"/>
          </a:p>
          <a:p>
            <a:pPr>
              <a:spcBef>
                <a:spcPts val="0"/>
              </a:spcBef>
              <a:spcAft>
                <a:spcPts val="0"/>
              </a:spcAft>
            </a:pPr>
            <a:r>
              <a:rPr lang="en-US" altLang="zh-CN" sz="1600" b="1" dirty="0"/>
              <a:t>Key Issue #3: limitation of data rate per network slice in UL and DL per UE</a:t>
            </a:r>
          </a:p>
          <a:p>
            <a:pPr lvl="1">
              <a:spcBef>
                <a:spcPts val="0"/>
              </a:spcBef>
              <a:spcAft>
                <a:spcPts val="0"/>
              </a:spcAft>
            </a:pPr>
            <a:r>
              <a:rPr lang="en-US" altLang="de-DE" sz="1200" dirty="0" smtClean="0"/>
              <a:t>2 P-CR agreed for evaluation </a:t>
            </a:r>
            <a:r>
              <a:rPr lang="en-US" altLang="zh-CN" sz="1200" dirty="0" smtClean="0"/>
              <a:t>and conclusion </a:t>
            </a:r>
            <a:r>
              <a:rPr lang="en-US" altLang="de-DE" sz="1200" dirty="0" smtClean="0"/>
              <a:t>update. RAN2 partial feedback and RAN3 feedback are received.</a:t>
            </a:r>
            <a:endParaRPr lang="en-US" altLang="de-DE" sz="1200" dirty="0"/>
          </a:p>
          <a:p>
            <a:pPr lvl="1">
              <a:spcBef>
                <a:spcPts val="0"/>
              </a:spcBef>
              <a:spcAft>
                <a:spcPts val="0"/>
              </a:spcAft>
            </a:pPr>
            <a:r>
              <a:rPr lang="en-US" altLang="de-DE" sz="1200" dirty="0" smtClean="0"/>
              <a:t>One company ask for further RAN2 feedback while others don’t think so.</a:t>
            </a:r>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a:t>
            </a:r>
            <a:r>
              <a:rPr lang="en-US" altLang="zh-CN" sz="1200" dirty="0" smtClean="0"/>
              <a:t>final evaluation</a:t>
            </a:r>
            <a:endParaRPr lang="en-US" altLang="zh-CN" sz="1200" dirty="0"/>
          </a:p>
        </p:txBody>
      </p:sp>
    </p:spTree>
    <p:extLst>
      <p:ext uri="{BB962C8B-B14F-4D97-AF65-F5344CB8AC3E}">
        <p14:creationId xmlns:p14="http://schemas.microsoft.com/office/powerpoint/2010/main" val="66934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2</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89979656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#4: Support for network slice quota event notification in a network slice</a:t>
            </a:r>
          </a:p>
          <a:p>
            <a:pPr lvl="1">
              <a:spcBef>
                <a:spcPts val="0"/>
              </a:spcBef>
              <a:spcAft>
                <a:spcPts val="0"/>
              </a:spcAft>
            </a:pPr>
            <a:r>
              <a:rPr lang="en-US" altLang="de-DE" sz="1200" dirty="0" smtClean="0"/>
              <a:t>1 P-CR agreed to update the conclusion</a:t>
            </a:r>
            <a:endParaRPr lang="en-US" altLang="de-DE" sz="1200" dirty="0"/>
          </a:p>
          <a:p>
            <a:pPr lvl="1">
              <a:spcBef>
                <a:spcPts val="0"/>
              </a:spcBef>
              <a:spcAft>
                <a:spcPts val="0"/>
              </a:spcAft>
            </a:pPr>
            <a:r>
              <a:rPr lang="en-US" altLang="de-DE" sz="1200" dirty="0" smtClean="0"/>
              <a:t>This key issue has dependency on KI#1, KI#2, KI#3 and KI#5.</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endParaRPr lang="en-US" altLang="zh-CN" sz="1600" b="1" dirty="0"/>
          </a:p>
          <a:p>
            <a:pPr>
              <a:spcBef>
                <a:spcPts val="0"/>
              </a:spcBef>
              <a:spcAft>
                <a:spcPts val="300"/>
              </a:spcAft>
            </a:pPr>
            <a:r>
              <a:rPr lang="en-US" altLang="zh-CN" sz="1600" b="1" dirty="0"/>
              <a:t>Key Issue #5: Dynamic adjustment to meet the limitation of data rate per network slice in UL and DL.</a:t>
            </a:r>
          </a:p>
          <a:p>
            <a:pPr lvl="1">
              <a:spcBef>
                <a:spcPts val="0"/>
              </a:spcBef>
              <a:spcAft>
                <a:spcPts val="0"/>
              </a:spcAft>
            </a:pPr>
            <a:r>
              <a:rPr lang="en-US" altLang="de-DE" sz="1200" dirty="0" smtClean="0"/>
              <a:t>1 P-CR agreed to update the evaluation, no interim conclusion yet.</a:t>
            </a:r>
            <a:endParaRPr lang="en-US" altLang="de-DE" sz="1200" dirty="0"/>
          </a:p>
          <a:p>
            <a:pPr lvl="1">
              <a:spcBef>
                <a:spcPts val="0"/>
              </a:spcBef>
              <a:spcAft>
                <a:spcPts val="0"/>
              </a:spcAft>
            </a:pPr>
            <a:r>
              <a:rPr lang="en-US" altLang="de-DE" sz="1200" dirty="0" smtClean="0"/>
              <a:t>This key issue may have potential </a:t>
            </a:r>
            <a:r>
              <a:rPr lang="en-US" altLang="zh-CN" sz="1200" dirty="0" smtClean="0"/>
              <a:t>dependency on KI#3 which has RAN dependency</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p>
          <a:p>
            <a:pPr>
              <a:spcBef>
                <a:spcPts val="0"/>
              </a:spcBef>
              <a:spcAft>
                <a:spcPts val="300"/>
              </a:spcAft>
            </a:pPr>
            <a:r>
              <a:rPr lang="en-US" altLang="zh-CN" sz="1600" b="1" dirty="0"/>
              <a:t>Key Issue #6: Constraints on simultaneous use of the network slice</a:t>
            </a:r>
          </a:p>
          <a:p>
            <a:pPr lvl="1">
              <a:spcBef>
                <a:spcPts val="0"/>
              </a:spcBef>
              <a:spcAft>
                <a:spcPts val="0"/>
              </a:spcAft>
            </a:pPr>
            <a:r>
              <a:rPr lang="en-US" altLang="de-DE" sz="1200" dirty="0" smtClean="0"/>
              <a:t>1 P-CR </a:t>
            </a:r>
            <a:r>
              <a:rPr lang="en-US" altLang="de-DE" sz="1200" dirty="0"/>
              <a:t>agreed updating existing </a:t>
            </a:r>
            <a:r>
              <a:rPr lang="en-US" altLang="de-DE" sz="1200" dirty="0" smtClean="0"/>
              <a:t>solution. 1 </a:t>
            </a:r>
            <a:r>
              <a:rPr lang="en-US" altLang="zh-CN" sz="1200" dirty="0" smtClean="0"/>
              <a:t>P-CR agreed on evaluation. No interim conclusion yet.</a:t>
            </a:r>
            <a:endParaRPr lang="en-US" altLang="de-DE" sz="1200" dirty="0"/>
          </a:p>
          <a:p>
            <a:pPr lvl="1">
              <a:spcBef>
                <a:spcPts val="0"/>
              </a:spcBef>
              <a:spcAft>
                <a:spcPts val="0"/>
              </a:spcAft>
            </a:pPr>
            <a:r>
              <a:rPr lang="en-GB" altLang="zh-CN" sz="1200" dirty="0" smtClean="0"/>
              <a:t>Some </a:t>
            </a:r>
            <a:r>
              <a:rPr lang="en-GB" altLang="zh-CN" sz="1200" dirty="0"/>
              <a:t>companies proposes to send LS to GSMA to ask use case of </a:t>
            </a:r>
            <a:r>
              <a:rPr lang="en-GB" altLang="zh-CN" sz="1200" dirty="0" smtClean="0"/>
              <a:t>this parameter</a:t>
            </a:r>
            <a:r>
              <a:rPr lang="en-US" altLang="zh-CN" sz="1200" dirty="0" smtClean="0"/>
              <a:t>, o</a:t>
            </a:r>
            <a:r>
              <a:rPr lang="en-GB" altLang="zh-CN" sz="1200" dirty="0" smtClean="0"/>
              <a:t>ne </a:t>
            </a:r>
            <a:r>
              <a:rPr lang="en-GB" altLang="zh-CN" sz="1200" dirty="0"/>
              <a:t>company objects to send the LS. </a:t>
            </a:r>
            <a:endParaRPr lang="en-GB" altLang="zh-CN" sz="1200" dirty="0" smtClean="0"/>
          </a:p>
          <a:p>
            <a:pPr lvl="1">
              <a:spcBef>
                <a:spcPts val="0"/>
              </a:spcBef>
              <a:spcAft>
                <a:spcPts val="0"/>
              </a:spcAft>
            </a:pPr>
            <a:r>
              <a:rPr lang="en-GB" altLang="zh-CN" sz="1200" dirty="0" smtClean="0"/>
              <a:t>One </a:t>
            </a:r>
            <a:r>
              <a:rPr lang="en-GB" altLang="zh-CN" sz="1200" dirty="0"/>
              <a:t>company </a:t>
            </a:r>
            <a:r>
              <a:rPr lang="en-GB" altLang="zh-CN" sz="1200" dirty="0" smtClean="0"/>
              <a:t>believes that </a:t>
            </a:r>
            <a:r>
              <a:rPr lang="en-GB" altLang="zh-CN" sz="1200" dirty="0"/>
              <a:t>existing specifications already support this </a:t>
            </a:r>
            <a:r>
              <a:rPr lang="en-GB" altLang="zh-CN" sz="1200" dirty="0" smtClean="0"/>
              <a:t>GST parameter </a:t>
            </a:r>
            <a:r>
              <a:rPr lang="en-GB" altLang="zh-CN" sz="1200" dirty="0"/>
              <a:t>and all solutions for this key issue are </a:t>
            </a:r>
            <a:r>
              <a:rPr lang="en-GB" altLang="zh-CN" sz="1200" dirty="0" smtClean="0"/>
              <a:t>optimization and therefore justifications are needed.</a:t>
            </a:r>
            <a:endParaRPr lang="en-US" altLang="zh-CN" sz="1200" b="1"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a:t>
            </a:r>
            <a:r>
              <a:rPr lang="en-US" altLang="zh-CN" sz="1200" dirty="0" smtClean="0"/>
              <a:t>evaluation and conclusions.</a:t>
            </a:r>
            <a:endParaRPr lang="en-US" altLang="zh-CN" sz="1600" b="1" dirty="0"/>
          </a:p>
        </p:txBody>
      </p:sp>
    </p:spTree>
    <p:extLst>
      <p:ext uri="{BB962C8B-B14F-4D97-AF65-F5344CB8AC3E}">
        <p14:creationId xmlns:p14="http://schemas.microsoft.com/office/powerpoint/2010/main" val="420227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3</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26866567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#7: Support of 5GC assisted cell selection to access network slice</a:t>
            </a:r>
          </a:p>
          <a:p>
            <a:pPr lvl="1">
              <a:spcBef>
                <a:spcPts val="0"/>
              </a:spcBef>
              <a:spcAft>
                <a:spcPts val="0"/>
              </a:spcAft>
            </a:pPr>
            <a:r>
              <a:rPr lang="en-US" altLang="de-DE" sz="1200" dirty="0" smtClean="0"/>
              <a:t>3 </a:t>
            </a:r>
            <a:r>
              <a:rPr lang="en-US" altLang="de-DE" sz="1200" dirty="0"/>
              <a:t>P-CRs agreed updating existing solutions. </a:t>
            </a:r>
            <a:endParaRPr lang="en-US" altLang="de-DE" sz="1200" dirty="0" smtClean="0"/>
          </a:p>
          <a:p>
            <a:pPr lvl="1">
              <a:spcBef>
                <a:spcPts val="0"/>
              </a:spcBef>
              <a:spcAft>
                <a:spcPts val="0"/>
              </a:spcAft>
            </a:pPr>
            <a:r>
              <a:rPr lang="en-US" altLang="de-DE" sz="1200" dirty="0"/>
              <a:t>Regarding on homogeneous support for </a:t>
            </a:r>
            <a:r>
              <a:rPr lang="en-US" altLang="de-DE" sz="1200" dirty="0" smtClean="0"/>
              <a:t>slice within the Registration area, RAN3 feedback and CT1 feedback are received. R</a:t>
            </a:r>
            <a:r>
              <a:rPr lang="en-US" altLang="zh-CN" sz="1200" dirty="0" smtClean="0"/>
              <a:t>AN2 feedback is expected at next meeting. </a:t>
            </a:r>
            <a:endParaRPr lang="en-US" altLang="de-DE" sz="1200" dirty="0" smtClean="0"/>
          </a:p>
          <a:p>
            <a:pPr lvl="1">
              <a:spcBef>
                <a:spcPts val="0"/>
              </a:spcBef>
              <a:spcAft>
                <a:spcPts val="0"/>
              </a:spcAft>
            </a:pPr>
            <a:r>
              <a:rPr lang="en-GB" altLang="zh-CN" sz="1200" dirty="0"/>
              <a:t>Some companies proposed to conclude the network based solution at this meeting and then conclude the UE based solution taking into the RAN working group feedback at next meeting. One company objects to conclude </a:t>
            </a:r>
            <a:r>
              <a:rPr lang="en-US" altLang="zh-CN" sz="1200" dirty="0" smtClean="0"/>
              <a:t>any solution</a:t>
            </a:r>
            <a:r>
              <a:rPr lang="en-GB" altLang="zh-CN" sz="1200" dirty="0" smtClean="0"/>
              <a:t> </a:t>
            </a:r>
            <a:r>
              <a:rPr lang="en-GB" altLang="zh-CN" sz="1200" dirty="0"/>
              <a:t>in this meeting</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conclusions</a:t>
            </a:r>
            <a:r>
              <a:rPr lang="en-US" altLang="zh-CN" sz="1200" dirty="0" smtClean="0"/>
              <a:t>.</a:t>
            </a:r>
          </a:p>
          <a:p>
            <a:pPr lvl="1">
              <a:spcBef>
                <a:spcPts val="0"/>
              </a:spcBef>
              <a:spcAft>
                <a:spcPts val="0"/>
              </a:spcAft>
            </a:pPr>
            <a:endParaRPr lang="en-US" altLang="zh-CN" sz="1600" b="1" dirty="0"/>
          </a:p>
          <a:p>
            <a:pPr>
              <a:spcBef>
                <a:spcPts val="0"/>
              </a:spcBef>
              <a:spcAft>
                <a:spcPts val="300"/>
              </a:spcAft>
            </a:pPr>
            <a:r>
              <a:rPr lang="en-US" altLang="zh-CN" sz="1600" b="1" dirty="0"/>
              <a:t>Key Issue #8: Area of service: impact on PLMN selection in roaming</a:t>
            </a:r>
          </a:p>
          <a:p>
            <a:pPr lvl="1">
              <a:spcBef>
                <a:spcPts val="0"/>
              </a:spcBef>
              <a:spcAft>
                <a:spcPts val="300"/>
              </a:spcAft>
            </a:pPr>
            <a:r>
              <a:rPr lang="en-US" altLang="zh-CN" sz="1200" b="1" dirty="0" smtClean="0"/>
              <a:t>Next </a:t>
            </a:r>
            <a:r>
              <a:rPr lang="en-US" altLang="zh-CN" sz="1200" b="1" dirty="0"/>
              <a:t>Steps: </a:t>
            </a:r>
            <a:r>
              <a:rPr lang="en-US" altLang="zh-CN" sz="1200" dirty="0" smtClean="0"/>
              <a:t>Not pursued in this release</a:t>
            </a:r>
            <a:endParaRPr lang="en-US" altLang="zh-CN" sz="1200" dirty="0"/>
          </a:p>
        </p:txBody>
      </p:sp>
    </p:spTree>
    <p:extLst>
      <p:ext uri="{BB962C8B-B14F-4D97-AF65-F5344CB8AC3E}">
        <p14:creationId xmlns:p14="http://schemas.microsoft.com/office/powerpoint/2010/main" val="3116075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04E1B6-7C10-4462-B5DD-BB275803E4D3}"/>
              </a:ext>
            </a:extLst>
          </p:cNvPr>
          <p:cNvSpPr>
            <a:spLocks noGrp="1"/>
          </p:cNvSpPr>
          <p:nvPr>
            <p:ph type="title"/>
          </p:nvPr>
        </p:nvSpPr>
        <p:spPr>
          <a:xfrm>
            <a:off x="116810" y="0"/>
            <a:ext cx="6827838" cy="813391"/>
          </a:xfrm>
        </p:spPr>
        <p:txBody>
          <a:bodyPr/>
          <a:lstStyle/>
          <a:p>
            <a:r>
              <a:rPr lang="en-US" altLang="de-DE" sz="2800" b="1" dirty="0"/>
              <a:t>FS_e</a:t>
            </a:r>
            <a:r>
              <a:rPr lang="en-US" altLang="zh-CN" sz="2800" b="1" dirty="0"/>
              <a:t>NS_Ph2</a:t>
            </a:r>
            <a:r>
              <a:rPr lang="en-US" altLang="de-DE" sz="2800" b="1" dirty="0"/>
              <a:t> status after </a:t>
            </a:r>
            <a:r>
              <a:rPr lang="en-US" altLang="de-DE" sz="2800" b="1" dirty="0" smtClean="0"/>
              <a:t>SA2#142E (4/4)</a:t>
            </a:r>
            <a:endParaRPr lang="en-US" dirty="0"/>
          </a:p>
        </p:txBody>
      </p:sp>
      <p:sp>
        <p:nvSpPr>
          <p:cNvPr id="4" name="Content Placeholder 7">
            <a:extLst>
              <a:ext uri="{FF2B5EF4-FFF2-40B4-BE49-F238E27FC236}">
                <a16:creationId xmlns:a16="http://schemas.microsoft.com/office/drawing/2014/main" xmlns="" id="{07639B51-7A60-40FF-963D-02AC48416E72}"/>
              </a:ext>
            </a:extLst>
          </p:cNvPr>
          <p:cNvSpPr>
            <a:spLocks noGrp="1"/>
          </p:cNvSpPr>
          <p:nvPr>
            <p:ph idx="1"/>
          </p:nvPr>
        </p:nvSpPr>
        <p:spPr>
          <a:xfrm>
            <a:off x="116810" y="1216152"/>
            <a:ext cx="8644418" cy="5376672"/>
          </a:xfrm>
        </p:spPr>
        <p:txBody>
          <a:bodyPr/>
          <a:lstStyle/>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200" dirty="0" smtClean="0"/>
              <a:t>RAN2 further feedback on KI#3 and KI#7 are expected</a:t>
            </a:r>
            <a:r>
              <a:rPr lang="en-US" sz="1200" dirty="0"/>
              <a:t> </a:t>
            </a:r>
            <a:r>
              <a:rPr lang="en-US" sz="1200" dirty="0" smtClean="0"/>
              <a:t>in order to make conclusion at next meeting</a:t>
            </a:r>
            <a:endParaRPr lang="en-US" sz="1200" dirty="0"/>
          </a:p>
          <a:p>
            <a:pPr lvl="1">
              <a:spcBef>
                <a:spcPts val="0"/>
              </a:spcBef>
              <a:spcAft>
                <a:spcPts val="300"/>
              </a:spcAft>
            </a:pPr>
            <a:r>
              <a:rPr lang="en-US" sz="1200" dirty="0" smtClean="0"/>
              <a:t>Solutions in RAN study may cause system impact.</a:t>
            </a:r>
          </a:p>
          <a:p>
            <a:pPr lvl="0">
              <a:spcBef>
                <a:spcPts val="0"/>
              </a:spcBef>
              <a:spcAft>
                <a:spcPts val="300"/>
              </a:spcAft>
            </a:pPr>
            <a:r>
              <a:rPr lang="en-US" altLang="zh-CN" sz="1600" b="1" dirty="0" smtClean="0"/>
              <a:t>Other SA WGs</a:t>
            </a:r>
            <a:r>
              <a:rPr lang="de-DE" sz="1600" b="1" dirty="0" smtClean="0"/>
              <a:t> dependencies</a:t>
            </a:r>
          </a:p>
          <a:p>
            <a:pPr lvl="1">
              <a:spcBef>
                <a:spcPts val="0"/>
              </a:spcBef>
              <a:spcAft>
                <a:spcPts val="300"/>
              </a:spcAft>
            </a:pPr>
            <a:r>
              <a:rPr lang="de-DE" sz="1200" dirty="0" smtClean="0"/>
              <a:t>SA3: None. </a:t>
            </a:r>
            <a:r>
              <a:rPr lang="en-US" altLang="zh-CN" sz="1200" dirty="0" smtClean="0"/>
              <a:t>SA5: </a:t>
            </a:r>
            <a:r>
              <a:rPr lang="en-US" sz="1200" dirty="0" smtClean="0"/>
              <a:t>None</a:t>
            </a:r>
            <a:endParaRPr lang="de-DE" sz="1200" dirty="0" smtClean="0"/>
          </a:p>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altLang="zh-CN" sz="1200" dirty="0" smtClean="0"/>
              <a:t>For KI#6</a:t>
            </a:r>
            <a:r>
              <a:rPr lang="en-US" altLang="zh-CN" sz="1200" dirty="0" smtClean="0"/>
              <a:t> </a:t>
            </a:r>
            <a:r>
              <a:rPr lang="en-US" altLang="zh-CN" sz="1200" dirty="0" smtClean="0"/>
              <a:t>different views on the </a:t>
            </a:r>
            <a:r>
              <a:rPr lang="en-US" altLang="zh-CN" sz="1200" dirty="0"/>
              <a:t>use case of c</a:t>
            </a:r>
            <a:r>
              <a:rPr lang="en-US" altLang="zh-CN" sz="1200" dirty="0" smtClean="0"/>
              <a:t>onstraints </a:t>
            </a:r>
            <a:r>
              <a:rPr lang="en-US" altLang="zh-CN" sz="1200" dirty="0"/>
              <a:t>on simultaneous use of the network </a:t>
            </a:r>
            <a:r>
              <a:rPr lang="en-US" altLang="zh-CN" sz="1200" dirty="0" smtClean="0"/>
              <a:t>slice. There are also views that </a:t>
            </a:r>
            <a:r>
              <a:rPr lang="en-GB" altLang="zh-CN" sz="1200" dirty="0" smtClean="0"/>
              <a:t>existing </a:t>
            </a:r>
            <a:r>
              <a:rPr lang="en-GB" altLang="zh-CN" sz="1200" dirty="0"/>
              <a:t>specifications </a:t>
            </a:r>
            <a:r>
              <a:rPr lang="en-GB" altLang="zh-CN" sz="1200" dirty="0" smtClean="0"/>
              <a:t>have already supported </a:t>
            </a:r>
            <a:r>
              <a:rPr lang="en-GB" altLang="zh-CN" sz="1200" dirty="0"/>
              <a:t>this GST parameter and all solutions for this key issue are optimization and therefore justifications are needed</a:t>
            </a:r>
            <a:r>
              <a:rPr lang="en-GB" altLang="zh-CN" sz="1200" dirty="0" smtClean="0"/>
              <a:t>.</a:t>
            </a:r>
            <a:endParaRPr lang="en-GB" altLang="zh-CN" sz="1200" dirty="0"/>
          </a:p>
          <a:p>
            <a:pPr>
              <a:spcBef>
                <a:spcPts val="0"/>
              </a:spcBef>
              <a:spcAft>
                <a:spcPts val="300"/>
              </a:spcAft>
            </a:pPr>
            <a:r>
              <a:rPr lang="de-DE" sz="1600" b="1" dirty="0"/>
              <a:t>Focus for the Next Meeting (SA2#143E):</a:t>
            </a:r>
          </a:p>
          <a:p>
            <a:pPr lvl="1">
              <a:spcBef>
                <a:spcPts val="0"/>
              </a:spcBef>
              <a:spcAft>
                <a:spcPts val="300"/>
              </a:spcAft>
            </a:pPr>
            <a:r>
              <a:rPr lang="en-US" altLang="zh-CN" sz="1200" dirty="0" smtClean="0"/>
              <a:t>Normative work for KI#1 and KI#2 </a:t>
            </a:r>
          </a:p>
          <a:p>
            <a:pPr lvl="1">
              <a:spcBef>
                <a:spcPts val="0"/>
              </a:spcBef>
              <a:spcAft>
                <a:spcPts val="300"/>
              </a:spcAft>
            </a:pPr>
            <a:r>
              <a:rPr lang="en-US" altLang="zh-CN" sz="1200" dirty="0" smtClean="0"/>
              <a:t>Final evaluation and conclusion </a:t>
            </a:r>
            <a:r>
              <a:rPr lang="en-US" altLang="zh-CN" sz="1200" dirty="0"/>
              <a:t>on </a:t>
            </a:r>
            <a:r>
              <a:rPr lang="en-US" altLang="zh-CN" sz="1200" dirty="0" smtClean="0"/>
              <a:t>KI#3, KI#4, KI#5, KI#6, KI#7.</a:t>
            </a:r>
            <a:endParaRPr lang="en-US" altLang="zh-CN" sz="12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smtClean="0"/>
              <a:t>Submit </a:t>
            </a:r>
            <a:r>
              <a:rPr lang="en-US" altLang="zh-CN" sz="1200" dirty="0"/>
              <a:t>TR 23.700-40 to SA#90 plenary for </a:t>
            </a:r>
            <a:r>
              <a:rPr lang="en-US" altLang="zh-CN" sz="1200" dirty="0" smtClean="0"/>
              <a:t>approval</a:t>
            </a:r>
            <a:r>
              <a:rPr lang="en-US" altLang="zh-CN" sz="1200" dirty="0"/>
              <a:t> </a:t>
            </a:r>
            <a:r>
              <a:rPr lang="en-US" altLang="zh-CN" sz="1200" dirty="0" smtClean="0"/>
              <a:t>and ask for exception </a:t>
            </a:r>
          </a:p>
          <a:p>
            <a:pPr lvl="1">
              <a:spcBef>
                <a:spcPts val="0"/>
              </a:spcBef>
              <a:spcAft>
                <a:spcPts val="300"/>
              </a:spcAft>
            </a:pPr>
            <a:r>
              <a:rPr lang="en-US" altLang="zh-CN" sz="1200" dirty="0" smtClean="0"/>
              <a:t>Agree </a:t>
            </a:r>
            <a:r>
              <a:rPr lang="en-US" altLang="zh-CN" sz="1200" dirty="0"/>
              <a:t>a WID based on the TR conclusions</a:t>
            </a:r>
            <a:r>
              <a:rPr lang="en-US" altLang="zh-CN" sz="1200" dirty="0" smtClean="0"/>
              <a:t>.</a:t>
            </a:r>
          </a:p>
          <a:p>
            <a:pPr lvl="1">
              <a:spcBef>
                <a:spcPts val="0"/>
              </a:spcBef>
              <a:spcAft>
                <a:spcPts val="300"/>
              </a:spcAft>
            </a:pPr>
            <a:r>
              <a:rPr lang="en-US" altLang="zh-CN" sz="1200" dirty="0"/>
              <a:t>SA2#143E (Mar): Final evaluation and final conclusions, normative work on KI#1 and KI#2</a:t>
            </a:r>
            <a:r>
              <a:rPr lang="en-US" altLang="zh-CN" sz="1200" dirty="0" smtClean="0"/>
              <a:t>.</a:t>
            </a:r>
          </a:p>
          <a:p>
            <a:pPr lvl="1">
              <a:spcBef>
                <a:spcPts val="0"/>
              </a:spcBef>
              <a:spcAft>
                <a:spcPts val="300"/>
              </a:spcAft>
            </a:pPr>
            <a:r>
              <a:rPr lang="en-US" altLang="zh-CN" sz="1200" dirty="0" smtClean="0"/>
              <a:t>Update the WID based on further conclusion</a:t>
            </a: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Conclusions on KI#3, KI#7 and potential KI#5 are dependent </a:t>
            </a:r>
            <a:r>
              <a:rPr lang="en-US" altLang="zh-CN" sz="1200" dirty="0"/>
              <a:t>on </a:t>
            </a:r>
            <a:r>
              <a:rPr lang="en-US" altLang="zh-CN" sz="1200" dirty="0" smtClean="0"/>
              <a:t>RAN2 feedback</a:t>
            </a:r>
            <a:r>
              <a:rPr lang="en-US" altLang="zh-CN" sz="1200" dirty="0" smtClean="0"/>
              <a:t>. </a:t>
            </a:r>
          </a:p>
          <a:p>
            <a:pPr lvl="1">
              <a:spcBef>
                <a:spcPts val="0"/>
              </a:spcBef>
              <a:spcAft>
                <a:spcPts val="300"/>
              </a:spcAft>
            </a:pPr>
            <a:r>
              <a:rPr lang="en-US" altLang="zh-CN" sz="1200" dirty="0" smtClean="0"/>
              <a:t>Different </a:t>
            </a:r>
            <a:r>
              <a:rPr lang="en-US" altLang="zh-CN" sz="1200" dirty="0"/>
              <a:t>understandings on the </a:t>
            </a:r>
            <a:r>
              <a:rPr lang="en-US" altLang="zh-CN" sz="1200" dirty="0" smtClean="0"/>
              <a:t>requirement from NEST(NG.116</a:t>
            </a:r>
            <a:r>
              <a:rPr lang="en-US" altLang="zh-CN" sz="1200" dirty="0"/>
              <a:t>), for example how to count the quota for different access </a:t>
            </a:r>
            <a:r>
              <a:rPr lang="en-US" altLang="zh-CN" sz="1200" dirty="0" smtClean="0"/>
              <a:t>types and EPC interworking(KI#1, KI#2), the use cases for constraint </a:t>
            </a:r>
            <a:r>
              <a:rPr lang="en-US" altLang="zh-CN" sz="1200" dirty="0"/>
              <a:t>of simultaneous usage of network </a:t>
            </a:r>
            <a:r>
              <a:rPr lang="en-US" altLang="zh-CN" sz="1200" dirty="0" smtClean="0"/>
              <a:t>slice(KI#6). This may cause impossible to agree the KI conclusion.</a:t>
            </a:r>
            <a:endParaRPr lang="de-DE" altLang="de-DE" sz="1200" dirty="0"/>
          </a:p>
        </p:txBody>
      </p:sp>
    </p:spTree>
    <p:extLst>
      <p:ext uri="{BB962C8B-B14F-4D97-AF65-F5344CB8AC3E}">
        <p14:creationId xmlns:p14="http://schemas.microsoft.com/office/powerpoint/2010/main" val="156744708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r>
              <a:rPr lang="en-GB" altLang="en-US" b="1" dirty="0" smtClean="0"/>
              <a:t>) For SA#90E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58337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a:t>
            </a:r>
            <a:r>
              <a:rPr lang="en-US" altLang="zh-CN" sz="2000" dirty="0"/>
              <a:t>9</a:t>
            </a:r>
            <a:r>
              <a:rPr lang="de-DE" altLang="de-DE" sz="2000" dirty="0"/>
              <a:t>-e:</a:t>
            </a:r>
          </a:p>
          <a:p>
            <a:pPr lvl="1">
              <a:lnSpc>
                <a:spcPts val="1600"/>
              </a:lnSpc>
              <a:spcBef>
                <a:spcPts val="0"/>
              </a:spcBef>
            </a:pPr>
            <a:r>
              <a:rPr lang="en-US" altLang="zh-CN" sz="1400" dirty="0"/>
              <a:t>8 KIs are in total. </a:t>
            </a:r>
            <a:r>
              <a:rPr lang="en-US" altLang="zh-CN" sz="1400" dirty="0" smtClean="0"/>
              <a:t>Total 46 </a:t>
            </a:r>
            <a:r>
              <a:rPr lang="en-US" altLang="zh-CN" sz="1400" dirty="0"/>
              <a:t>solutions in TR to address various KIs. </a:t>
            </a:r>
            <a:endParaRPr lang="en-US" altLang="zh-CN" sz="1400" dirty="0" smtClean="0"/>
          </a:p>
          <a:p>
            <a:pPr lvl="1">
              <a:lnSpc>
                <a:spcPts val="1600"/>
              </a:lnSpc>
              <a:spcBef>
                <a:spcPts val="0"/>
              </a:spcBef>
            </a:pPr>
            <a:r>
              <a:rPr lang="en-US" altLang="zh-CN" sz="1400" dirty="0" smtClean="0"/>
              <a:t>Evaluation and interim conclusions are agreed for each key issue</a:t>
            </a:r>
            <a:endParaRPr lang="en-US" altLang="zh-CN" sz="1400" dirty="0"/>
          </a:p>
          <a:p>
            <a:pPr marL="457200" lvl="1" indent="-457200">
              <a:spcBef>
                <a:spcPts val="0"/>
              </a:spcBef>
              <a:spcAft>
                <a:spcPts val="0"/>
              </a:spcAft>
              <a:buBlip>
                <a:blip r:embed="rId3"/>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600"/>
              </a:spcAft>
            </a:pPr>
            <a:r>
              <a:rPr lang="en-US" sz="1400" dirty="0" smtClean="0"/>
              <a:t>Further </a:t>
            </a:r>
            <a:r>
              <a:rPr lang="en-US" altLang="zh-CN" sz="1400" dirty="0" smtClean="0"/>
              <a:t>RAN2 </a:t>
            </a:r>
            <a:r>
              <a:rPr lang="en-US" sz="1400" dirty="0" smtClean="0"/>
              <a:t>feedback on solution</a:t>
            </a:r>
            <a:r>
              <a:rPr lang="en-US" altLang="zh-CN" sz="1400" dirty="0" smtClean="0"/>
              <a:t>#22</a:t>
            </a:r>
            <a:r>
              <a:rPr lang="en-US" sz="1400" dirty="0" smtClean="0"/>
              <a:t> for KI#3 and feedback on</a:t>
            </a:r>
            <a:r>
              <a:rPr lang="en-US" altLang="de-DE" sz="1400" dirty="0"/>
              <a:t> homogeneous support for slice within the Registration area</a:t>
            </a:r>
            <a:r>
              <a:rPr lang="en-US" sz="1400" dirty="0" smtClean="0"/>
              <a:t> for KI#7 are expected. </a:t>
            </a:r>
            <a:endParaRPr lang="en-US" sz="1400" dirty="0"/>
          </a:p>
          <a:p>
            <a:pPr lvl="1">
              <a:spcBef>
                <a:spcPts val="0"/>
              </a:spcBef>
              <a:spcAft>
                <a:spcPts val="600"/>
              </a:spcAft>
            </a:pPr>
            <a:r>
              <a:rPr lang="en-US" altLang="zh-CN" sz="1400" dirty="0" smtClean="0"/>
              <a:t>SA2 is asked to </a:t>
            </a:r>
            <a:r>
              <a:rPr lang="en-GB" altLang="zh-CN" sz="1400" dirty="0" smtClean="0"/>
              <a:t>examine </a:t>
            </a:r>
            <a:r>
              <a:rPr lang="en-GB" altLang="zh-CN" sz="1400" dirty="0"/>
              <a:t>the candidate solutions </a:t>
            </a:r>
            <a:r>
              <a:rPr lang="en-GB" altLang="zh-CN" sz="1400" dirty="0" smtClean="0"/>
              <a:t>on RAN3 study </a:t>
            </a:r>
            <a:r>
              <a:rPr lang="en-GB" altLang="zh-CN" sz="1400" dirty="0" err="1"/>
              <a:t>FS_NR_Slice</a:t>
            </a:r>
            <a:r>
              <a:rPr lang="en-GB" altLang="zh-CN" sz="1400" dirty="0"/>
              <a:t> </a:t>
            </a:r>
            <a:r>
              <a:rPr lang="en-GB" altLang="zh-CN" sz="1400" dirty="0" smtClean="0"/>
              <a:t>and </a:t>
            </a:r>
            <a:r>
              <a:rPr lang="en-GB" altLang="zh-CN" sz="1400" dirty="0"/>
              <a:t>provide the assessment on CN impact/System level impact, if any is foreseen </a:t>
            </a:r>
            <a:r>
              <a:rPr lang="en-US" altLang="zh-CN" sz="1400" dirty="0" smtClean="0"/>
              <a:t>.</a:t>
            </a:r>
            <a:endParaRPr lang="en-US" altLang="zh-CN" sz="1400" dirty="0"/>
          </a:p>
          <a:p>
            <a:pPr lvl="0">
              <a:spcBef>
                <a:spcPts val="0"/>
              </a:spcBef>
              <a:spcAft>
                <a:spcPts val="0"/>
              </a:spcAft>
            </a:pPr>
            <a:r>
              <a:rPr lang="de-DE" sz="2000" dirty="0" smtClean="0"/>
              <a:t>Next </a:t>
            </a:r>
            <a:r>
              <a:rPr lang="de-DE" sz="2000" dirty="0"/>
              <a:t>steps:</a:t>
            </a:r>
          </a:p>
          <a:p>
            <a:pPr lvl="1">
              <a:spcBef>
                <a:spcPts val="0"/>
              </a:spcBef>
              <a:spcAft>
                <a:spcPts val="300"/>
              </a:spcAft>
            </a:pPr>
            <a:r>
              <a:rPr lang="en-US" altLang="zh-CN" sz="1400" dirty="0"/>
              <a:t>Submit TR 23.700-40 </a:t>
            </a:r>
            <a:r>
              <a:rPr lang="en-US" altLang="zh-CN" sz="1400" dirty="0" smtClean="0"/>
              <a:t>v120 to </a:t>
            </a:r>
            <a:r>
              <a:rPr lang="en-US" altLang="zh-CN" sz="1400" dirty="0"/>
              <a:t>SA#90 plenary for approval and ask for exception </a:t>
            </a:r>
          </a:p>
          <a:p>
            <a:pPr lvl="1">
              <a:spcBef>
                <a:spcPts val="0"/>
              </a:spcBef>
              <a:spcAft>
                <a:spcPts val="300"/>
              </a:spcAft>
            </a:pPr>
            <a:r>
              <a:rPr lang="en-US" altLang="zh-CN" sz="1400" dirty="0"/>
              <a:t>Agree a WID based on the TR conclusions.</a:t>
            </a:r>
          </a:p>
          <a:p>
            <a:pPr lvl="1">
              <a:spcBef>
                <a:spcPts val="0"/>
              </a:spcBef>
              <a:spcAft>
                <a:spcPts val="300"/>
              </a:spcAft>
            </a:pPr>
            <a:r>
              <a:rPr lang="en-US" altLang="zh-CN" sz="1400" dirty="0"/>
              <a:t>SA2#143E (Mar): Final evaluation and final </a:t>
            </a:r>
            <a:r>
              <a:rPr lang="en-US" altLang="zh-CN" sz="1400" dirty="0" smtClean="0"/>
              <a:t>conclusions, </a:t>
            </a:r>
            <a:r>
              <a:rPr lang="en-US" altLang="zh-CN" sz="1400" dirty="0"/>
              <a:t>normative work on KI#1 and KI#2.</a:t>
            </a:r>
          </a:p>
          <a:p>
            <a:pPr lvl="1">
              <a:spcBef>
                <a:spcPts val="0"/>
              </a:spcBef>
              <a:spcAft>
                <a:spcPts val="300"/>
              </a:spcAft>
            </a:pPr>
            <a:r>
              <a:rPr lang="en-US" altLang="zh-CN" sz="1400" dirty="0"/>
              <a:t>Update the WID based on further </a:t>
            </a:r>
            <a:r>
              <a:rPr lang="en-US" altLang="zh-CN" sz="1400" dirty="0" smtClean="0"/>
              <a:t>conclusion</a:t>
            </a:r>
            <a:endParaRPr lang="en-US" altLang="zh-CN" sz="1400" dirty="0"/>
          </a:p>
        </p:txBody>
      </p:sp>
    </p:spTree>
    <p:extLst>
      <p:ext uri="{BB962C8B-B14F-4D97-AF65-F5344CB8AC3E}">
        <p14:creationId xmlns:p14="http://schemas.microsoft.com/office/powerpoint/2010/main" val="156030250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customXml/itemProps2.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F624C1-4DDE-4760-8225-960B226866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28061</TotalTime>
  <Words>1081</Words>
  <Application>Microsoft Office PowerPoint</Application>
  <PresentationFormat>全屏显示(4:3)</PresentationFormat>
  <Paragraphs>114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맑은 고딕</vt:lpstr>
      <vt:lpstr>宋体</vt:lpstr>
      <vt:lpstr>Arial</vt:lpstr>
      <vt:lpstr>Calibri</vt:lpstr>
      <vt:lpstr>Times New Roman</vt:lpstr>
      <vt:lpstr>Office Theme</vt:lpstr>
      <vt:lpstr>   FS_eNS_Ph2 Status Report</vt:lpstr>
      <vt:lpstr>FS_eNS_Ph2 status after SA2#142E (1/4)</vt:lpstr>
      <vt:lpstr>FS_eNS_Ph2 status after SA2#142E (2/4)</vt:lpstr>
      <vt:lpstr>FS_eNS_Ph2 status after SA2#142E (3/4)</vt:lpstr>
      <vt:lpstr>FS_eNS_Ph2 status after SA2#142E (4/4)</vt:lpstr>
      <vt:lpstr>2.4) Rel-17 Study/Work (7/12) For SA#90E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ZTEv1</cp:lastModifiedBy>
  <cp:revision>1293</cp:revision>
  <dcterms:created xsi:type="dcterms:W3CDTF">2008-08-30T09:32:10Z</dcterms:created>
  <dcterms:modified xsi:type="dcterms:W3CDTF">2020-11-23T13:24:36Z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