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6"/>
  </p:sldMasterIdLst>
  <p:notesMasterIdLst>
    <p:notesMasterId r:id="rId11"/>
  </p:notesMasterIdLst>
  <p:handoutMasterIdLst>
    <p:handoutMasterId r:id="rId12"/>
  </p:handoutMasterIdLst>
  <p:sldIdLst>
    <p:sldId id="303" r:id="rId7"/>
    <p:sldId id="786" r:id="rId8"/>
    <p:sldId id="787" r:id="rId9"/>
    <p:sldId id="789" r:id="rId10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62A14D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1489" autoAdjust="0"/>
    <p:restoredTop sz="94625" autoAdjust="0"/>
  </p:normalViewPr>
  <p:slideViewPr>
    <p:cSldViewPr snapToGrid="0">
      <p:cViewPr varScale="1">
        <p:scale>
          <a:sx n="62" d="100"/>
          <a:sy n="62" d="100"/>
        </p:scale>
        <p:origin x="1176" y="5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notesMaster" Target="notesMasters/notesMaster1.xml"/><Relationship Id="rId5" Type="http://schemas.openxmlformats.org/officeDocument/2006/relationships/customXml" Target="../customXml/item5.xml"/><Relationship Id="rId15" Type="http://schemas.openxmlformats.org/officeDocument/2006/relationships/viewProps" Target="viewProps.xml"/><Relationship Id="rId10" Type="http://schemas.openxmlformats.org/officeDocument/2006/relationships/slide" Target="slides/slide4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11/23/2020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11/23/2020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25343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9624113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1947060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6070608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WG2#142E</a:t>
            </a:r>
          </a:p>
          <a:p>
            <a:r>
              <a:rPr lang="de-DE" sz="1200" b="1" kern="1200" dirty="0" err="1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Elbonia</a:t>
            </a:r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, November </a:t>
            </a:r>
            <a:r>
              <a:rPr lang="de-DE" sz="1200" b="1" kern="120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16 –20, </a:t>
            </a:r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2020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S2-2009071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WG2#141E</a:t>
            </a:r>
            <a:r>
              <a:rPr lang="en-GB" altLang="de-DE" sz="1200" baseline="0" dirty="0">
                <a:solidFill>
                  <a:schemeClr val="bg1"/>
                </a:solidFill>
              </a:rPr>
              <a:t> Meeting Location</a:t>
            </a:r>
            <a:r>
              <a:rPr lang="en-GB" altLang="de-DE" sz="1200" dirty="0">
                <a:solidFill>
                  <a:schemeClr val="bg1"/>
                </a:solidFill>
              </a:rPr>
              <a:t>,</a:t>
            </a:r>
            <a:r>
              <a:rPr lang="en-GB" altLang="de-DE" sz="1200" baseline="0" dirty="0">
                <a:solidFill>
                  <a:schemeClr val="bg1"/>
                </a:solidFill>
              </a:rPr>
              <a:t> Meeting Date, 2020</a:t>
            </a:r>
            <a:endParaRPr lang="en-GB" altLang="de-DE" sz="1200" dirty="0">
              <a:solidFill>
                <a:schemeClr val="bg1"/>
              </a:solidFill>
            </a:endParaRP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2020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sa/WG2_Arch/Latest_SA2_Specs/Latest_draft_S2_Specs/23700-20-110.zip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sa/WG2_Arch/Latest_SA2_Specs/Latest_draft_S2_Specs/23700-20-110.zip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3600" b="1" i="1" dirty="0" err="1">
                <a:effectLst>
                  <a:outerShdw blurRad="38100" dist="38100" dir="2700000" algn="tl">
                    <a:srgbClr val="C0C0C0"/>
                  </a:outerShdw>
                </a:effectLst>
              </a:rPr>
              <a:t>FS_IIoT</a:t>
            </a:r>
            <a:r>
              <a:rPr lang="en-US" altLang="de-DE" sz="3600" b="1" dirty="0"/>
              <a:t> Status </a:t>
            </a:r>
            <a:r>
              <a:rPr lang="en-GB" altLang="zh-CN" sz="3600" b="1" dirty="0"/>
              <a:t>Report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b="1" dirty="0"/>
            </a:br>
            <a:r>
              <a:rPr lang="en-GB" sz="1800" b="1" dirty="0">
                <a:latin typeface="Arial" charset="0"/>
              </a:rPr>
              <a:t>Devaki Chandramouli</a:t>
            </a:r>
          </a:p>
          <a:p>
            <a:pPr>
              <a:lnSpc>
                <a:spcPct val="80000"/>
              </a:lnSpc>
            </a:pPr>
            <a:r>
              <a:rPr lang="en-GB" sz="1800" b="1" dirty="0">
                <a:latin typeface="Arial" charset="0"/>
              </a:rPr>
              <a:t>Nokia</a:t>
            </a: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 err="1"/>
              <a:t>FS_IIoT</a:t>
            </a:r>
            <a:r>
              <a:rPr lang="en-US" altLang="de-DE" sz="2800" b="1" dirty="0"/>
              <a:t> Status at SA#90E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701904599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FS_IIoT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enhanced support of Industrial Internet of Things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87% &gt; 95%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December’ 20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effectLst/>
                        </a:rPr>
                        <a:t>SP-200298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7"/>
            <a:ext cx="8709026" cy="3765774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Progress since SA#89E: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err="1"/>
              <a:t>FS_IIoT</a:t>
            </a:r>
            <a:r>
              <a:rPr lang="en-US" altLang="zh-CN" sz="1200" dirty="0"/>
              <a:t> TR is available </a:t>
            </a:r>
            <a:r>
              <a:rPr lang="en-US" altLang="zh-CN" sz="1200" dirty="0">
                <a:hlinkClick r:id="rId3"/>
              </a:rPr>
              <a:t>here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24 approved P-CRs.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Updated solutions, resolved open items related to conclusion and stabilized conclusions for KI#1, KI#2, KI#3A, KI#3B, KI#5.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3 Editor notes requiring resolution remain. One is expected to be resolved as part of normative phase, other two in the TR.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4"/>
              </a:buBlip>
            </a:pPr>
            <a:endParaRPr lang="en-US" sz="1600" dirty="0">
              <a:ea typeface="+mn-ea"/>
              <a:cs typeface="+mn-cs"/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4"/>
              </a:buBlip>
            </a:pPr>
            <a:r>
              <a:rPr lang="en-US" sz="1600" b="1" dirty="0">
                <a:ea typeface="+mn-ea"/>
                <a:cs typeface="+mn-cs"/>
              </a:rPr>
              <a:t>RAN impacts and dependencies:</a:t>
            </a:r>
            <a:endParaRPr lang="de-DE" sz="16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sz="1200" dirty="0"/>
              <a:t>Whether signalling Survival Time to NG-RAN is sufficient to address the Communication service availability targets defined by SA1 in TS 22.104 [4] Table 5.2-1 depends on the feedback from RAN WG</a:t>
            </a:r>
            <a:endParaRPr lang="en-US" sz="1200" dirty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1600" b="1" dirty="0"/>
              <a:t>Next steps: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/>
              <a:t>Agree to a WID, submitted TR 23.700-20 cover sheet for TSG SA approval.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/>
              <a:t>Start normative work in Q1.</a:t>
            </a:r>
          </a:p>
        </p:txBody>
      </p:sp>
    </p:spTree>
    <p:extLst>
      <p:ext uri="{BB962C8B-B14F-4D97-AF65-F5344CB8AC3E}">
        <p14:creationId xmlns:p14="http://schemas.microsoft.com/office/powerpoint/2010/main" val="2754923581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50986" cy="787400"/>
          </a:xfrm>
        </p:spPr>
        <p:txBody>
          <a:bodyPr/>
          <a:lstStyle/>
          <a:p>
            <a:r>
              <a:rPr lang="en-US" altLang="de-DE" sz="2800" b="1" dirty="0" err="1"/>
              <a:t>FS_IIoT</a:t>
            </a:r>
            <a:r>
              <a:rPr lang="en-US" altLang="de-DE" sz="2800" b="1" dirty="0"/>
              <a:t> status after SA2#141E (1/2)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4192317699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FS_IIoT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enhanced support of Industrial Internet of Things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75% &gt; 87%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effectLst/>
                        </a:rPr>
                        <a:t>SP-200298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err="1"/>
              <a:t>FS_IIoT</a:t>
            </a:r>
            <a:r>
              <a:rPr lang="de-DE" altLang="de-DE" sz="1400" dirty="0"/>
              <a:t>  TR 23.700-20 v1.3.0 </a:t>
            </a:r>
            <a:r>
              <a:rPr lang="de-DE" altLang="de-DE" sz="1400" dirty="0" err="1"/>
              <a:t>is</a:t>
            </a:r>
            <a:r>
              <a:rPr lang="de-DE" altLang="de-DE" sz="1400" dirty="0"/>
              <a:t> </a:t>
            </a:r>
            <a:r>
              <a:rPr lang="de-DE" altLang="de-DE" sz="1400" dirty="0" err="1"/>
              <a:t>available</a:t>
            </a:r>
            <a:r>
              <a:rPr lang="de-DE" altLang="de-DE" sz="1400" dirty="0"/>
              <a:t> </a:t>
            </a:r>
            <a:r>
              <a:rPr lang="en-US" altLang="zh-CN" sz="1400" dirty="0">
                <a:hlinkClick r:id="rId3"/>
              </a:rPr>
              <a:t>here</a:t>
            </a:r>
            <a:r>
              <a:rPr lang="de-DE" altLang="de-DE" sz="1400" dirty="0"/>
              <a:t>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/>
              <a:t>3 ENs </a:t>
            </a:r>
            <a:r>
              <a:rPr lang="de-DE" altLang="de-DE" sz="1400" dirty="0" err="1"/>
              <a:t>remain</a:t>
            </a:r>
            <a:r>
              <a:rPr lang="de-DE" altLang="de-DE" sz="1400" dirty="0"/>
              <a:t> </a:t>
            </a:r>
            <a:r>
              <a:rPr lang="de-DE" altLang="de-DE" sz="1400" dirty="0" err="1"/>
              <a:t>controversial</a:t>
            </a:r>
            <a:r>
              <a:rPr lang="de-DE" altLang="de-DE" sz="1400" dirty="0"/>
              <a:t> </a:t>
            </a:r>
            <a:r>
              <a:rPr lang="de-DE" altLang="de-DE" sz="1400" dirty="0" err="1"/>
              <a:t>however</a:t>
            </a:r>
            <a:r>
              <a:rPr lang="de-DE" altLang="de-DE" sz="1400" dirty="0"/>
              <a:t> </a:t>
            </a:r>
            <a:r>
              <a:rPr lang="de-DE" altLang="de-DE" sz="1400" dirty="0" err="1"/>
              <a:t>the</a:t>
            </a:r>
            <a:r>
              <a:rPr lang="de-DE" altLang="de-DE" sz="1400" dirty="0"/>
              <a:t> </a:t>
            </a:r>
            <a:r>
              <a:rPr lang="de-DE" altLang="de-DE" sz="1400" dirty="0" err="1"/>
              <a:t>basic</a:t>
            </a:r>
            <a:r>
              <a:rPr lang="de-DE" altLang="de-DE" sz="1400" dirty="0"/>
              <a:t> </a:t>
            </a:r>
            <a:r>
              <a:rPr lang="de-DE" altLang="de-DE" sz="1400" dirty="0" err="1"/>
              <a:t>framework</a:t>
            </a:r>
            <a:r>
              <a:rPr lang="de-DE" altLang="de-DE" sz="1400" dirty="0"/>
              <a:t> for </a:t>
            </a:r>
            <a:r>
              <a:rPr lang="de-DE" altLang="de-DE" sz="1400" dirty="0" err="1"/>
              <a:t>the</a:t>
            </a:r>
            <a:r>
              <a:rPr lang="de-DE" altLang="de-DE" sz="1400" dirty="0"/>
              <a:t> </a:t>
            </a:r>
            <a:r>
              <a:rPr lang="de-DE" altLang="de-DE" sz="1400" dirty="0" err="1"/>
              <a:t>respective</a:t>
            </a:r>
            <a:r>
              <a:rPr lang="de-DE" altLang="de-DE" sz="1400" dirty="0"/>
              <a:t> Key </a:t>
            </a:r>
            <a:r>
              <a:rPr lang="de-DE" altLang="de-DE" sz="1400" dirty="0" err="1"/>
              <a:t>Issues</a:t>
            </a:r>
            <a:r>
              <a:rPr lang="de-DE" altLang="de-DE" sz="1400" dirty="0"/>
              <a:t> </a:t>
            </a:r>
            <a:r>
              <a:rPr lang="de-DE" altLang="de-DE" sz="1400" dirty="0" err="1"/>
              <a:t>are</a:t>
            </a:r>
            <a:r>
              <a:rPr lang="de-DE" altLang="de-DE" sz="1400" dirty="0"/>
              <a:t> </a:t>
            </a:r>
            <a:r>
              <a:rPr lang="de-DE" altLang="de-DE" sz="1400" dirty="0" err="1"/>
              <a:t>clear</a:t>
            </a:r>
            <a:r>
              <a:rPr lang="de-DE" altLang="de-DE" sz="1400" dirty="0"/>
              <a:t> </a:t>
            </a:r>
            <a:r>
              <a:rPr lang="de-DE" altLang="de-DE" sz="1400" dirty="0" err="1"/>
              <a:t>with</a:t>
            </a:r>
            <a:r>
              <a:rPr lang="de-DE" altLang="de-DE" sz="1400" dirty="0"/>
              <a:t> </a:t>
            </a:r>
            <a:r>
              <a:rPr lang="de-DE" altLang="de-DE" sz="1400" dirty="0" err="1"/>
              <a:t>stable</a:t>
            </a:r>
            <a:r>
              <a:rPr lang="de-DE" altLang="de-DE" sz="1400" dirty="0"/>
              <a:t> </a:t>
            </a:r>
            <a:r>
              <a:rPr lang="de-DE" altLang="de-DE" sz="1400" dirty="0" err="1"/>
              <a:t>conclusion</a:t>
            </a:r>
            <a:r>
              <a:rPr lang="de-DE" altLang="de-DE" sz="1400" dirty="0"/>
              <a:t> </a:t>
            </a:r>
            <a:r>
              <a:rPr lang="de-DE" altLang="de-DE" sz="1400" dirty="0" err="1"/>
              <a:t>thus</a:t>
            </a:r>
            <a:r>
              <a:rPr lang="de-DE" altLang="de-DE" sz="1400" dirty="0"/>
              <a:t> normative </a:t>
            </a:r>
            <a:r>
              <a:rPr lang="de-DE" altLang="de-DE" sz="1400" dirty="0" err="1"/>
              <a:t>work</a:t>
            </a:r>
            <a:r>
              <a:rPr lang="de-DE" altLang="de-DE" sz="1400" dirty="0"/>
              <a:t> </a:t>
            </a:r>
            <a:r>
              <a:rPr lang="de-DE" altLang="de-DE" sz="1400" dirty="0" err="1"/>
              <a:t>can</a:t>
            </a:r>
            <a:r>
              <a:rPr lang="de-DE" altLang="de-DE" sz="1400" dirty="0"/>
              <a:t> </a:t>
            </a:r>
            <a:r>
              <a:rPr lang="de-DE" altLang="de-DE" sz="1400" dirty="0" err="1"/>
              <a:t>start</a:t>
            </a:r>
            <a:endParaRPr lang="de-DE" altLang="de-DE" sz="14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dirty="0"/>
              <a:t>Key </a:t>
            </a:r>
            <a:r>
              <a:rPr lang="de-DE" altLang="de-DE" sz="1400" b="1" dirty="0" err="1"/>
              <a:t>Issue</a:t>
            </a:r>
            <a:r>
              <a:rPr lang="de-DE" altLang="de-DE" sz="1400" b="1" dirty="0"/>
              <a:t> #1 (</a:t>
            </a:r>
            <a:r>
              <a:rPr lang="de-DE" altLang="de-DE" sz="1400" b="1" dirty="0" err="1"/>
              <a:t>Uplink</a:t>
            </a:r>
            <a:r>
              <a:rPr lang="de-DE" altLang="de-DE" sz="1400" b="1" dirty="0"/>
              <a:t> Time </a:t>
            </a:r>
            <a:r>
              <a:rPr lang="de-DE" altLang="de-DE" sz="1400" b="1" dirty="0" err="1"/>
              <a:t>Synchronization</a:t>
            </a:r>
            <a:r>
              <a:rPr lang="de-DE" altLang="de-DE" sz="1400" b="1" dirty="0"/>
              <a:t>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/>
              <a:t>Solutions </a:t>
            </a:r>
            <a:r>
              <a:rPr lang="de-DE" altLang="de-DE" sz="1400" dirty="0" err="1"/>
              <a:t>and</a:t>
            </a:r>
            <a:r>
              <a:rPr lang="de-DE" altLang="de-DE" sz="1400" dirty="0"/>
              <a:t> </a:t>
            </a:r>
            <a:r>
              <a:rPr lang="de-DE" altLang="de-DE" sz="1400" dirty="0" err="1"/>
              <a:t>conclusions</a:t>
            </a:r>
            <a:r>
              <a:rPr lang="de-DE" altLang="de-DE" sz="1400" dirty="0"/>
              <a:t> </a:t>
            </a:r>
            <a:r>
              <a:rPr lang="de-DE" altLang="de-DE" sz="1400" dirty="0" err="1"/>
              <a:t>updated</a:t>
            </a:r>
            <a:r>
              <a:rPr lang="de-DE" altLang="de-DE" sz="1400" dirty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/>
              <a:t>Resolution for </a:t>
            </a:r>
            <a:r>
              <a:rPr lang="de-DE" altLang="de-DE" sz="1400" dirty="0" err="1"/>
              <a:t>preferred</a:t>
            </a:r>
            <a:r>
              <a:rPr lang="de-DE" altLang="de-DE" sz="1400" dirty="0"/>
              <a:t> User plane BMCA </a:t>
            </a:r>
            <a:r>
              <a:rPr lang="de-DE" altLang="de-DE" sz="1400" dirty="0" err="1"/>
              <a:t>method</a:t>
            </a:r>
            <a:r>
              <a:rPr lang="de-DE" altLang="de-DE" sz="1400" dirty="0"/>
              <a:t> </a:t>
            </a:r>
            <a:r>
              <a:rPr lang="de-DE" altLang="de-DE" sz="1400" dirty="0" err="1"/>
              <a:t>selected</a:t>
            </a:r>
            <a:r>
              <a:rPr lang="de-DE" altLang="de-DE" sz="1400" dirty="0"/>
              <a:t> for </a:t>
            </a:r>
            <a:r>
              <a:rPr lang="de-DE" altLang="de-DE" sz="1400" dirty="0" err="1"/>
              <a:t>generating</a:t>
            </a:r>
            <a:r>
              <a:rPr lang="de-DE" altLang="de-DE" sz="1400" dirty="0"/>
              <a:t> </a:t>
            </a:r>
            <a:r>
              <a:rPr lang="de-DE" altLang="de-DE" sz="1400" dirty="0" err="1"/>
              <a:t>announce</a:t>
            </a:r>
            <a:r>
              <a:rPr lang="de-DE" altLang="de-DE" sz="1400" dirty="0"/>
              <a:t> </a:t>
            </a:r>
            <a:r>
              <a:rPr lang="de-DE" altLang="de-DE" sz="1400" dirty="0" err="1"/>
              <a:t>message</a:t>
            </a:r>
            <a:r>
              <a:rPr lang="de-DE" altLang="de-DE" sz="1400" dirty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/>
              <a:t>Next </a:t>
            </a:r>
            <a:r>
              <a:rPr lang="de-DE" altLang="de-DE" sz="1400" dirty="0" err="1"/>
              <a:t>step</a:t>
            </a:r>
            <a:r>
              <a:rPr lang="de-DE" altLang="de-DE" sz="1400" dirty="0"/>
              <a:t>: normative CR for </a:t>
            </a:r>
            <a:r>
              <a:rPr lang="de-DE" altLang="de-DE" sz="1400" dirty="0" err="1"/>
              <a:t>specification</a:t>
            </a:r>
            <a:r>
              <a:rPr lang="de-DE" altLang="de-DE" sz="1400" dirty="0"/>
              <a:t> </a:t>
            </a:r>
            <a:r>
              <a:rPr lang="de-DE" altLang="de-DE" sz="1400" dirty="0" err="1"/>
              <a:t>impact</a:t>
            </a:r>
            <a:r>
              <a:rPr lang="de-DE" altLang="de-DE" sz="1400" dirty="0"/>
              <a:t> </a:t>
            </a:r>
            <a:r>
              <a:rPr lang="de-DE" altLang="de-DE" sz="1400" dirty="0" err="1"/>
              <a:t>based</a:t>
            </a:r>
            <a:r>
              <a:rPr lang="de-DE" altLang="de-DE" sz="1400" dirty="0"/>
              <a:t> on </a:t>
            </a:r>
            <a:r>
              <a:rPr lang="de-DE" altLang="de-DE" sz="1400" dirty="0" err="1"/>
              <a:t>agreed</a:t>
            </a:r>
            <a:r>
              <a:rPr lang="de-DE" altLang="de-DE" sz="1400" dirty="0"/>
              <a:t> </a:t>
            </a:r>
            <a:r>
              <a:rPr lang="de-DE" altLang="de-DE" sz="1400" dirty="0" err="1"/>
              <a:t>conclusion</a:t>
            </a:r>
            <a:r>
              <a:rPr lang="de-DE" altLang="de-DE" sz="1400" dirty="0"/>
              <a:t>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dirty="0"/>
              <a:t>Key </a:t>
            </a:r>
            <a:r>
              <a:rPr lang="de-DE" altLang="de-DE" sz="1400" b="1" dirty="0" err="1"/>
              <a:t>Issue</a:t>
            </a:r>
            <a:r>
              <a:rPr lang="de-DE" altLang="de-DE" sz="1400" b="1" dirty="0"/>
              <a:t> #2 (</a:t>
            </a:r>
            <a:r>
              <a:rPr lang="en-GB" sz="1400" b="1" dirty="0"/>
              <a:t>UE-UE TSC communication</a:t>
            </a:r>
            <a:r>
              <a:rPr lang="de-DE" altLang="de-DE" sz="1400" b="1" dirty="0"/>
              <a:t>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err="1"/>
              <a:t>Conclusion</a:t>
            </a:r>
            <a:r>
              <a:rPr lang="de-DE" altLang="de-DE" sz="1400" dirty="0"/>
              <a:t> </a:t>
            </a:r>
            <a:r>
              <a:rPr lang="de-DE" altLang="de-DE" sz="1400" dirty="0" err="1"/>
              <a:t>agreed</a:t>
            </a:r>
            <a:r>
              <a:rPr lang="de-DE" altLang="de-DE" sz="1400" dirty="0"/>
              <a:t> for </a:t>
            </a:r>
            <a:r>
              <a:rPr lang="de-DE" altLang="de-DE" sz="1400" dirty="0" err="1"/>
              <a:t>forwarding</a:t>
            </a:r>
            <a:r>
              <a:rPr lang="de-DE" altLang="de-DE" sz="1400" dirty="0"/>
              <a:t> </a:t>
            </a:r>
            <a:r>
              <a:rPr lang="de-DE" altLang="de-DE" sz="1400" dirty="0" err="1"/>
              <a:t>method</a:t>
            </a:r>
            <a:r>
              <a:rPr lang="de-DE" altLang="de-DE" sz="1400" dirty="0"/>
              <a:t> in </a:t>
            </a:r>
            <a:r>
              <a:rPr lang="de-DE" altLang="de-DE" sz="1400" dirty="0" err="1"/>
              <a:t>case</a:t>
            </a:r>
            <a:r>
              <a:rPr lang="de-DE" altLang="de-DE" sz="1400" dirty="0"/>
              <a:t> </a:t>
            </a:r>
            <a:r>
              <a:rPr lang="de-DE" altLang="de-DE" sz="1400" dirty="0" err="1"/>
              <a:t>of</a:t>
            </a:r>
            <a:r>
              <a:rPr lang="de-DE" altLang="de-DE" sz="1400" dirty="0"/>
              <a:t> UE-UE </a:t>
            </a:r>
            <a:r>
              <a:rPr lang="de-DE" altLang="de-DE" sz="1400" dirty="0" err="1"/>
              <a:t>communication</a:t>
            </a:r>
            <a:r>
              <a:rPr lang="de-DE" altLang="de-DE" sz="1400" dirty="0"/>
              <a:t> for all PDU Sessions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/>
              <a:t>Next </a:t>
            </a:r>
            <a:r>
              <a:rPr lang="de-DE" altLang="de-DE" sz="1400" dirty="0" err="1"/>
              <a:t>step</a:t>
            </a:r>
            <a:r>
              <a:rPr lang="de-DE" altLang="de-DE" sz="1400" dirty="0"/>
              <a:t>: normative CR for </a:t>
            </a:r>
            <a:r>
              <a:rPr lang="de-DE" altLang="de-DE" sz="1400" dirty="0" err="1"/>
              <a:t>specification</a:t>
            </a:r>
            <a:r>
              <a:rPr lang="de-DE" altLang="de-DE" sz="1400" dirty="0"/>
              <a:t> </a:t>
            </a:r>
            <a:r>
              <a:rPr lang="de-DE" altLang="de-DE" sz="1400" dirty="0" err="1"/>
              <a:t>impact</a:t>
            </a:r>
            <a:r>
              <a:rPr lang="de-DE" altLang="de-DE" sz="1400" dirty="0"/>
              <a:t> </a:t>
            </a:r>
            <a:r>
              <a:rPr lang="de-DE" altLang="de-DE" sz="1400" dirty="0" err="1"/>
              <a:t>based</a:t>
            </a:r>
            <a:r>
              <a:rPr lang="de-DE" altLang="de-DE" sz="1400" dirty="0"/>
              <a:t> on </a:t>
            </a:r>
            <a:r>
              <a:rPr lang="de-DE" altLang="de-DE" sz="1400" dirty="0" err="1"/>
              <a:t>agreed</a:t>
            </a:r>
            <a:r>
              <a:rPr lang="de-DE" altLang="de-DE" sz="1400" dirty="0"/>
              <a:t> </a:t>
            </a:r>
            <a:r>
              <a:rPr lang="de-DE" altLang="de-DE" sz="1400" dirty="0" err="1"/>
              <a:t>conclusion</a:t>
            </a:r>
            <a:r>
              <a:rPr lang="de-DE" altLang="de-DE" sz="1400" dirty="0"/>
              <a:t>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dirty="0"/>
              <a:t>Key </a:t>
            </a:r>
            <a:r>
              <a:rPr lang="de-DE" altLang="de-DE" sz="1400" b="1" dirty="0" err="1"/>
              <a:t>Issue</a:t>
            </a:r>
            <a:r>
              <a:rPr lang="de-DE" altLang="de-DE" sz="1400" b="1" dirty="0"/>
              <a:t> #3A (</a:t>
            </a:r>
            <a:r>
              <a:rPr lang="en-GB" sz="1400" b="1" dirty="0"/>
              <a:t>Exposure of TSC Services: Exposure of deterministic QoS</a:t>
            </a:r>
            <a:r>
              <a:rPr lang="de-DE" altLang="de-DE" sz="1400" b="1" dirty="0"/>
              <a:t>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err="1"/>
              <a:t>Conclusion</a:t>
            </a:r>
            <a:r>
              <a:rPr lang="de-DE" altLang="de-DE" sz="1400" dirty="0"/>
              <a:t> </a:t>
            </a:r>
            <a:r>
              <a:rPr lang="de-DE" altLang="de-DE" sz="1400" dirty="0" err="1"/>
              <a:t>agreed</a:t>
            </a:r>
            <a:r>
              <a:rPr lang="de-DE" altLang="de-DE" sz="1400" dirty="0"/>
              <a:t> </a:t>
            </a:r>
            <a:r>
              <a:rPr lang="de-DE" altLang="de-DE" sz="1400" dirty="0" err="1"/>
              <a:t>with</a:t>
            </a:r>
            <a:r>
              <a:rPr lang="de-DE" altLang="de-DE" sz="1400" dirty="0"/>
              <a:t> </a:t>
            </a:r>
            <a:r>
              <a:rPr lang="de-DE" altLang="de-DE" sz="1400" dirty="0" err="1"/>
              <a:t>the</a:t>
            </a:r>
            <a:r>
              <a:rPr lang="de-DE" altLang="de-DE" sz="1400" dirty="0"/>
              <a:t> </a:t>
            </a:r>
            <a:r>
              <a:rPr lang="de-DE" altLang="de-DE" sz="1400" dirty="0" err="1"/>
              <a:t>basic</a:t>
            </a:r>
            <a:r>
              <a:rPr lang="de-DE" altLang="de-DE" sz="1400" dirty="0"/>
              <a:t> </a:t>
            </a:r>
            <a:r>
              <a:rPr lang="de-DE" altLang="de-DE" sz="1400" dirty="0" err="1"/>
              <a:t>framework</a:t>
            </a:r>
            <a:r>
              <a:rPr lang="de-DE" altLang="de-DE" sz="1400" dirty="0"/>
              <a:t> </a:t>
            </a:r>
            <a:r>
              <a:rPr lang="de-DE" altLang="de-DE" sz="1400" dirty="0" err="1"/>
              <a:t>finally</a:t>
            </a:r>
            <a:r>
              <a:rPr lang="de-DE" altLang="de-DE" sz="1400" dirty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err="1"/>
              <a:t>Pending</a:t>
            </a:r>
            <a:r>
              <a:rPr lang="de-DE" altLang="de-DE" sz="1400" dirty="0"/>
              <a:t> ENs </a:t>
            </a:r>
            <a:r>
              <a:rPr lang="de-DE" altLang="de-DE" sz="1400" dirty="0" err="1"/>
              <a:t>related</a:t>
            </a:r>
            <a:r>
              <a:rPr lang="de-DE" altLang="de-DE" sz="1400" dirty="0"/>
              <a:t> </a:t>
            </a:r>
            <a:r>
              <a:rPr lang="de-DE" altLang="de-DE" sz="1400" dirty="0" err="1"/>
              <a:t>to</a:t>
            </a:r>
            <a:r>
              <a:rPr lang="de-DE" altLang="de-DE" sz="1400" dirty="0"/>
              <a:t> </a:t>
            </a:r>
            <a:r>
              <a:rPr lang="de-DE" altLang="de-DE" sz="1400" dirty="0" err="1"/>
              <a:t>burst</a:t>
            </a:r>
            <a:r>
              <a:rPr lang="de-DE" altLang="de-DE" sz="1400" dirty="0"/>
              <a:t> </a:t>
            </a:r>
            <a:r>
              <a:rPr lang="de-DE" altLang="de-DE" sz="1400" dirty="0" err="1"/>
              <a:t>spread</a:t>
            </a:r>
            <a:r>
              <a:rPr lang="de-DE" altLang="de-DE" sz="1400" dirty="0"/>
              <a:t> </a:t>
            </a:r>
            <a:r>
              <a:rPr lang="de-DE" altLang="de-DE" sz="1400" dirty="0" err="1"/>
              <a:t>and</a:t>
            </a:r>
            <a:r>
              <a:rPr lang="de-DE" altLang="de-DE" sz="1400" dirty="0"/>
              <a:t> </a:t>
            </a:r>
            <a:r>
              <a:rPr lang="de-DE" altLang="de-DE" sz="1400" dirty="0" err="1"/>
              <a:t>jitter</a:t>
            </a:r>
            <a:r>
              <a:rPr lang="de-DE" altLang="de-DE" sz="1400" dirty="0"/>
              <a:t> </a:t>
            </a:r>
            <a:r>
              <a:rPr lang="de-DE" altLang="de-DE" sz="1400" dirty="0" err="1"/>
              <a:t>need</a:t>
            </a:r>
            <a:r>
              <a:rPr lang="de-DE" altLang="de-DE" sz="1400" dirty="0"/>
              <a:t> </a:t>
            </a:r>
            <a:r>
              <a:rPr lang="de-DE" altLang="de-DE" sz="1400" dirty="0" err="1"/>
              <a:t>resolution</a:t>
            </a:r>
            <a:r>
              <a:rPr lang="de-DE" altLang="de-DE" sz="1400" dirty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/>
              <a:t>Next steps: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de-DE" altLang="de-DE" sz="1000" dirty="0"/>
              <a:t>normative CR for specification impact based on agreed conclusion,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de-DE" altLang="de-DE" sz="1000" dirty="0"/>
              <a:t>Send LS out to SA1 for H&amp;F for Ethernet PDU sessions.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de-DE" altLang="de-DE" sz="1000" dirty="0"/>
              <a:t>Resolve other open issues in TR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de-DE" sz="1400" dirty="0"/>
          </a:p>
        </p:txBody>
      </p:sp>
    </p:spTree>
    <p:extLst>
      <p:ext uri="{BB962C8B-B14F-4D97-AF65-F5344CB8AC3E}">
        <p14:creationId xmlns:p14="http://schemas.microsoft.com/office/powerpoint/2010/main" val="46549111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50986" cy="787400"/>
          </a:xfrm>
        </p:spPr>
        <p:txBody>
          <a:bodyPr/>
          <a:lstStyle/>
          <a:p>
            <a:r>
              <a:rPr lang="en-US" altLang="de-DE" sz="2800" b="1" dirty="0" err="1"/>
              <a:t>FS_IIoT</a:t>
            </a:r>
            <a:r>
              <a:rPr lang="en-US" altLang="de-DE" sz="2800" b="1" dirty="0"/>
              <a:t> status after SA2#141E (2/2)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45860" y="1322844"/>
            <a:ext cx="8554481" cy="4696956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dirty="0"/>
              <a:t>Key </a:t>
            </a:r>
            <a:r>
              <a:rPr lang="de-DE" altLang="de-DE" sz="1400" b="1" dirty="0" err="1"/>
              <a:t>Issue</a:t>
            </a:r>
            <a:r>
              <a:rPr lang="de-DE" altLang="de-DE" sz="1400" b="1" dirty="0"/>
              <a:t> #3B (</a:t>
            </a:r>
            <a:r>
              <a:rPr lang="en-GB" sz="1400" b="1" dirty="0"/>
              <a:t>Exposure of TSC Services: Exposure of Time Synchronization</a:t>
            </a:r>
            <a:r>
              <a:rPr lang="de-DE" altLang="de-DE" sz="1400" b="1" dirty="0"/>
              <a:t>):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err="1">
                <a:ea typeface="+mn-ea"/>
                <a:cs typeface="+mn-cs"/>
              </a:rPr>
              <a:t>Conclusions</a:t>
            </a:r>
            <a:r>
              <a:rPr lang="de-DE" altLang="de-DE" sz="1400" dirty="0">
                <a:ea typeface="+mn-ea"/>
                <a:cs typeface="+mn-cs"/>
              </a:rPr>
              <a:t> </a:t>
            </a:r>
            <a:r>
              <a:rPr lang="de-DE" altLang="de-DE" sz="1400" dirty="0" err="1">
                <a:ea typeface="+mn-ea"/>
                <a:cs typeface="+mn-cs"/>
              </a:rPr>
              <a:t>updated</a:t>
            </a:r>
            <a:r>
              <a:rPr lang="de-DE" altLang="de-DE" sz="1400" dirty="0">
                <a:ea typeface="+mn-ea"/>
                <a:cs typeface="+mn-cs"/>
              </a:rPr>
              <a:t> </a:t>
            </a:r>
            <a:r>
              <a:rPr lang="de-DE" altLang="de-DE" sz="1400" dirty="0" err="1">
                <a:ea typeface="+mn-ea"/>
                <a:cs typeface="+mn-cs"/>
              </a:rPr>
              <a:t>to</a:t>
            </a:r>
            <a:r>
              <a:rPr lang="de-DE" altLang="de-DE" sz="1400" dirty="0">
                <a:ea typeface="+mn-ea"/>
                <a:cs typeface="+mn-cs"/>
              </a:rPr>
              <a:t> </a:t>
            </a:r>
            <a:r>
              <a:rPr lang="de-DE" altLang="de-DE" sz="1400" dirty="0" err="1">
                <a:ea typeface="+mn-ea"/>
                <a:cs typeface="+mn-cs"/>
              </a:rPr>
              <a:t>include</a:t>
            </a:r>
            <a:r>
              <a:rPr lang="de-DE" altLang="de-DE" sz="1400" dirty="0">
                <a:ea typeface="+mn-ea"/>
                <a:cs typeface="+mn-cs"/>
              </a:rPr>
              <a:t> </a:t>
            </a:r>
            <a:r>
              <a:rPr lang="de-DE" altLang="de-DE" sz="1400" dirty="0" err="1">
                <a:ea typeface="+mn-ea"/>
                <a:cs typeface="+mn-cs"/>
              </a:rPr>
              <a:t>uplink</a:t>
            </a:r>
            <a:r>
              <a:rPr lang="de-DE" altLang="de-DE" sz="1400" dirty="0">
                <a:ea typeface="+mn-ea"/>
                <a:cs typeface="+mn-cs"/>
              </a:rPr>
              <a:t> time </a:t>
            </a:r>
            <a:r>
              <a:rPr lang="de-DE" altLang="de-DE" sz="1400" dirty="0" err="1">
                <a:ea typeface="+mn-ea"/>
                <a:cs typeface="+mn-cs"/>
              </a:rPr>
              <a:t>sync</a:t>
            </a:r>
            <a:r>
              <a:rPr lang="de-DE" altLang="de-DE" sz="1400" dirty="0">
                <a:ea typeface="+mn-ea"/>
                <a:cs typeface="+mn-cs"/>
              </a:rPr>
              <a:t>, BMCA </a:t>
            </a:r>
            <a:r>
              <a:rPr lang="de-DE" altLang="de-DE" sz="1400" dirty="0" err="1">
                <a:ea typeface="+mn-ea"/>
                <a:cs typeface="+mn-cs"/>
              </a:rPr>
              <a:t>method</a:t>
            </a:r>
            <a:r>
              <a:rPr lang="de-DE" altLang="de-DE" sz="1400" dirty="0">
                <a:ea typeface="+mn-ea"/>
                <a:cs typeface="+mn-cs"/>
              </a:rPr>
              <a:t> </a:t>
            </a:r>
            <a:r>
              <a:rPr lang="de-DE" altLang="de-DE" sz="1400" dirty="0" err="1">
                <a:ea typeface="+mn-ea"/>
                <a:cs typeface="+mn-cs"/>
              </a:rPr>
              <a:t>supported</a:t>
            </a:r>
            <a:r>
              <a:rPr lang="de-DE" altLang="de-DE" sz="1400" dirty="0">
                <a:ea typeface="+mn-ea"/>
                <a:cs typeface="+mn-cs"/>
              </a:rPr>
              <a:t> for PTP, Time </a:t>
            </a:r>
            <a:r>
              <a:rPr lang="de-DE" altLang="de-DE" sz="1400" dirty="0" err="1">
                <a:ea typeface="+mn-ea"/>
                <a:cs typeface="+mn-cs"/>
              </a:rPr>
              <a:t>Sync</a:t>
            </a:r>
            <a:r>
              <a:rPr lang="de-DE" altLang="de-DE" sz="1400" dirty="0">
                <a:ea typeface="+mn-ea"/>
                <a:cs typeface="+mn-cs"/>
              </a:rPr>
              <a:t> </a:t>
            </a:r>
            <a:r>
              <a:rPr lang="de-DE" altLang="de-DE" sz="1400" dirty="0" err="1">
                <a:ea typeface="+mn-ea"/>
                <a:cs typeface="+mn-cs"/>
              </a:rPr>
              <a:t>services</a:t>
            </a:r>
            <a:r>
              <a:rPr lang="de-DE" altLang="de-DE" sz="1400" dirty="0">
                <a:ea typeface="+mn-ea"/>
                <a:cs typeface="+mn-cs"/>
              </a:rPr>
              <a:t> </a:t>
            </a:r>
            <a:r>
              <a:rPr lang="de-DE" altLang="de-DE" sz="1400" dirty="0" err="1">
                <a:ea typeface="+mn-ea"/>
                <a:cs typeface="+mn-cs"/>
              </a:rPr>
              <a:t>policy</a:t>
            </a:r>
            <a:r>
              <a:rPr lang="de-DE" altLang="de-DE" sz="1400" dirty="0">
                <a:ea typeface="+mn-ea"/>
                <a:cs typeface="+mn-cs"/>
              </a:rPr>
              <a:t> </a:t>
            </a:r>
            <a:r>
              <a:rPr lang="de-DE" altLang="de-DE" sz="1400" dirty="0" err="1">
                <a:ea typeface="+mn-ea"/>
                <a:cs typeface="+mn-cs"/>
              </a:rPr>
              <a:t>control</a:t>
            </a:r>
            <a:r>
              <a:rPr lang="de-DE" altLang="de-DE" sz="1400" dirty="0">
                <a:ea typeface="+mn-ea"/>
                <a:cs typeface="+mn-cs"/>
              </a:rPr>
              <a:t> </a:t>
            </a:r>
            <a:r>
              <a:rPr lang="de-DE" altLang="de-DE" sz="1400" dirty="0" err="1">
                <a:ea typeface="+mn-ea"/>
                <a:cs typeface="+mn-cs"/>
              </a:rPr>
              <a:t>and</a:t>
            </a:r>
            <a:r>
              <a:rPr lang="de-DE" altLang="de-DE" sz="1400" dirty="0">
                <a:ea typeface="+mn-ea"/>
                <a:cs typeface="+mn-cs"/>
              </a:rPr>
              <a:t> </a:t>
            </a:r>
            <a:r>
              <a:rPr lang="de-DE" altLang="de-DE" sz="1400" dirty="0" err="1">
                <a:ea typeface="+mn-ea"/>
                <a:cs typeface="+mn-cs"/>
              </a:rPr>
              <a:t>charging</a:t>
            </a:r>
            <a:endParaRPr lang="de-DE" altLang="de-DE" sz="14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>
                <a:ea typeface="+mn-ea"/>
                <a:cs typeface="+mn-cs"/>
              </a:rPr>
              <a:t>Open item </a:t>
            </a:r>
            <a:r>
              <a:rPr lang="de-DE" altLang="de-DE" sz="1400" dirty="0" err="1">
                <a:ea typeface="+mn-ea"/>
                <a:cs typeface="+mn-cs"/>
              </a:rPr>
              <a:t>related</a:t>
            </a:r>
            <a:r>
              <a:rPr lang="de-DE" altLang="de-DE" sz="1400" dirty="0">
                <a:ea typeface="+mn-ea"/>
                <a:cs typeface="+mn-cs"/>
              </a:rPr>
              <a:t> </a:t>
            </a:r>
            <a:r>
              <a:rPr lang="de-DE" altLang="de-DE" sz="1400" dirty="0" err="1">
                <a:ea typeface="+mn-ea"/>
                <a:cs typeface="+mn-cs"/>
              </a:rPr>
              <a:t>to</a:t>
            </a:r>
            <a:r>
              <a:rPr lang="de-DE" altLang="de-DE" sz="1400" dirty="0">
                <a:ea typeface="+mn-ea"/>
                <a:cs typeface="+mn-cs"/>
              </a:rPr>
              <a:t> </a:t>
            </a:r>
            <a:r>
              <a:rPr lang="de-DE" altLang="de-DE" sz="1400" dirty="0" err="1">
                <a:ea typeface="+mn-ea"/>
                <a:cs typeface="+mn-cs"/>
              </a:rPr>
              <a:t>validity</a:t>
            </a:r>
            <a:r>
              <a:rPr lang="de-DE" altLang="de-DE" sz="1400" dirty="0">
                <a:ea typeface="+mn-ea"/>
                <a:cs typeface="+mn-cs"/>
              </a:rPr>
              <a:t> </a:t>
            </a:r>
            <a:r>
              <a:rPr lang="de-DE" altLang="de-DE" sz="1400" dirty="0" err="1">
                <a:ea typeface="+mn-ea"/>
                <a:cs typeface="+mn-cs"/>
              </a:rPr>
              <a:t>period</a:t>
            </a:r>
            <a:r>
              <a:rPr lang="de-DE" altLang="de-DE" sz="1400" dirty="0">
                <a:ea typeface="+mn-ea"/>
                <a:cs typeface="+mn-cs"/>
              </a:rPr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/>
              <a:t>Next </a:t>
            </a:r>
            <a:r>
              <a:rPr lang="de-DE" altLang="de-DE" sz="1400" dirty="0" err="1"/>
              <a:t>step</a:t>
            </a:r>
            <a:r>
              <a:rPr lang="de-DE" altLang="de-DE" sz="1400" dirty="0"/>
              <a:t>: Resolution </a:t>
            </a:r>
            <a:r>
              <a:rPr lang="de-DE" altLang="de-DE" sz="1400" dirty="0" err="1"/>
              <a:t>of</a:t>
            </a:r>
            <a:r>
              <a:rPr lang="de-DE" altLang="de-DE" sz="1400" dirty="0"/>
              <a:t> </a:t>
            </a:r>
            <a:r>
              <a:rPr lang="de-DE" altLang="de-DE" sz="1400" dirty="0" err="1"/>
              <a:t>validity</a:t>
            </a:r>
            <a:r>
              <a:rPr lang="de-DE" altLang="de-DE" sz="1400" dirty="0"/>
              <a:t> </a:t>
            </a:r>
            <a:r>
              <a:rPr lang="de-DE" altLang="de-DE" sz="1400" dirty="0" err="1"/>
              <a:t>period</a:t>
            </a:r>
            <a:r>
              <a:rPr lang="de-DE" altLang="de-DE" sz="1400" dirty="0"/>
              <a:t>.</a:t>
            </a:r>
            <a:endParaRPr lang="de-DE" altLang="de-DE" sz="1400" dirty="0">
              <a:ea typeface="+mn-ea"/>
              <a:cs typeface="+mn-cs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dirty="0"/>
              <a:t>Key </a:t>
            </a:r>
            <a:r>
              <a:rPr lang="de-DE" altLang="de-DE" sz="1400" b="1" dirty="0" err="1"/>
              <a:t>Issue</a:t>
            </a:r>
            <a:r>
              <a:rPr lang="de-DE" altLang="de-DE" sz="1400" b="1" dirty="0"/>
              <a:t> #4 (</a:t>
            </a:r>
            <a:r>
              <a:rPr lang="de-DE" altLang="de-DE" sz="1400" b="1" dirty="0" err="1"/>
              <a:t>fully</a:t>
            </a:r>
            <a:r>
              <a:rPr lang="de-DE" altLang="de-DE" sz="1400" b="1" dirty="0"/>
              <a:t> </a:t>
            </a:r>
            <a:r>
              <a:rPr lang="de-DE" altLang="de-DE" sz="1400" b="1" dirty="0" err="1"/>
              <a:t>distributed</a:t>
            </a:r>
            <a:r>
              <a:rPr lang="de-DE" altLang="de-DE" sz="1400" b="1" dirty="0"/>
              <a:t> </a:t>
            </a:r>
            <a:r>
              <a:rPr lang="de-DE" altLang="de-DE" sz="1400" b="1" dirty="0" err="1"/>
              <a:t>configuration</a:t>
            </a:r>
            <a:r>
              <a:rPr lang="de-DE" altLang="de-DE" sz="1400" b="1" dirty="0"/>
              <a:t> </a:t>
            </a:r>
            <a:r>
              <a:rPr lang="de-DE" altLang="de-DE" sz="1400" b="1" dirty="0" err="1"/>
              <a:t>model</a:t>
            </a:r>
            <a:r>
              <a:rPr lang="de-DE" altLang="de-DE" sz="1400" b="1" dirty="0"/>
              <a:t> for TSN)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err="1">
                <a:ea typeface="+mn-ea"/>
                <a:cs typeface="+mn-cs"/>
              </a:rPr>
              <a:t>Downscoped</a:t>
            </a:r>
            <a:r>
              <a:rPr lang="de-DE" altLang="de-DE" sz="1400" dirty="0">
                <a:ea typeface="+mn-ea"/>
                <a:cs typeface="+mn-cs"/>
              </a:rPr>
              <a:t>. Will not </a:t>
            </a:r>
            <a:r>
              <a:rPr lang="de-DE" altLang="de-DE" sz="1400" dirty="0" err="1">
                <a:ea typeface="+mn-ea"/>
                <a:cs typeface="+mn-cs"/>
              </a:rPr>
              <a:t>be</a:t>
            </a:r>
            <a:r>
              <a:rPr lang="de-DE" altLang="de-DE" sz="1400" dirty="0">
                <a:ea typeface="+mn-ea"/>
                <a:cs typeface="+mn-cs"/>
              </a:rPr>
              <a:t> </a:t>
            </a:r>
            <a:r>
              <a:rPr lang="de-DE" altLang="de-DE" sz="1400" dirty="0" err="1">
                <a:ea typeface="+mn-ea"/>
                <a:cs typeface="+mn-cs"/>
              </a:rPr>
              <a:t>progressed</a:t>
            </a:r>
            <a:r>
              <a:rPr lang="de-DE" altLang="de-DE" sz="1400" dirty="0">
                <a:ea typeface="+mn-ea"/>
                <a:cs typeface="+mn-cs"/>
              </a:rPr>
              <a:t> </a:t>
            </a:r>
            <a:r>
              <a:rPr lang="de-DE" altLang="de-DE" sz="1400" dirty="0" err="1">
                <a:ea typeface="+mn-ea"/>
                <a:cs typeface="+mn-cs"/>
              </a:rPr>
              <a:t>during</a:t>
            </a:r>
            <a:r>
              <a:rPr lang="de-DE" altLang="de-DE" sz="1400" dirty="0">
                <a:ea typeface="+mn-ea"/>
                <a:cs typeface="+mn-cs"/>
              </a:rPr>
              <a:t> Rel-17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dirty="0"/>
              <a:t>Key </a:t>
            </a:r>
            <a:r>
              <a:rPr lang="de-DE" altLang="de-DE" sz="1400" b="1" dirty="0" err="1"/>
              <a:t>Issue</a:t>
            </a:r>
            <a:r>
              <a:rPr lang="de-DE" altLang="de-DE" sz="1400" b="1" dirty="0"/>
              <a:t> #5 (</a:t>
            </a:r>
            <a:r>
              <a:rPr lang="de-DE" altLang="de-DE" sz="1400" b="1" dirty="0" err="1"/>
              <a:t>Use</a:t>
            </a:r>
            <a:r>
              <a:rPr lang="de-DE" altLang="de-DE" sz="1400" b="1" dirty="0"/>
              <a:t> </a:t>
            </a:r>
            <a:r>
              <a:rPr lang="de-DE" altLang="de-DE" sz="1400" b="1" dirty="0" err="1"/>
              <a:t>of</a:t>
            </a:r>
            <a:r>
              <a:rPr lang="de-DE" altLang="de-DE" sz="1400" b="1" dirty="0"/>
              <a:t> </a:t>
            </a:r>
            <a:r>
              <a:rPr lang="de-DE" altLang="de-DE" sz="1400" b="1" dirty="0" err="1"/>
              <a:t>Survival</a:t>
            </a:r>
            <a:r>
              <a:rPr lang="de-DE" altLang="de-DE" sz="1400" b="1" dirty="0"/>
              <a:t> Time for </a:t>
            </a:r>
            <a:r>
              <a:rPr lang="de-DE" altLang="de-DE" sz="1400" b="1" dirty="0" err="1"/>
              <a:t>Deterministic</a:t>
            </a:r>
            <a:r>
              <a:rPr lang="de-DE" altLang="de-DE" sz="1400" b="1" dirty="0"/>
              <a:t> </a:t>
            </a:r>
            <a:r>
              <a:rPr lang="de-DE" altLang="de-DE" sz="1400" b="1" dirty="0" err="1"/>
              <a:t>Applications</a:t>
            </a:r>
            <a:r>
              <a:rPr lang="de-DE" altLang="de-DE" sz="1400" b="1" dirty="0"/>
              <a:t> in 5GS)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>
                <a:ea typeface="+mn-ea"/>
                <a:cs typeface="+mn-cs"/>
              </a:rPr>
              <a:t>Update </a:t>
            </a:r>
            <a:r>
              <a:rPr lang="de-DE" altLang="de-DE" sz="1400" dirty="0" err="1">
                <a:ea typeface="+mn-ea"/>
                <a:cs typeface="+mn-cs"/>
              </a:rPr>
              <a:t>conclusion</a:t>
            </a:r>
            <a:r>
              <a:rPr lang="de-DE" altLang="de-DE" sz="1400" dirty="0">
                <a:ea typeface="+mn-ea"/>
                <a:cs typeface="+mn-cs"/>
              </a:rPr>
              <a:t> </a:t>
            </a:r>
            <a:r>
              <a:rPr lang="de-DE" altLang="de-DE" sz="1400" dirty="0" err="1">
                <a:ea typeface="+mn-ea"/>
                <a:cs typeface="+mn-cs"/>
              </a:rPr>
              <a:t>based</a:t>
            </a:r>
            <a:r>
              <a:rPr lang="de-DE" altLang="de-DE" sz="1400" dirty="0">
                <a:ea typeface="+mn-ea"/>
                <a:cs typeface="+mn-cs"/>
              </a:rPr>
              <a:t> on RAN2/3 </a:t>
            </a:r>
            <a:r>
              <a:rPr lang="de-DE" altLang="de-DE" sz="1400" dirty="0" err="1">
                <a:ea typeface="+mn-ea"/>
                <a:cs typeface="+mn-cs"/>
              </a:rPr>
              <a:t>feedback</a:t>
            </a:r>
            <a:r>
              <a:rPr lang="de-DE" altLang="de-DE" sz="1400" dirty="0">
                <a:ea typeface="+mn-ea"/>
                <a:cs typeface="+mn-cs"/>
              </a:rPr>
              <a:t>.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1400" b="1" dirty="0">
                <a:ea typeface="+mn-ea"/>
                <a:cs typeface="+mn-cs"/>
              </a:rPr>
              <a:t>RAN impacts and dependencies: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sz="1400" dirty="0"/>
              <a:t>Whether signalling Survival Time to NG-RAN is sufficient to address the Communication service availability targets defined by SA1 in TS 22.104 [4] Table 5.2-1 depends on the feedback from RAN WG</a:t>
            </a:r>
            <a:endParaRPr lang="de-DE" altLang="de-DE" sz="1400" dirty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1400" b="1" dirty="0" err="1"/>
              <a:t>Contentious</a:t>
            </a:r>
            <a:r>
              <a:rPr lang="de-DE" sz="1400" b="1" dirty="0"/>
              <a:t> </a:t>
            </a:r>
            <a:r>
              <a:rPr lang="de-DE" sz="1400" b="1" dirty="0" err="1"/>
              <a:t>Issue</a:t>
            </a:r>
            <a:r>
              <a:rPr lang="de-DE" sz="1400" b="1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>
                <a:ea typeface="+mn-ea"/>
                <a:cs typeface="+mn-cs"/>
              </a:rPr>
              <a:t>Burst </a:t>
            </a:r>
            <a:r>
              <a:rPr lang="de-DE" altLang="de-DE" sz="1400" dirty="0" err="1">
                <a:ea typeface="+mn-ea"/>
                <a:cs typeface="+mn-cs"/>
              </a:rPr>
              <a:t>Spread</a:t>
            </a:r>
            <a:r>
              <a:rPr lang="de-DE" altLang="de-DE" sz="1400" dirty="0">
                <a:ea typeface="+mn-ea"/>
                <a:cs typeface="+mn-cs"/>
              </a:rPr>
              <a:t>, </a:t>
            </a:r>
            <a:r>
              <a:rPr lang="de-DE" altLang="de-DE" sz="1400" dirty="0" err="1">
                <a:ea typeface="+mn-ea"/>
                <a:cs typeface="+mn-cs"/>
              </a:rPr>
              <a:t>Jitter</a:t>
            </a:r>
            <a:r>
              <a:rPr lang="de-DE" altLang="de-DE" sz="1400" dirty="0">
                <a:ea typeface="+mn-ea"/>
                <a:cs typeface="+mn-cs"/>
              </a:rPr>
              <a:t>, </a:t>
            </a:r>
            <a:r>
              <a:rPr lang="de-DE" altLang="de-DE" sz="1400" dirty="0" err="1">
                <a:ea typeface="+mn-ea"/>
                <a:cs typeface="+mn-cs"/>
              </a:rPr>
              <a:t>Validity</a:t>
            </a:r>
            <a:r>
              <a:rPr lang="de-DE" altLang="de-DE" sz="1400" dirty="0">
                <a:ea typeface="+mn-ea"/>
                <a:cs typeface="+mn-cs"/>
              </a:rPr>
              <a:t> Time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dirty="0"/>
              <a:t>Focus for </a:t>
            </a:r>
            <a:r>
              <a:rPr lang="de-DE" sz="1400" b="1" dirty="0" err="1"/>
              <a:t>the</a:t>
            </a:r>
            <a:r>
              <a:rPr lang="de-DE" sz="1400" b="1" dirty="0"/>
              <a:t> Next Meeting (SA2#142E):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>
                <a:ea typeface="+mn-ea"/>
                <a:cs typeface="+mn-cs"/>
              </a:rPr>
              <a:t>Normative </a:t>
            </a:r>
            <a:r>
              <a:rPr lang="de-DE" altLang="de-DE" sz="1400" dirty="0" err="1">
                <a:ea typeface="+mn-ea"/>
                <a:cs typeface="+mn-cs"/>
              </a:rPr>
              <a:t>work</a:t>
            </a:r>
            <a:r>
              <a:rPr lang="de-DE" altLang="de-DE" sz="1400" dirty="0">
                <a:ea typeface="+mn-ea"/>
                <a:cs typeface="+mn-cs"/>
              </a:rPr>
              <a:t> for </a:t>
            </a:r>
            <a:r>
              <a:rPr lang="de-DE" altLang="de-DE" sz="1400" dirty="0" err="1">
                <a:ea typeface="+mn-ea"/>
                <a:cs typeface="+mn-cs"/>
              </a:rPr>
              <a:t>agreed</a:t>
            </a:r>
            <a:r>
              <a:rPr lang="de-DE" altLang="de-DE" sz="1400" dirty="0">
                <a:ea typeface="+mn-ea"/>
                <a:cs typeface="+mn-cs"/>
              </a:rPr>
              <a:t> </a:t>
            </a:r>
            <a:r>
              <a:rPr lang="de-DE" altLang="de-DE" sz="1400" dirty="0" err="1">
                <a:ea typeface="+mn-ea"/>
                <a:cs typeface="+mn-cs"/>
              </a:rPr>
              <a:t>conclusions</a:t>
            </a:r>
            <a:r>
              <a:rPr lang="de-DE" altLang="de-DE" sz="1400" dirty="0">
                <a:ea typeface="+mn-ea"/>
                <a:cs typeface="+mn-cs"/>
              </a:rPr>
              <a:t>. </a:t>
            </a:r>
            <a:r>
              <a:rPr lang="de-DE" altLang="de-DE" sz="1400" dirty="0" err="1">
                <a:ea typeface="+mn-ea"/>
                <a:cs typeface="+mn-cs"/>
              </a:rPr>
              <a:t>Resolve</a:t>
            </a:r>
            <a:r>
              <a:rPr lang="de-DE" altLang="de-DE" sz="1400" dirty="0">
                <a:ea typeface="+mn-ea"/>
                <a:cs typeface="+mn-cs"/>
              </a:rPr>
              <a:t> open item </a:t>
            </a:r>
            <a:r>
              <a:rPr lang="de-DE" altLang="de-DE" sz="1400" dirty="0" err="1">
                <a:ea typeface="+mn-ea"/>
                <a:cs typeface="+mn-cs"/>
              </a:rPr>
              <a:t>related</a:t>
            </a:r>
            <a:r>
              <a:rPr lang="de-DE" altLang="de-DE" sz="1400" dirty="0">
                <a:ea typeface="+mn-ea"/>
                <a:cs typeface="+mn-cs"/>
              </a:rPr>
              <a:t> </a:t>
            </a:r>
            <a:r>
              <a:rPr lang="de-DE" altLang="de-DE" sz="1400" dirty="0" err="1">
                <a:ea typeface="+mn-ea"/>
                <a:cs typeface="+mn-cs"/>
              </a:rPr>
              <a:t>to</a:t>
            </a:r>
            <a:r>
              <a:rPr lang="de-DE" altLang="de-DE" sz="1400" dirty="0">
                <a:ea typeface="+mn-ea"/>
                <a:cs typeface="+mn-cs"/>
              </a:rPr>
              <a:t> </a:t>
            </a:r>
            <a:r>
              <a:rPr lang="de-DE" altLang="de-DE" sz="1400" dirty="0" err="1">
                <a:ea typeface="+mn-ea"/>
                <a:cs typeface="+mn-cs"/>
              </a:rPr>
              <a:t>burst</a:t>
            </a:r>
            <a:r>
              <a:rPr lang="de-DE" altLang="de-DE" sz="1400" dirty="0">
                <a:ea typeface="+mn-ea"/>
                <a:cs typeface="+mn-cs"/>
              </a:rPr>
              <a:t> </a:t>
            </a:r>
            <a:r>
              <a:rPr lang="de-DE" altLang="de-DE" sz="1400" dirty="0" err="1">
                <a:ea typeface="+mn-ea"/>
                <a:cs typeface="+mn-cs"/>
              </a:rPr>
              <a:t>spread</a:t>
            </a:r>
            <a:r>
              <a:rPr lang="de-DE" altLang="de-DE" sz="1400" dirty="0">
                <a:ea typeface="+mn-ea"/>
                <a:cs typeface="+mn-cs"/>
              </a:rPr>
              <a:t>, </a:t>
            </a:r>
            <a:r>
              <a:rPr lang="de-DE" altLang="de-DE" sz="1400" dirty="0" err="1">
                <a:ea typeface="+mn-ea"/>
                <a:cs typeface="+mn-cs"/>
              </a:rPr>
              <a:t>jitter</a:t>
            </a:r>
            <a:r>
              <a:rPr lang="de-DE" altLang="de-DE" sz="1400" dirty="0">
                <a:ea typeface="+mn-ea"/>
                <a:cs typeface="+mn-cs"/>
              </a:rPr>
              <a:t>, </a:t>
            </a:r>
            <a:r>
              <a:rPr lang="de-DE" altLang="de-DE" sz="1400" dirty="0" err="1">
                <a:ea typeface="+mn-ea"/>
                <a:cs typeface="+mn-cs"/>
              </a:rPr>
              <a:t>validity</a:t>
            </a:r>
            <a:r>
              <a:rPr lang="de-DE" altLang="de-DE" sz="1400" dirty="0">
                <a:ea typeface="+mn-ea"/>
                <a:cs typeface="+mn-cs"/>
              </a:rPr>
              <a:t> in </a:t>
            </a:r>
            <a:r>
              <a:rPr lang="de-DE" altLang="de-DE" sz="1400" dirty="0" err="1">
                <a:ea typeface="+mn-ea"/>
                <a:cs typeface="+mn-cs"/>
              </a:rPr>
              <a:t>the</a:t>
            </a:r>
            <a:r>
              <a:rPr lang="de-DE" altLang="de-DE" sz="1400" dirty="0">
                <a:ea typeface="+mn-ea"/>
                <a:cs typeface="+mn-cs"/>
              </a:rPr>
              <a:t> TR, </a:t>
            </a:r>
            <a:r>
              <a:rPr lang="de-DE" altLang="de-DE" sz="1400" dirty="0" err="1">
                <a:ea typeface="+mn-ea"/>
                <a:cs typeface="+mn-cs"/>
              </a:rPr>
              <a:t>rest</a:t>
            </a:r>
            <a:r>
              <a:rPr lang="de-DE" altLang="de-DE" sz="1400" dirty="0">
                <a:ea typeface="+mn-ea"/>
                <a:cs typeface="+mn-cs"/>
              </a:rPr>
              <a:t> </a:t>
            </a:r>
            <a:r>
              <a:rPr lang="de-DE" altLang="de-DE" sz="1400" dirty="0" err="1">
                <a:ea typeface="+mn-ea"/>
                <a:cs typeface="+mn-cs"/>
              </a:rPr>
              <a:t>of</a:t>
            </a:r>
            <a:r>
              <a:rPr lang="de-DE" altLang="de-DE" sz="1400" dirty="0">
                <a:ea typeface="+mn-ea"/>
                <a:cs typeface="+mn-cs"/>
              </a:rPr>
              <a:t> </a:t>
            </a:r>
            <a:r>
              <a:rPr lang="de-DE" altLang="de-DE" sz="1400" dirty="0" err="1">
                <a:ea typeface="+mn-ea"/>
                <a:cs typeface="+mn-cs"/>
              </a:rPr>
              <a:t>the</a:t>
            </a:r>
            <a:r>
              <a:rPr lang="de-DE" altLang="de-DE" sz="1400" dirty="0">
                <a:ea typeface="+mn-ea"/>
                <a:cs typeface="+mn-cs"/>
              </a:rPr>
              <a:t> </a:t>
            </a:r>
            <a:r>
              <a:rPr lang="de-DE" altLang="de-DE" sz="1400" dirty="0" err="1">
                <a:ea typeface="+mn-ea"/>
                <a:cs typeface="+mn-cs"/>
              </a:rPr>
              <a:t>work</a:t>
            </a:r>
            <a:r>
              <a:rPr lang="de-DE" altLang="de-DE" sz="1400" dirty="0">
                <a:ea typeface="+mn-ea"/>
                <a:cs typeface="+mn-cs"/>
              </a:rPr>
              <a:t> will happen </a:t>
            </a:r>
            <a:r>
              <a:rPr lang="de-DE" altLang="de-DE" sz="1400" dirty="0" err="1">
                <a:ea typeface="+mn-ea"/>
                <a:cs typeface="+mn-cs"/>
              </a:rPr>
              <a:t>as</a:t>
            </a:r>
            <a:r>
              <a:rPr lang="de-DE" altLang="de-DE" sz="1400" dirty="0">
                <a:ea typeface="+mn-ea"/>
                <a:cs typeface="+mn-cs"/>
              </a:rPr>
              <a:t> </a:t>
            </a:r>
            <a:r>
              <a:rPr lang="de-DE" altLang="de-DE" sz="1400" dirty="0" err="1">
                <a:ea typeface="+mn-ea"/>
                <a:cs typeface="+mn-cs"/>
              </a:rPr>
              <a:t>part</a:t>
            </a:r>
            <a:r>
              <a:rPr lang="de-DE" altLang="de-DE" sz="1400" dirty="0">
                <a:ea typeface="+mn-ea"/>
                <a:cs typeface="+mn-cs"/>
              </a:rPr>
              <a:t> </a:t>
            </a:r>
            <a:r>
              <a:rPr lang="de-DE" altLang="de-DE" sz="1400" dirty="0" err="1">
                <a:ea typeface="+mn-ea"/>
                <a:cs typeface="+mn-cs"/>
              </a:rPr>
              <a:t>of</a:t>
            </a:r>
            <a:r>
              <a:rPr lang="de-DE" altLang="de-DE" sz="1400" dirty="0">
                <a:ea typeface="+mn-ea"/>
                <a:cs typeface="+mn-cs"/>
              </a:rPr>
              <a:t> normative </a:t>
            </a:r>
            <a:r>
              <a:rPr lang="de-DE" altLang="de-DE" sz="1400" dirty="0" err="1">
                <a:ea typeface="+mn-ea"/>
                <a:cs typeface="+mn-cs"/>
              </a:rPr>
              <a:t>work</a:t>
            </a:r>
            <a:endParaRPr lang="de-DE" altLang="de-DE" sz="1400" dirty="0">
              <a:ea typeface="+mn-ea"/>
              <a:cs typeface="+mn-cs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400" b="1" dirty="0"/>
              <a:t>Overall Plan: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Normative work is expected to complete SA#92E.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400" b="1" dirty="0"/>
              <a:t>Risks: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Contentious issues (see above).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600" b="1" dirty="0"/>
          </a:p>
        </p:txBody>
      </p:sp>
    </p:spTree>
    <p:extLst>
      <p:ext uri="{BB962C8B-B14F-4D97-AF65-F5344CB8AC3E}">
        <p14:creationId xmlns:p14="http://schemas.microsoft.com/office/powerpoint/2010/main" val="445503934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?mso-contentType ?>
<spe:Receivers xmlns:spe="http://schemas.microsoft.com/sharepoint/events"/>
</file>

<file path=customXml/item3.xml><?xml version="1.0" encoding="utf-8"?>
<?mso-contentType ?>
<SharedContentType xmlns="Microsoft.SharePoint.Taxonomy.ContentTypeSync" SourceId="34c87397-5fc1-491e-85e7-d6110dbe9cbd" ContentTypeId="0x0101" PreviousValue="false"/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17A4B69EF56E94C827924DC4B490231" ma:contentTypeVersion="16" ma:contentTypeDescription="Create a new document." ma:contentTypeScope="" ma:versionID="9912d19776983c6aade29a3686f1c79f">
  <xsd:schema xmlns:xsd="http://www.w3.org/2001/XMLSchema" xmlns:xs="http://www.w3.org/2001/XMLSchema" xmlns:p="http://schemas.microsoft.com/office/2006/metadata/properties" xmlns:ns3="71c5aaf6-e6ce-465b-b873-5148d2a4c105" xmlns:ns4="e0d6c333-3612-4d65-a7f4-5976eb42d46a" xmlns:ns5="c67c731b-696e-4d20-8664-fee8943d9cc6" targetNamespace="http://schemas.microsoft.com/office/2006/metadata/properties" ma:root="true" ma:fieldsID="b1f01fd908848de894b0fc5cac9f1093" ns3:_="" ns4:_="" ns5:_="">
    <xsd:import namespace="71c5aaf6-e6ce-465b-b873-5148d2a4c105"/>
    <xsd:import namespace="e0d6c333-3612-4d65-a7f4-5976eb42d46a"/>
    <xsd:import namespace="c67c731b-696e-4d20-8664-fee8943d9cc6"/>
    <xsd:element name="properties">
      <xsd:complexType>
        <xsd:sequence>
          <xsd:element name="documentManagement">
            <xsd:complexType>
              <xsd:all>
                <xsd:element ref="ns3:_dlc_DocId" minOccurs="0"/>
                <xsd:element ref="ns3:_dlc_DocIdUrl" minOccurs="0"/>
                <xsd:element ref="ns3:_dlc_DocIdPersistId" minOccurs="0"/>
                <xsd:element ref="ns3:HideFromDelve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Location" minOccurs="0"/>
                <xsd:element ref="ns5:SharedWithUsers" minOccurs="0"/>
                <xsd:element ref="ns5:SharedWithDetails" minOccurs="0"/>
                <xsd:element ref="ns5:SharingHintHash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0d6c333-3612-4d65-a7f4-5976eb42d46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2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ServiceAutoKeyPoints" ma:index="2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67c731b-696e-4d20-8664-fee8943d9cc6" elementFormDefault="qualified">
    <xsd:import namespace="http://schemas.microsoft.com/office/2006/documentManagement/types"/>
    <xsd:import namespace="http://schemas.microsoft.com/office/infopath/2007/PartnerControls"/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5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HideFromDelve xmlns="71c5aaf6-e6ce-465b-b873-5148d2a4c105">false</HideFromDelve>
  </documentManagement>
</p:properties>
</file>

<file path=customXml/itemProps1.xml><?xml version="1.0" encoding="utf-8"?>
<ds:datastoreItem xmlns:ds="http://schemas.openxmlformats.org/officeDocument/2006/customXml" ds:itemID="{6C244691-0162-45DC-8925-D69A4F52A0CA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CD561E15-ED7D-426C-AAA3-BE3BEEF7B6CC}">
  <ds:schemaRefs>
    <ds:schemaRef ds:uri="http://schemas.microsoft.com/sharepoint/events"/>
  </ds:schemaRefs>
</ds:datastoreItem>
</file>

<file path=customXml/itemProps3.xml><?xml version="1.0" encoding="utf-8"?>
<ds:datastoreItem xmlns:ds="http://schemas.openxmlformats.org/officeDocument/2006/customXml" ds:itemID="{889FBBD8-3D06-492C-9E53-CCC01A1B933A}">
  <ds:schemaRefs>
    <ds:schemaRef ds:uri="Microsoft.SharePoint.Taxonomy.ContentTypeSync"/>
  </ds:schemaRefs>
</ds:datastoreItem>
</file>

<file path=customXml/itemProps4.xml><?xml version="1.0" encoding="utf-8"?>
<ds:datastoreItem xmlns:ds="http://schemas.openxmlformats.org/officeDocument/2006/customXml" ds:itemID="{A72B9F3D-C684-4F3E-9670-5E464CA8BA2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e0d6c333-3612-4d65-a7f4-5976eb42d46a"/>
    <ds:schemaRef ds:uri="c67c731b-696e-4d20-8664-fee8943d9cc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5.xml><?xml version="1.0" encoding="utf-8"?>
<ds:datastoreItem xmlns:ds="http://schemas.openxmlformats.org/officeDocument/2006/customXml" ds:itemID="{1DD099C7-CF44-471D-B7DF-D246DF2BD038}">
  <ds:schemaRefs>
    <ds:schemaRef ds:uri="71c5aaf6-e6ce-465b-b873-5148d2a4c105"/>
    <ds:schemaRef ds:uri="e0d6c333-3612-4d65-a7f4-5976eb42d46a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c67c731b-696e-4d20-8664-fee8943d9cc6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6573</TotalTime>
  <Words>617</Words>
  <Application>Microsoft Office PowerPoint</Application>
  <PresentationFormat>On-screen Show (4:3)</PresentationFormat>
  <Paragraphs>76</Paragraphs>
  <Slides>4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Arial </vt:lpstr>
      <vt:lpstr>Calibri</vt:lpstr>
      <vt:lpstr>Times New Roman</vt:lpstr>
      <vt:lpstr>Office Theme</vt:lpstr>
      <vt:lpstr>FS_IIoT Status Report</vt:lpstr>
      <vt:lpstr>FS_IIoT Status at SA#90E</vt:lpstr>
      <vt:lpstr>FS_IIoT status after SA2#141E (1/2)</vt:lpstr>
      <vt:lpstr>FS_IIoT status after SA2#141E (2/2)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Editor</cp:lastModifiedBy>
  <cp:revision>1273</cp:revision>
  <dcterms:created xsi:type="dcterms:W3CDTF">2008-08-30T09:32:10Z</dcterms:created>
  <dcterms:modified xsi:type="dcterms:W3CDTF">2020-11-23T18:21:57Z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0x010100C17A4B69EF56E94C827924DC4B490231</vt:lpwstr>
  </property>
</Properties>
</file>