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800" r:id="rId3"/>
    <p:sldId id="791" r:id="rId4"/>
    <p:sldId id="792" r:id="rId5"/>
    <p:sldId id="797" r:id="rId6"/>
    <p:sldId id="798" r:id="rId7"/>
    <p:sldId id="799" r:id="rId8"/>
    <p:sldId id="793" r:id="rId9"/>
    <p:sldId id="794" r:id="rId10"/>
    <p:sldId id="795" r:id="rId11"/>
    <p:sldId id="796" r:id="rId12"/>
    <p:sldId id="790" r:id="rId13"/>
    <p:sldId id="787" r:id="rId14"/>
    <p:sldId id="788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1990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1469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76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1779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9151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24504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861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66060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55731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8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275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#142E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November 16 - 20,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S2-200</a:t>
            </a:r>
            <a:r>
              <a:rPr lang="en-US" sz="1600" b="1" smtClean="0">
                <a:effectLst/>
                <a:latin typeface="+mn-lt"/>
              </a:rPr>
              <a:t>xxxx</a:t>
            </a:r>
            <a:endParaRPr lang="de-DE" sz="1600" b="1" smtClean="0">
              <a:effectLst/>
              <a:latin typeface="+mn-lt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S2-2008660)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November 16 - 20,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2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4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3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dirty="0" smtClean="0"/>
              <a:t>23.776 v0.2.0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2.  SA2#140E is the second meeting 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smtClean="0"/>
              <a:t>2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Sol#1 and </a:t>
            </a:r>
            <a:r>
              <a:rPr lang="en-US" altLang="zh-CN" sz="1400" smtClean="0"/>
              <a:t>6 </a:t>
            </a:r>
            <a:r>
              <a:rPr lang="en-US" altLang="zh-CN" sz="1400"/>
              <a:t>new </a:t>
            </a:r>
            <a:r>
              <a:rPr lang="en-US" altLang="zh-CN" sz="1400" smtClean="0"/>
              <a:t>solutions were </a:t>
            </a:r>
            <a:r>
              <a:rPr lang="en-US" altLang="zh-CN" sz="1400" dirty="0"/>
              <a:t>agreed for inclusion in the </a:t>
            </a:r>
            <a:r>
              <a:rPr lang="en-US" altLang="zh-CN" sz="1400" smtClean="0"/>
              <a:t>TR. </a:t>
            </a:r>
            <a:r>
              <a:rPr lang="de-DE" altLang="ko-KR" sz="1400" smtClean="0"/>
              <a:t>Total </a:t>
            </a:r>
            <a:r>
              <a:rPr lang="de-DE" altLang="ko-KR" sz="1400"/>
              <a:t>7 </a:t>
            </a:r>
            <a:r>
              <a:rPr lang="de-DE" altLang="ko-KR" sz="1400" smtClean="0"/>
              <a:t>solutions in the TR.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Next 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1168400" lvl="3" indent="-184150">
              <a:spcBef>
                <a:spcPts val="0"/>
              </a:spcBef>
              <a:spcAft>
                <a:spcPts val="300"/>
              </a:spcAft>
            </a:pPr>
            <a:r>
              <a:rPr lang="en-US" altLang="zh-CN" sz="1300" smtClean="0"/>
              <a:t>No new solution is allowed as indicated in the status report (S2-2004763) @SA2#139E. </a:t>
            </a:r>
            <a:endParaRPr lang="en-US" altLang="zh-CN" sz="13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Start solution evaluation.</a:t>
            </a:r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Liaise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(To: RAN2) </a:t>
            </a:r>
            <a:r>
              <a:rPr lang="en-US" altLang="zh-CN" sz="1400" smtClean="0"/>
              <a:t>on </a:t>
            </a:r>
            <a:r>
              <a:rPr lang="en-GB" altLang="ko-KR" sz="1400"/>
              <a:t>PC5 DRX operation </a:t>
            </a:r>
            <a:r>
              <a:rPr lang="en-US" altLang="zh-CN" sz="1400" smtClean="0"/>
              <a:t>to request feedback for evalution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5969587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SA2#140E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SA2#141E)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Updates to the existing </a:t>
            </a:r>
            <a:r>
              <a:rPr lang="en-US" altLang="zh-CN" sz="1300" smtClean="0"/>
              <a:t>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200" smtClean="0"/>
              <a:t>New key issue and new solution are not allowed </a:t>
            </a:r>
            <a:r>
              <a:rPr lang="en-US" altLang="zh-CN" sz="1200"/>
              <a:t>as indicated in the status report (S2-2004763) @</a:t>
            </a:r>
            <a:r>
              <a:rPr lang="en-US" altLang="zh-CN" sz="1200" smtClean="0"/>
              <a:t>SA2#139E.</a:t>
            </a:r>
            <a:endParaRPr lang="en-US" altLang="zh-CN" sz="9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Start solution evaluation.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Liaise with RAN (To: RAN2) on PC5 DRX operation to request feedback for </a:t>
            </a:r>
            <a:r>
              <a:rPr lang="en-US" altLang="zh-CN" sz="1300" smtClean="0"/>
              <a:t>evalution </a:t>
            </a:r>
            <a:r>
              <a:rPr lang="en-US" altLang="zh-CN" sz="1300"/>
              <a:t>and conclusion for the study.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de-DE" altLang="ko-KR" sz="1600" b="1" dirty="0">
                <a:ea typeface="+mn-ea"/>
                <a:cs typeface="+mn-cs"/>
              </a:rPr>
              <a:t>Focus for SA2#142E </a:t>
            </a:r>
            <a:r>
              <a:rPr lang="de-DE" altLang="ko-KR" sz="1600" b="1" dirty="0" smtClean="0">
                <a:ea typeface="+mn-ea"/>
                <a:cs typeface="+mn-cs"/>
              </a:rPr>
              <a:t>meeting (Nov</a:t>
            </a:r>
            <a:r>
              <a:rPr lang="de-DE" altLang="ko-KR" sz="1600" b="1" dirty="0">
                <a:ea typeface="+mn-ea"/>
                <a:cs typeface="+mn-cs"/>
              </a:rPr>
              <a:t>)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Final </a:t>
            </a:r>
            <a:r>
              <a:rPr lang="en-US" altLang="zh-CN" sz="1300" dirty="0"/>
              <a:t>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</a:t>
            </a:r>
            <a:r>
              <a:rPr lang="en-US" altLang="zh-CN" sz="1300" smtClean="0"/>
              <a:t>Dec. </a:t>
            </a:r>
            <a:r>
              <a:rPr lang="en-US" altLang="zh-CN" sz="1300"/>
              <a:t>2020.</a:t>
            </a:r>
            <a:endParaRPr lang="en-US" altLang="zh-CN" sz="13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There 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concluded </a:t>
            </a:r>
            <a:r>
              <a:rPr lang="en-US" altLang="zh-CN" sz="1300" dirty="0"/>
              <a:t>even </a:t>
            </a:r>
            <a:r>
              <a:rPr lang="en-US" altLang="zh-CN" sz="1300"/>
              <a:t>by </a:t>
            </a:r>
            <a:r>
              <a:rPr lang="en-US" altLang="zh-CN" sz="1300" smtClean="0"/>
              <a:t>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714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SA2#139E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</a:t>
            </a:r>
            <a:r>
              <a:rPr lang="en-GB" altLang="zh-CN" sz="2400" b="1" dirty="0" smtClean="0"/>
              <a:t>S2-2004763)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1081319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SA2#141E meeting (Oct)</a:t>
            </a:r>
            <a:r>
              <a:rPr lang="en-US" altLang="zh-CN" sz="1600" smtClean="0"/>
              <a:t>:</a:t>
            </a:r>
            <a:endParaRPr lang="en-US" altLang="zh-CN" sz="1100" i="1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Newly </a:t>
            </a:r>
            <a:r>
              <a:rPr lang="en-US" altLang="zh-CN" sz="1200"/>
              <a:t>proposed solution should be as stable as possible</a:t>
            </a:r>
            <a:r>
              <a:rPr lang="en-US" altLang="zh-CN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600" b="1">
                <a:ea typeface="+mn-ea"/>
                <a:cs typeface="+mn-cs"/>
              </a:rPr>
              <a:t>Focus for SA2#142E </a:t>
            </a:r>
            <a:r>
              <a:rPr lang="de-DE" altLang="ko-KR" sz="1600" b="1" smtClean="0">
                <a:ea typeface="+mn-ea"/>
                <a:cs typeface="+mn-cs"/>
              </a:rPr>
              <a:t>meeting (Nov</a:t>
            </a:r>
            <a:r>
              <a:rPr lang="de-DE" altLang="ko-KR" sz="1600" b="1">
                <a:ea typeface="+mn-ea"/>
                <a:cs typeface="+mn-cs"/>
              </a:rPr>
              <a:t>)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or even by Dec, 20 due to RAN </a:t>
            </a:r>
            <a:r>
              <a:rPr lang="en-US" altLang="zh-CN" sz="120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SA#90-e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SA#89-e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 “</a:t>
            </a:r>
            <a:r>
              <a:rPr lang="en-GB" altLang="ko-KR" sz="1400"/>
              <a:t>Support of QoS aware NR PC5 power efficiency for pedestrian </a:t>
            </a:r>
            <a:r>
              <a:rPr lang="en-GB" altLang="ko-KR" sz="1400" smtClean="0"/>
              <a:t>UEs</a:t>
            </a:r>
            <a:r>
              <a:rPr lang="de-DE" altLang="ko-KR" sz="1400" smtClean="0"/>
              <a:t>“, </a:t>
            </a:r>
            <a:r>
              <a:rPr lang="en-US" altLang="de-DE" sz="1400" smtClean="0"/>
              <a:t>the </a:t>
            </a:r>
            <a:r>
              <a:rPr lang="en-US" altLang="de-DE" sz="1400"/>
              <a:t>existing </a:t>
            </a:r>
            <a:r>
              <a:rPr lang="en-US" altLang="de-DE" sz="1400" smtClean="0"/>
              <a:t>solutions updated </a:t>
            </a:r>
            <a:r>
              <a:rPr lang="en-US" altLang="zh-CN" sz="1400"/>
              <a:t>(</a:t>
            </a:r>
            <a:r>
              <a:rPr lang="en-US" altLang="zh-CN" sz="14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/>
              <a:t>Total 7 solutions in </a:t>
            </a:r>
            <a:r>
              <a:rPr lang="de-DE" altLang="ko-KR" sz="1400" smtClean="0"/>
              <a:t>TR 23.776).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</a:t>
            </a:r>
            <a:r>
              <a:rPr lang="en-GB" altLang="ko-KR" sz="1400"/>
              <a:t>Evaluation for the level of Provisioned PC5 DRX schedules </a:t>
            </a:r>
            <a:r>
              <a:rPr lang="en-GB" altLang="ko-KR" sz="1400" smtClean="0"/>
              <a:t>and I</a:t>
            </a:r>
            <a:r>
              <a:rPr lang="de-DE" altLang="ko-KR" sz="1400" smtClean="0"/>
              <a:t>nterim conclusion regarding </a:t>
            </a:r>
            <a:r>
              <a:rPr lang="en-GB" altLang="ko-KR" sz="1400" smtClean="0"/>
              <a:t>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LS sent to RAN2 (Cc: RAN1)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TR 23.776 sent to SA#90-e for Information.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evaluation </a:t>
            </a:r>
            <a:r>
              <a:rPr lang="en-US" altLang="zh-CN" sz="1400"/>
              <a:t>and </a:t>
            </a:r>
            <a:r>
              <a:rPr lang="en-US" altLang="zh-CN" sz="1400" smtClean="0"/>
              <a:t>conclusion based on the feedback from RAN2 (Reply LS expected at 2021Q1)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Mar. 2021.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57545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86%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247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4438054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86%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v0.4.0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SA2#142E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fourth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3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Solution#2, #4 and 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No change in the</a:t>
            </a:r>
            <a:r>
              <a:rPr lang="en-GB" altLang="ko-KR" sz="1400"/>
              <a:t> Evaluation for the level of Provisioned PC5 DRX schedules </a:t>
            </a:r>
            <a:r>
              <a:rPr lang="en-GB" altLang="ko-KR" sz="1400" smtClean="0"/>
              <a:t>and I</a:t>
            </a:r>
            <a:r>
              <a:rPr lang="de-DE" altLang="ko-KR" sz="1400" smtClean="0"/>
              <a:t>nterim </a:t>
            </a:r>
            <a:r>
              <a:rPr lang="de-DE" altLang="ko-KR" sz="1400"/>
              <a:t>conclusion regarding </a:t>
            </a:r>
            <a:r>
              <a:rPr lang="en-GB" altLang="ko-KR" sz="1400"/>
              <a:t>NR PC5 DRX </a:t>
            </a:r>
            <a:r>
              <a:rPr lang="en-GB" altLang="ko-KR" sz="1400" smtClean="0"/>
              <a:t>operations agreed at SA2#141E due to no reply LS from RAN2</a:t>
            </a:r>
            <a:r>
              <a:rPr lang="en-US" altLang="zh-CN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Finalize evaluation </a:t>
            </a:r>
            <a:r>
              <a:rPr lang="en-US" altLang="zh-CN" sz="1400"/>
              <a:t>and </a:t>
            </a:r>
            <a:r>
              <a:rPr lang="en-US" altLang="zh-CN" sz="1400" smtClean="0"/>
              <a:t>conclusion based </a:t>
            </a:r>
            <a:r>
              <a:rPr lang="en-US" altLang="zh-CN" sz="1400"/>
              <a:t>on the feedback from RAN2 (Reply LS expected at 2021Q1</a:t>
            </a:r>
            <a:r>
              <a:rPr lang="en-US" altLang="zh-CN" sz="1400" smtClean="0"/>
              <a:t>).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732548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SA2#143E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Finalize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/>
              <a:t>to </a:t>
            </a:r>
            <a:r>
              <a:rPr lang="en-US" altLang="zh-CN" sz="1300" smtClean="0"/>
              <a:t>SA#91 </a:t>
            </a:r>
            <a:r>
              <a:rPr lang="en-US" altLang="zh-CN" sz="1300" dirty="0"/>
              <a:t>plenary </a:t>
            </a:r>
            <a:r>
              <a:rPr lang="en-US" altLang="zh-CN" sz="1300"/>
              <a:t>for </a:t>
            </a:r>
            <a:r>
              <a:rPr lang="en-US" altLang="zh-CN" sz="1300" smtClean="0"/>
              <a:t>approval</a:t>
            </a:r>
            <a:r>
              <a:rPr lang="en-US" altLang="zh-CN" sz="1300" dirty="0"/>
              <a:t>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Mar. 2021. </a:t>
            </a:r>
            <a:r>
              <a:rPr lang="en-US" altLang="zh-CN" sz="1300" smtClean="0"/>
              <a:t>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4824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SA2#141E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S2-2007936)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4249926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v0.3.0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SA2#141E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third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11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Solution#1 to Solution#5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about 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</a:t>
            </a:r>
            <a:r>
              <a:rPr lang="en-GB" altLang="ko-KR" sz="1400" smtClean="0"/>
              <a:t>provisioned </a:t>
            </a:r>
            <a:r>
              <a:rPr lang="en-GB" altLang="ko-KR" sz="1400"/>
              <a:t>PC5 DRX schedules </a:t>
            </a:r>
            <a:r>
              <a:rPr lang="en-US" altLang="zh-CN" sz="1400" smtClean="0"/>
              <a:t>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agreed to capture interim conclusions for PC5 DRX operation.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LS sent to RAN2 (Cc: RAN1) </a:t>
            </a:r>
            <a:r>
              <a:rPr lang="en-US" altLang="zh-CN" sz="1400"/>
              <a:t>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Continue evaluation and conclusion.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6932750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SA2#142E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Continue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There </a:t>
            </a:r>
            <a:r>
              <a:rPr lang="en-US" altLang="zh-CN" sz="1300"/>
              <a:t>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finalized by 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6908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SA2#140E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S2-2006058)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at </a:t>
            </a:r>
            <a:r>
              <a:rPr lang="en-US" altLang="de-DE" sz="2800" b="1" dirty="0" smtClean="0"/>
              <a:t>SA#89-e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Architectural </a:t>
            </a:r>
            <a:r>
              <a:rPr lang="en-US" altLang="zh-CN" sz="1400" smtClean="0"/>
              <a:t>Assumptions and </a:t>
            </a:r>
            <a:r>
              <a:rPr lang="en-GB" altLang="ko-KR" sz="1400"/>
              <a:t>Architectural </a:t>
            </a:r>
            <a:r>
              <a:rPr lang="en-GB" altLang="ko-KR" sz="1400" smtClean="0"/>
              <a:t>Requirements agreed</a:t>
            </a:r>
            <a:r>
              <a:rPr lang="en-US" altLang="zh-CN" sz="1400" smtClean="0"/>
              <a:t>.</a:t>
            </a:r>
            <a:endParaRPr lang="de-DE" altLang="ko-KR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KI#1 “</a:t>
            </a:r>
            <a:r>
              <a:rPr lang="en-GB" altLang="ko-KR" sz="1400"/>
              <a:t>Support of QoS aware NR PC5 power efficiency for pedestrian </a:t>
            </a:r>
            <a:r>
              <a:rPr lang="en-GB" altLang="ko-KR" sz="1400" smtClean="0"/>
              <a:t>UEs</a:t>
            </a:r>
            <a:r>
              <a:rPr lang="de-DE" altLang="ko-KR" sz="1400" smtClean="0"/>
              <a:t>“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6 new solutions agreed, so total 7 solutions are in </a:t>
            </a:r>
            <a:r>
              <a:rPr lang="en-US" altLang="ko-KR" sz="1400" smtClean="0"/>
              <a:t>TR </a:t>
            </a:r>
            <a:r>
              <a:rPr lang="en-US" altLang="ko-KR" sz="1400"/>
              <a:t>23.776.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Evaluation </a:t>
            </a:r>
            <a:r>
              <a:rPr lang="en-US" altLang="zh-CN" sz="1400"/>
              <a:t>and conclusion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Liaise with RAN (To: RAN2)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</a:t>
            </a:r>
            <a:r>
              <a:rPr lang="en-US" altLang="zh-CN" sz="1400" smtClean="0"/>
              <a:t>evalution </a:t>
            </a:r>
            <a:r>
              <a:rPr lang="en-US" altLang="zh-CN" sz="1400"/>
              <a:t>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Dec. </a:t>
            </a:r>
            <a:r>
              <a:rPr lang="en-US" altLang="zh-CN" sz="1400"/>
              <a:t>2020.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00727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6357</TotalTime>
  <Words>1595</Words>
  <Application>Microsoft Office PowerPoint</Application>
  <PresentationFormat>화면 슬라이드 쇼(4:3)</PresentationFormat>
  <Paragraphs>229</Paragraphs>
  <Slides>14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4" baseType="lpstr">
      <vt:lpstr>Arial </vt:lpstr>
      <vt:lpstr>LG스마트체 Regular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at SA#90-e</vt:lpstr>
      <vt:lpstr>FS_eV2XARC_Ph2 status after SA2#142E (1/2)</vt:lpstr>
      <vt:lpstr>FS_eV2XARC_Ph2 status after SA2#142E (2/2)</vt:lpstr>
      <vt:lpstr>BACKUP     SA2#141E FS_eV2XARC_Ph2 Status Report (S2-2007936) for information</vt:lpstr>
      <vt:lpstr>FS_eV2XARC_Ph2 status after SA2#141E (1/2)</vt:lpstr>
      <vt:lpstr>FS_eV2XARC_Ph2 status after SA2#141E (2/2)</vt:lpstr>
      <vt:lpstr>BACKUP     SA2#140E FS_eV2XARC_Ph2 Status Report (S2-2006058) for information</vt:lpstr>
      <vt:lpstr>FS_eV2XARC_Ph2 Status at SA#89-e</vt:lpstr>
      <vt:lpstr>FS_eV2XARC_Ph2 status after SA2#140E (1/2)</vt:lpstr>
      <vt:lpstr>FS_eV2XARC_Ph2 status after SA2#140E (2/2)</vt:lpstr>
      <vt:lpstr>BACKUP     SA2#139E FS_eV2XARC_Ph2 Status Report (S2-2004763) for information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1427</cp:revision>
  <dcterms:created xsi:type="dcterms:W3CDTF">2008-08-30T09:32:10Z</dcterms:created>
  <dcterms:modified xsi:type="dcterms:W3CDTF">2020-11-24T06:09:17Z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