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303" r:id="rId2"/>
    <p:sldId id="800" r:id="rId3"/>
    <p:sldId id="791" r:id="rId4"/>
    <p:sldId id="792" r:id="rId5"/>
    <p:sldId id="797" r:id="rId6"/>
    <p:sldId id="798" r:id="rId7"/>
    <p:sldId id="799" r:id="rId8"/>
    <p:sldId id="793" r:id="rId9"/>
    <p:sldId id="794" r:id="rId10"/>
    <p:sldId id="795" r:id="rId11"/>
    <p:sldId id="796" r:id="rId12"/>
    <p:sldId id="790" r:id="rId13"/>
    <p:sldId id="787" r:id="rId14"/>
    <p:sldId id="788" r:id="rId1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6699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4" d="100"/>
          <a:sy n="124" d="100"/>
        </p:scale>
        <p:origin x="144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11/24/2020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11/24/2020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819905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914699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12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2760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1779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19151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245042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58611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660605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557315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8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24644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3275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#142E 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nb-NO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November 16 - 20,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2020,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smtClean="0">
                <a:effectLst/>
                <a:latin typeface="+mn-lt"/>
              </a:rPr>
              <a:t>S2-200</a:t>
            </a:r>
            <a:r>
              <a:rPr lang="en-US" sz="1600" b="1" smtClean="0">
                <a:effectLst/>
                <a:latin typeface="+mn-lt"/>
              </a:rPr>
              <a:t>xxxx</a:t>
            </a:r>
            <a:endParaRPr lang="de-DE" sz="1600" b="1" smtClean="0">
              <a:effectLst/>
              <a:latin typeface="+mn-lt"/>
            </a:endParaRP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ko-KR" sz="12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(revision of S2-2008660)</a:t>
            </a:r>
            <a:endParaRPr lang="en-GB" altLang="en-US" sz="1200" b="1" kern="1200" smtClean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</a:t>
            </a:r>
            <a:r>
              <a:rPr lang="en-GB" altLang="de-DE" sz="1300">
                <a:solidFill>
                  <a:schemeClr val="bg1"/>
                </a:solidFill>
                <a:latin typeface="+mn-lt"/>
              </a:rPr>
              <a:t>SA </a:t>
            </a:r>
            <a:r>
              <a:rPr lang="en-GB" altLang="de-DE" sz="1300" smtClean="0">
                <a:solidFill>
                  <a:schemeClr val="bg1"/>
                </a:solidFill>
                <a:latin typeface="+mn-lt"/>
              </a:rPr>
              <a:t>WG2#142E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Electronic meeting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, November 16 - 20,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2020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20.zi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10.zi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4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30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800" b="1" baseline="3000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r>
              <a:rPr lang="en-US" altLang="en-US" sz="2800" b="1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3600" b="1" smtClean="0"/>
              <a:t>FS_eV2XARC_Ph2</a:t>
            </a:r>
            <a:r>
              <a:rPr lang="en-US" altLang="de-DE" sz="3600" b="1" smtClean="0"/>
              <a:t> </a:t>
            </a:r>
            <a:r>
              <a:rPr lang="en-US" altLang="de-DE" sz="3600" b="1"/>
              <a:t>Status </a:t>
            </a:r>
            <a:r>
              <a:rPr lang="en-GB" altLang="zh-CN" sz="3600" b="1" smtClean="0"/>
              <a:t>Report </a:t>
            </a:r>
            <a:r>
              <a:rPr lang="en-US" altLang="en-US" sz="2800" b="1" baseline="30000" smtClean="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en-US" sz="2000" b="1" smtClean="0"/>
              <a:t>LaeYoung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</a:t>
                      </a: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70%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dirty="0" smtClean="0"/>
              <a:t>FS_eV2XARC_Ph2 </a:t>
            </a:r>
            <a:r>
              <a:rPr lang="de-DE" altLang="de-DE" sz="1400" dirty="0"/>
              <a:t>TR </a:t>
            </a:r>
            <a:r>
              <a:rPr lang="de-DE" altLang="de-DE" sz="1400" dirty="0" smtClean="0"/>
              <a:t>23.776 v0.2.0 </a:t>
            </a:r>
            <a:r>
              <a:rPr lang="de-DE" altLang="de-DE" sz="1400" dirty="0"/>
              <a:t>is available </a:t>
            </a:r>
            <a:r>
              <a:rPr lang="de-DE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smtClean="0"/>
              <a:t>are 2.  SA2#140E is the second meeting that this study was handled. </a:t>
            </a:r>
            <a:endParaRPr lang="de-DE" altLang="de-DE" sz="1400" dirty="0"/>
          </a:p>
          <a:p>
            <a:pPr marL="28575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de-DE" altLang="de-DE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smtClean="0"/>
              <a:t>2 </a:t>
            </a:r>
            <a:r>
              <a:rPr lang="en-US" altLang="de-DE" sz="1400"/>
              <a:t>P-CRs agreed </a:t>
            </a:r>
            <a:r>
              <a:rPr lang="en-US" altLang="de-DE" sz="1400" smtClean="0"/>
              <a:t>to update Sol#1 and </a:t>
            </a:r>
            <a:r>
              <a:rPr lang="en-US" altLang="zh-CN" sz="1400" smtClean="0"/>
              <a:t>6 </a:t>
            </a:r>
            <a:r>
              <a:rPr lang="en-US" altLang="zh-CN" sz="1400"/>
              <a:t>new </a:t>
            </a:r>
            <a:r>
              <a:rPr lang="en-US" altLang="zh-CN" sz="1400" smtClean="0"/>
              <a:t>solutions were </a:t>
            </a:r>
            <a:r>
              <a:rPr lang="en-US" altLang="zh-CN" sz="1400" dirty="0"/>
              <a:t>agreed for inclusion in the </a:t>
            </a:r>
            <a:r>
              <a:rPr lang="en-US" altLang="zh-CN" sz="1400" smtClean="0"/>
              <a:t>TR. </a:t>
            </a:r>
            <a:r>
              <a:rPr lang="de-DE" altLang="ko-KR" sz="1400" smtClean="0"/>
              <a:t>Total </a:t>
            </a:r>
            <a:r>
              <a:rPr lang="de-DE" altLang="ko-KR" sz="1400"/>
              <a:t>7 </a:t>
            </a:r>
            <a:r>
              <a:rPr lang="de-DE" altLang="ko-KR" sz="1400" smtClean="0"/>
              <a:t>solutions in the TR. 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Next 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Updates to the existing solutions.</a:t>
            </a:r>
          </a:p>
          <a:p>
            <a:pPr marL="1168400" lvl="3" indent="-184150">
              <a:spcBef>
                <a:spcPts val="0"/>
              </a:spcBef>
              <a:spcAft>
                <a:spcPts val="300"/>
              </a:spcAft>
            </a:pPr>
            <a:r>
              <a:rPr lang="en-US" altLang="zh-CN" sz="1300" smtClean="0"/>
              <a:t>No new solution is allowed as indicated in the status report (S2-2004763) @SA2#139E. </a:t>
            </a:r>
            <a:endParaRPr lang="en-US" altLang="zh-CN" sz="1300" dirty="0" smtClean="0"/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/>
              <a:t>Start solution evaluation.</a:t>
            </a:r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Liaise </a:t>
            </a:r>
            <a:r>
              <a:rPr lang="en-US" altLang="zh-CN" sz="1400" dirty="0"/>
              <a:t>with RAN </a:t>
            </a:r>
            <a:r>
              <a:rPr lang="en-US" altLang="zh-CN" sz="1400" dirty="0" smtClean="0"/>
              <a:t>(To: RAN2) </a:t>
            </a:r>
            <a:r>
              <a:rPr lang="en-US" altLang="zh-CN" sz="1400" smtClean="0"/>
              <a:t>on </a:t>
            </a:r>
            <a:r>
              <a:rPr lang="en-GB" altLang="ko-KR" sz="1400"/>
              <a:t>PC5 DRX operation </a:t>
            </a:r>
            <a:r>
              <a:rPr lang="en-US" altLang="zh-CN" sz="1400" smtClean="0"/>
              <a:t>to request feedback for evalution and conclusion for the study.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355969587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SA2#140E 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300" dirty="0" err="1" smtClean="0"/>
              <a:t>Sidelink</a:t>
            </a:r>
            <a:r>
              <a:rPr lang="en-US" altLang="ko-KR" sz="1300" dirty="0" smtClean="0"/>
              <a:t> </a:t>
            </a:r>
            <a:r>
              <a:rPr lang="en-US" altLang="ko-KR" sz="1300" dirty="0"/>
              <a:t>DRX related </a:t>
            </a:r>
            <a:r>
              <a:rPr lang="en-US" altLang="ko-KR" sz="1300" dirty="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300" dirty="0" smtClean="0"/>
              <a:t>None</a:t>
            </a:r>
            <a:endParaRPr lang="de-DE" altLang="de-DE" sz="13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SA2#141E)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Updates to the existing </a:t>
            </a:r>
            <a:r>
              <a:rPr lang="en-US" altLang="zh-CN" sz="1300" smtClean="0"/>
              <a:t>solutions.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200" smtClean="0"/>
              <a:t>New key issue and new solution are not allowed </a:t>
            </a:r>
            <a:r>
              <a:rPr lang="en-US" altLang="zh-CN" sz="1200"/>
              <a:t>as indicated in the status report (S2-2004763) @</a:t>
            </a:r>
            <a:r>
              <a:rPr lang="en-US" altLang="zh-CN" sz="1200" smtClean="0"/>
              <a:t>SA2#139E.</a:t>
            </a:r>
            <a:endParaRPr lang="en-US" altLang="zh-CN" sz="90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Start solution evaluation.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Liaise with RAN (To: RAN2) on PC5 DRX operation to request feedback for </a:t>
            </a:r>
            <a:r>
              <a:rPr lang="en-US" altLang="zh-CN" sz="1300" smtClean="0"/>
              <a:t>evalution </a:t>
            </a:r>
            <a:r>
              <a:rPr lang="en-US" altLang="zh-CN" sz="1300"/>
              <a:t>and conclusion for the study.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de-DE" altLang="ko-KR" sz="1600" b="1" dirty="0">
                <a:ea typeface="+mn-ea"/>
                <a:cs typeface="+mn-cs"/>
              </a:rPr>
              <a:t>Focus for SA2#142E </a:t>
            </a:r>
            <a:r>
              <a:rPr lang="de-DE" altLang="ko-KR" sz="1600" b="1" dirty="0" smtClean="0">
                <a:ea typeface="+mn-ea"/>
                <a:cs typeface="+mn-cs"/>
              </a:rPr>
              <a:t>meeting (Nov</a:t>
            </a:r>
            <a:r>
              <a:rPr lang="de-DE" altLang="ko-KR" sz="1600" b="1" dirty="0">
                <a:ea typeface="+mn-ea"/>
                <a:cs typeface="+mn-cs"/>
              </a:rPr>
              <a:t>)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Final </a:t>
            </a:r>
            <a:r>
              <a:rPr lang="en-US" altLang="zh-CN" sz="1300" dirty="0"/>
              <a:t>evaluation </a:t>
            </a:r>
            <a:r>
              <a:rPr lang="en-US" altLang="zh-CN" sz="1300"/>
              <a:t>and </a:t>
            </a:r>
            <a:r>
              <a:rPr lang="en-US" altLang="zh-CN" sz="1300" smtClean="0"/>
              <a:t>conclusion.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Submit </a:t>
            </a:r>
            <a:r>
              <a:rPr lang="en-US" altLang="zh-CN" sz="1300" dirty="0"/>
              <a:t>TR </a:t>
            </a:r>
            <a:r>
              <a:rPr lang="en-US" altLang="zh-CN" sz="1300" dirty="0" smtClean="0"/>
              <a:t>23.776 </a:t>
            </a:r>
            <a:r>
              <a:rPr lang="en-US" altLang="zh-CN" sz="1300" dirty="0"/>
              <a:t>to </a:t>
            </a:r>
            <a:r>
              <a:rPr lang="en-US" altLang="zh-CN" sz="1300" dirty="0" smtClean="0"/>
              <a:t>SA#90 </a:t>
            </a:r>
            <a:r>
              <a:rPr lang="en-US" altLang="zh-CN" sz="1300" dirty="0"/>
              <a:t>plenary for </a:t>
            </a:r>
            <a:r>
              <a:rPr lang="en-US" altLang="zh-CN" sz="1300" dirty="0" smtClean="0"/>
              <a:t>one-step </a:t>
            </a:r>
            <a:r>
              <a:rPr lang="en-US" altLang="zh-CN" sz="1300" dirty="0"/>
              <a:t>approval.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Agree </a:t>
            </a:r>
            <a:r>
              <a:rPr lang="en-US" altLang="zh-CN" sz="1300"/>
              <a:t>a WID dependent on RAN </a:t>
            </a:r>
            <a:r>
              <a:rPr lang="en-US" altLang="zh-CN" sz="1300" smtClean="0"/>
              <a:t>decision and agreement</a:t>
            </a:r>
            <a:r>
              <a:rPr lang="en-US" altLang="zh-CN" sz="1300"/>
              <a:t>.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Target Completion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The target completion date for the study is proposed to be moved to </a:t>
            </a:r>
            <a:r>
              <a:rPr lang="en-US" altLang="zh-CN" sz="1300" smtClean="0"/>
              <a:t>Dec. </a:t>
            </a:r>
            <a:r>
              <a:rPr lang="en-US" altLang="zh-CN" sz="1300"/>
              <a:t>2020.</a:t>
            </a:r>
            <a:endParaRPr lang="en-US" altLang="zh-CN" sz="130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There is risk that </a:t>
            </a:r>
            <a:r>
              <a:rPr lang="en-US" altLang="zh-CN" sz="1300" smtClean="0"/>
              <a:t>the study will </a:t>
            </a:r>
            <a:r>
              <a:rPr lang="en-US" altLang="zh-CN" sz="1300"/>
              <a:t>not </a:t>
            </a:r>
            <a:r>
              <a:rPr lang="en-US" altLang="zh-CN" sz="1300" smtClean="0"/>
              <a:t>be concluded </a:t>
            </a:r>
            <a:r>
              <a:rPr lang="en-US" altLang="zh-CN" sz="1300" dirty="0"/>
              <a:t>even </a:t>
            </a:r>
            <a:r>
              <a:rPr lang="en-US" altLang="zh-CN" sz="1300"/>
              <a:t>by </a:t>
            </a:r>
            <a:r>
              <a:rPr lang="en-US" altLang="zh-CN" sz="1300" smtClean="0"/>
              <a:t>Dec. 2020 </a:t>
            </a:r>
            <a:r>
              <a:rPr lang="en-US" altLang="zh-CN" sz="1300" dirty="0"/>
              <a:t>due to RAN </a:t>
            </a:r>
            <a:r>
              <a:rPr lang="en-US" altLang="zh-CN" sz="1300" dirty="0" smtClean="0"/>
              <a:t>dependencies if no feedback is provided by RAN2 on time</a:t>
            </a:r>
            <a:r>
              <a:rPr lang="en-US" altLang="zh-CN" sz="1300" smtClean="0"/>
              <a:t>. </a:t>
            </a:r>
            <a:endParaRPr lang="de-DE" altLang="de-DE" sz="13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47140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SA2#139E </a:t>
            </a:r>
            <a:r>
              <a:rPr lang="en-US" sz="2400" b="1" smtClean="0"/>
              <a:t>FS_eV2XARC_Ph2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(</a:t>
            </a:r>
            <a:r>
              <a:rPr lang="en-GB" altLang="zh-CN" sz="2400" b="1" dirty="0" smtClean="0"/>
              <a:t>S2-2004763)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61081319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/>
              <a:t>FS_eV2XARC_Ph2 </a:t>
            </a:r>
            <a:r>
              <a:rPr lang="en-US" altLang="de-DE" sz="2800" b="1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SA2#139E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2564038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smtClean="0"/>
              <a:t>FS_eV2XARC_Ph2 </a:t>
            </a:r>
            <a:r>
              <a:rPr lang="de-DE" altLang="de-DE" sz="1400"/>
              <a:t>TR </a:t>
            </a:r>
            <a:r>
              <a:rPr lang="de-DE" altLang="de-DE" sz="1400" smtClean="0"/>
              <a:t>23.776 v0.1.0 </a:t>
            </a:r>
            <a:r>
              <a:rPr lang="de-DE" altLang="de-DE" sz="1400"/>
              <a:t>is available </a:t>
            </a:r>
            <a:r>
              <a:rPr lang="de-DE" altLang="de-DE" sz="1400">
                <a:hlinkClick r:id="rId3"/>
              </a:rPr>
              <a:t>here</a:t>
            </a:r>
            <a:r>
              <a:rPr lang="de-DE" altLang="de-DE" sz="140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/>
              <a:t>Total TUs requested for Study Phase in 2020 </a:t>
            </a:r>
            <a:r>
              <a:rPr lang="de-DE" altLang="de-DE" sz="1400" smtClean="0"/>
              <a:t>are 2.  SA2#139E is the first meeting that this study was handled. </a:t>
            </a:r>
            <a:endParaRPr lang="de-DE" altLang="de-DE" sz="140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/>
              <a:t>Issue </a:t>
            </a:r>
            <a:r>
              <a:rPr lang="de-DE" altLang="de-DE" sz="1800" b="1" smtClean="0"/>
              <a:t>1 (</a:t>
            </a:r>
            <a:r>
              <a:rPr lang="en-US" altLang="de-DE" sz="1800" b="1"/>
              <a:t>Support of QoS aware NR PC5 power efficiency for pedestrian UEs</a:t>
            </a:r>
            <a:r>
              <a:rPr lang="de-DE" altLang="de-DE" sz="1800" b="1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</a:t>
            </a:r>
            <a:r>
              <a:rPr lang="en-US" altLang="zh-CN" sz="1400"/>
              <a:t>new </a:t>
            </a:r>
            <a:r>
              <a:rPr lang="en-US" altLang="zh-CN" sz="1400" smtClean="0"/>
              <a:t>solution was </a:t>
            </a:r>
            <a:r>
              <a:rPr lang="en-US" altLang="zh-CN" sz="1400"/>
              <a:t>agreed for inclusion in the </a:t>
            </a:r>
            <a:r>
              <a:rPr lang="en-US" altLang="zh-CN" sz="1400" smtClean="0"/>
              <a:t>TR.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/>
              <a:t>Next Steps</a:t>
            </a:r>
            <a:r>
              <a:rPr lang="en-US" altLang="zh-CN" sz="1400"/>
              <a:t>: </a:t>
            </a:r>
            <a:endParaRPr lang="en-US" altLang="zh-CN" sz="140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SA2#140E </a:t>
            </a:r>
            <a:r>
              <a:rPr lang="en-US" altLang="zh-CN" sz="1400"/>
              <a:t>meeting should be the last meeting to propose new </a:t>
            </a:r>
            <a:r>
              <a:rPr lang="en-US" altLang="zh-CN" sz="1400" smtClean="0"/>
              <a:t>solution for KI#1. 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Liaise </a:t>
            </a:r>
            <a:r>
              <a:rPr lang="en-US" altLang="zh-CN" sz="1400"/>
              <a:t>with RAN </a:t>
            </a:r>
            <a:r>
              <a:rPr lang="en-US" altLang="zh-CN" sz="1400" smtClean="0"/>
              <a:t>(To: RAN2) on </a:t>
            </a:r>
            <a:r>
              <a:rPr lang="en-US" altLang="zh-CN" sz="1400"/>
              <a:t>solution impacts </a:t>
            </a:r>
            <a:r>
              <a:rPr lang="en-US" altLang="zh-CN" sz="1400" smtClean="0"/>
              <a:t>to request feedback (at least for Solution#1 "</a:t>
            </a:r>
            <a:r>
              <a:rPr lang="en-GB" altLang="ko-KR" sz="1400" smtClean="0"/>
              <a:t>QoS </a:t>
            </a:r>
            <a:r>
              <a:rPr lang="en-GB" altLang="ko-KR" sz="1400"/>
              <a:t>aware power efficient PC5 communication for Pedestrian </a:t>
            </a:r>
            <a:r>
              <a:rPr lang="en-GB" altLang="ko-KR" sz="1400" smtClean="0"/>
              <a:t>UEs</a:t>
            </a:r>
            <a:r>
              <a:rPr lang="en-US" altLang="zh-CN" sz="1400" smtClean="0"/>
              <a:t>") if </a:t>
            </a:r>
            <a:r>
              <a:rPr lang="en-US" altLang="zh-CN" sz="1400"/>
              <a:t>the group </a:t>
            </a:r>
            <a:r>
              <a:rPr lang="en-US" altLang="zh-CN" sz="1400" smtClean="0"/>
              <a:t>agrees.</a:t>
            </a:r>
            <a:endParaRPr lang="de-DE" altLang="de-DE" sz="14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/>
              <a:t>FS_eV2XARC_Ph2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SA2#139E 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smtClean="0"/>
              <a:t>Sidelink </a:t>
            </a:r>
            <a:r>
              <a:rPr lang="en-US" altLang="ko-KR" sz="1200"/>
              <a:t>DRX related </a:t>
            </a:r>
            <a:r>
              <a:rPr lang="en-US" altLang="ko-KR" sz="120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smtClean="0"/>
              <a:t>None</a:t>
            </a:r>
            <a:endParaRPr lang="de-DE" altLang="de-DE" sz="12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Focus for the Next Meeting </a:t>
            </a:r>
            <a:r>
              <a:rPr lang="de-DE" sz="1600" b="1"/>
              <a:t>(</a:t>
            </a:r>
            <a:r>
              <a:rPr lang="de-DE" sz="1600" b="1" smtClean="0"/>
              <a:t>SA2#140E)</a:t>
            </a:r>
            <a:r>
              <a:rPr lang="de-DE" sz="160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For KI#1, new solution </a:t>
            </a:r>
            <a:r>
              <a:rPr lang="en-US" altLang="zh-CN" sz="1200"/>
              <a:t>can </a:t>
            </a:r>
            <a:r>
              <a:rPr lang="en-US" altLang="zh-CN" sz="1200" smtClean="0"/>
              <a:t>be proposed and the last meeting for new solution.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/>
              <a:t>Newly proposed solution should be as stable as possible.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The </a:t>
            </a:r>
            <a:r>
              <a:rPr lang="en-US" altLang="zh-CN" sz="1200"/>
              <a:t>last meeting to propose new </a:t>
            </a:r>
            <a:r>
              <a:rPr lang="en-US" altLang="zh-CN" sz="1200" smtClean="0"/>
              <a:t>key issue</a:t>
            </a:r>
            <a:r>
              <a:rPr lang="en-US" altLang="zh-CN" sz="1200"/>
              <a:t>. </a:t>
            </a:r>
            <a:endParaRPr lang="en-US" altLang="zh-CN" sz="1200" smtClean="0"/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New </a:t>
            </a:r>
            <a:r>
              <a:rPr lang="en-US" altLang="zh-CN" sz="1200"/>
              <a:t>KI can be added to the TR if it has major support and proposes any valuable aspect not covered by KI#1 because KI#1 is already generic.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/>
              <a:t>Liaise with RAN (To: RAN2</a:t>
            </a:r>
            <a:r>
              <a:rPr lang="en-US" altLang="zh-CN" sz="1200" smtClean="0"/>
              <a:t>) on </a:t>
            </a:r>
            <a:r>
              <a:rPr lang="en-US" altLang="zh-CN" sz="1200"/>
              <a:t>solution impacts to request feedback for solution(s) needs RAN feedback/alignment.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/>
              <a:t>Focus for </a:t>
            </a:r>
            <a:r>
              <a:rPr lang="de-DE" altLang="ko-KR" sz="1600" b="1" smtClean="0"/>
              <a:t>SA2#141E meeting (Oct)</a:t>
            </a:r>
            <a:r>
              <a:rPr lang="en-US" altLang="zh-CN" sz="1600" smtClean="0"/>
              <a:t>:</a:t>
            </a:r>
            <a:endParaRPr lang="en-US" altLang="zh-CN" sz="1100" i="1" smtClean="0">
              <a:solidFill>
                <a:srgbClr val="00B050"/>
              </a:solidFill>
              <a:latin typeface="Georgia" panose="02040502050405020303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smtClean="0"/>
              <a:t>If new KI added to the TR in SA2#140E meeting, new solution for the KI can be proposed in SA2#141E meeting.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Newly </a:t>
            </a:r>
            <a:r>
              <a:rPr lang="en-US" altLang="zh-CN" sz="1200"/>
              <a:t>proposed solution should be as stable as possible</a:t>
            </a:r>
            <a:r>
              <a:rPr lang="en-US" altLang="zh-CN" sz="1200" smtClean="0"/>
              <a:t>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endParaRPr lang="en-US" altLang="zh-CN" sz="80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ko-KR" sz="1600" b="1">
                <a:ea typeface="+mn-ea"/>
                <a:cs typeface="+mn-cs"/>
              </a:rPr>
              <a:t>Focus for SA2#142E </a:t>
            </a:r>
            <a:r>
              <a:rPr lang="de-DE" altLang="ko-KR" sz="1600" b="1" smtClean="0">
                <a:ea typeface="+mn-ea"/>
                <a:cs typeface="+mn-cs"/>
              </a:rPr>
              <a:t>meeting (Nov</a:t>
            </a:r>
            <a:r>
              <a:rPr lang="de-DE" altLang="ko-KR" sz="1600" b="1">
                <a:ea typeface="+mn-ea"/>
                <a:cs typeface="+mn-cs"/>
              </a:rPr>
              <a:t>)</a:t>
            </a:r>
            <a:r>
              <a:rPr lang="en-US" altLang="zh-CN" sz="1600" b="1" smtClean="0">
                <a:ea typeface="+mn-ea"/>
                <a:cs typeface="+mn-cs"/>
              </a:rPr>
              <a:t>: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Final </a:t>
            </a:r>
            <a:r>
              <a:rPr lang="en-US" altLang="zh-CN" sz="1200"/>
              <a:t>evaluation and conclusions. 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Submit </a:t>
            </a:r>
            <a:r>
              <a:rPr lang="en-US" altLang="zh-CN" sz="1200"/>
              <a:t>TR </a:t>
            </a:r>
            <a:r>
              <a:rPr lang="en-US" altLang="zh-CN" sz="1200" smtClean="0"/>
              <a:t>23.776 </a:t>
            </a:r>
            <a:r>
              <a:rPr lang="en-US" altLang="zh-CN" sz="1200"/>
              <a:t>to </a:t>
            </a:r>
            <a:r>
              <a:rPr lang="en-US" altLang="zh-CN" sz="1200" smtClean="0"/>
              <a:t>SA#90 </a:t>
            </a:r>
            <a:r>
              <a:rPr lang="en-US" altLang="zh-CN" sz="1200"/>
              <a:t>plenary for </a:t>
            </a:r>
            <a:r>
              <a:rPr lang="en-US" altLang="zh-CN" sz="1200" smtClean="0"/>
              <a:t>one-step </a:t>
            </a:r>
            <a:r>
              <a:rPr lang="en-US" altLang="zh-CN" sz="1200"/>
              <a:t>approval. 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Agree </a:t>
            </a:r>
            <a:r>
              <a:rPr lang="en-US" altLang="zh-CN" sz="1200"/>
              <a:t>a WID</a:t>
            </a:r>
            <a:r>
              <a:rPr lang="en-US" altLang="zh-CN" sz="120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80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b="1">
                <a:ea typeface="+mn-ea"/>
                <a:cs typeface="+mn-cs"/>
              </a:rPr>
              <a:t>Target Completion</a:t>
            </a:r>
            <a:r>
              <a:rPr lang="en-US" altLang="zh-CN" sz="1600" b="1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There </a:t>
            </a:r>
            <a:r>
              <a:rPr lang="en-US" altLang="zh-CN" sz="1200"/>
              <a:t>is risk that study item will not be concluded by Sep, 20 or even by Dec, 20 due to RAN </a:t>
            </a:r>
            <a:r>
              <a:rPr lang="en-US" altLang="zh-CN" sz="1200" smtClean="0"/>
              <a:t>dependencies if no feedback is provided by RAN2 on time.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굴림" panose="020B0600000101010101" pitchFamily="50" charset="-127"/>
              <a:buChar char="※"/>
            </a:pPr>
            <a:r>
              <a:rPr lang="en-US" altLang="zh-CN" sz="1100" i="1" smtClean="0">
                <a:latin typeface="Georgia" panose="02040502050405020303" pitchFamily="18" charset="0"/>
              </a:rPr>
              <a:t>According to the current TU allocation, RAN2 </a:t>
            </a:r>
            <a:r>
              <a:rPr lang="en-US" altLang="zh-CN" sz="1100" i="1">
                <a:latin typeface="Georgia" panose="02040502050405020303" pitchFamily="18" charset="0"/>
              </a:rPr>
              <a:t>will start on Rel-17 </a:t>
            </a:r>
            <a:r>
              <a:rPr lang="en-GB" altLang="ko-KR" sz="1100" i="1">
                <a:latin typeface="Georgia" panose="02040502050405020303" pitchFamily="18" charset="0"/>
              </a:rPr>
              <a:t>NRSL_enh</a:t>
            </a:r>
            <a:r>
              <a:rPr lang="en-US" altLang="zh-CN" sz="1100" i="1">
                <a:latin typeface="Georgia" panose="02040502050405020303" pitchFamily="18" charset="0"/>
              </a:rPr>
              <a:t> in Q4.</a:t>
            </a:r>
            <a:endParaRPr lang="en-US" altLang="ko-KR" sz="1100" i="1">
              <a:latin typeface="Georgia" panose="02040502050405020303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30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/>
              <a:t> 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SA#90-e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SA#89-e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For KI#1 </a:t>
            </a:r>
            <a:r>
              <a:rPr lang="en-US" altLang="zh-CN" sz="1400" smtClean="0"/>
              <a:t>"</a:t>
            </a:r>
            <a:r>
              <a:rPr lang="en-GB" altLang="ko-KR" sz="1400" smtClean="0"/>
              <a:t>Support </a:t>
            </a:r>
            <a:r>
              <a:rPr lang="en-GB" altLang="ko-KR" sz="1400"/>
              <a:t>of QoS aware NR PC5 power efficiency for pedestrian </a:t>
            </a:r>
            <a:r>
              <a:rPr lang="en-GB" altLang="ko-KR" sz="1400" smtClean="0"/>
              <a:t>UEs</a:t>
            </a:r>
            <a:r>
              <a:rPr lang="en-US" altLang="zh-CN" sz="1400" smtClean="0"/>
              <a:t>"</a:t>
            </a:r>
            <a:r>
              <a:rPr lang="de-DE" altLang="ko-KR" sz="1400" smtClean="0"/>
              <a:t>, </a:t>
            </a:r>
            <a:r>
              <a:rPr lang="en-US" altLang="de-DE" sz="1400" smtClean="0"/>
              <a:t>the </a:t>
            </a:r>
            <a:r>
              <a:rPr lang="en-US" altLang="de-DE" sz="1400"/>
              <a:t>existing </a:t>
            </a:r>
            <a:r>
              <a:rPr lang="en-US" altLang="de-DE" sz="1400" smtClean="0"/>
              <a:t>solutions updated </a:t>
            </a:r>
            <a:r>
              <a:rPr lang="en-US" altLang="zh-CN" sz="1400"/>
              <a:t>(</a:t>
            </a:r>
            <a:r>
              <a:rPr lang="en-US" altLang="zh-CN" sz="140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※ </a:t>
            </a:r>
            <a:r>
              <a:rPr lang="de-DE" altLang="ko-KR" sz="1400"/>
              <a:t>Total 7 solutions in </a:t>
            </a:r>
            <a:r>
              <a:rPr lang="de-DE" altLang="ko-KR" sz="1400" smtClean="0"/>
              <a:t>TR 23.776).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For KI#1, </a:t>
            </a:r>
            <a:r>
              <a:rPr lang="en-US" altLang="zh-CN" sz="1400" smtClean="0"/>
              <a:t>"</a:t>
            </a:r>
            <a:r>
              <a:rPr lang="en-GB" altLang="ko-KR" sz="1400" smtClean="0"/>
              <a:t>Evaluation </a:t>
            </a:r>
            <a:r>
              <a:rPr lang="en-GB" altLang="ko-KR" sz="1400"/>
              <a:t>for the level of Provisioned PC5 DRX </a:t>
            </a:r>
            <a:r>
              <a:rPr lang="en-GB" altLang="ko-KR" sz="1400" smtClean="0"/>
              <a:t>schedules</a:t>
            </a:r>
            <a:r>
              <a:rPr lang="en-US" altLang="zh-CN" sz="1400" smtClean="0"/>
              <a:t>"</a:t>
            </a:r>
            <a:r>
              <a:rPr lang="en-GB" altLang="ko-KR" sz="1400" smtClean="0"/>
              <a:t> </a:t>
            </a:r>
            <a:r>
              <a:rPr lang="en-GB" altLang="ko-KR" sz="1400" smtClean="0"/>
              <a:t>and </a:t>
            </a:r>
            <a:r>
              <a:rPr lang="en-US" altLang="zh-CN" sz="1400" smtClean="0"/>
              <a:t>"</a:t>
            </a:r>
            <a:r>
              <a:rPr lang="en-GB" altLang="ko-KR" sz="1400" smtClean="0"/>
              <a:t>I</a:t>
            </a:r>
            <a:r>
              <a:rPr lang="de-DE" altLang="ko-KR" sz="1400" smtClean="0"/>
              <a:t>nterim conclusion regarding </a:t>
            </a:r>
            <a:r>
              <a:rPr lang="en-GB" altLang="ko-KR" sz="1400" smtClean="0"/>
              <a:t>NR </a:t>
            </a:r>
            <a:r>
              <a:rPr lang="en-GB" altLang="ko-KR" sz="1400"/>
              <a:t>PC5 DRX </a:t>
            </a:r>
            <a:r>
              <a:rPr lang="en-GB" altLang="ko-KR" sz="1400" smtClean="0"/>
              <a:t>operations</a:t>
            </a:r>
            <a:r>
              <a:rPr lang="en-US" altLang="zh-CN" sz="1400" smtClean="0"/>
              <a:t>"</a:t>
            </a:r>
            <a:r>
              <a:rPr lang="en-GB" altLang="ko-KR" sz="1400" smtClean="0"/>
              <a:t> </a:t>
            </a:r>
            <a:r>
              <a:rPr lang="en-GB" altLang="ko-KR" sz="1400" smtClean="0"/>
              <a:t>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LS sent to RAN2 (Cc: RAN1) on </a:t>
            </a:r>
            <a:r>
              <a:rPr lang="en-GB" altLang="ko-KR" sz="1400"/>
              <a:t>PC5 DRX operation </a:t>
            </a:r>
            <a:r>
              <a:rPr lang="en-US" altLang="zh-CN" sz="1400"/>
              <a:t>to request feedback for evalution and conclusion for the study.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TR 23.776 sent to SA#90-e for Information. </a:t>
            </a:r>
            <a:endParaRPr lang="en-US" altLang="ko-KR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Finalize evaluation </a:t>
            </a:r>
            <a:r>
              <a:rPr lang="en-US" altLang="zh-CN" sz="1400"/>
              <a:t>and </a:t>
            </a:r>
            <a:r>
              <a:rPr lang="en-US" altLang="zh-CN" sz="1400" smtClean="0"/>
              <a:t>conclusion based on the feedback from RAN2 (Reply LS expected at 2021Q1)</a:t>
            </a:r>
            <a:r>
              <a:rPr lang="de-DE" altLang="zh-CN" sz="140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smtClean="0"/>
              <a:t>Target </a:t>
            </a:r>
            <a:r>
              <a:rPr lang="en-US" altLang="zh-CN" sz="1400" b="1" dirty="0"/>
              <a:t>Completion</a:t>
            </a:r>
            <a:r>
              <a:rPr lang="en-US" altLang="zh-CN" sz="1400"/>
              <a:t>: The target completion date for the study is proposed to be moved to </a:t>
            </a:r>
            <a:r>
              <a:rPr lang="en-US" altLang="zh-CN" sz="1400" smtClean="0"/>
              <a:t>Mar. 2021.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575455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86%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82473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SA2#142E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4438054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86%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 smtClean="0"/>
              <a:t>FS_eV2XARC_Ph2 </a:t>
            </a:r>
            <a:r>
              <a:rPr lang="de-DE" altLang="de-DE" sz="1400" dirty="0"/>
              <a:t>TR </a:t>
            </a:r>
            <a:r>
              <a:rPr lang="de-DE" altLang="de-DE" sz="1400" smtClean="0"/>
              <a:t>23.776 v0.4.0 </a:t>
            </a:r>
            <a:r>
              <a:rPr lang="de-DE" altLang="de-DE" sz="1400" dirty="0"/>
              <a:t>is available </a:t>
            </a:r>
            <a:r>
              <a:rPr lang="de-DE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smtClean="0"/>
              <a:t>are 2</a:t>
            </a:r>
            <a:r>
              <a:rPr lang="de-DE" altLang="de-DE" sz="1400" smtClean="0"/>
              <a:t>.  SA2#142E </a:t>
            </a:r>
            <a:r>
              <a:rPr lang="de-DE" altLang="de-DE" sz="1400" dirty="0" smtClean="0"/>
              <a:t>is </a:t>
            </a:r>
            <a:r>
              <a:rPr lang="de-DE" altLang="de-DE" sz="1400" smtClean="0"/>
              <a:t>the fourth meeting </a:t>
            </a:r>
            <a:r>
              <a:rPr lang="de-DE" altLang="de-DE" sz="1400" dirty="0" smtClean="0"/>
              <a:t>that this study was handled. </a:t>
            </a:r>
            <a:endParaRPr lang="de-DE" altLang="de-DE" sz="1400" dirty="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smtClean="0"/>
              <a:t>3 </a:t>
            </a:r>
            <a:r>
              <a:rPr lang="en-US" altLang="de-DE" sz="1400"/>
              <a:t>P-CRs agreed </a:t>
            </a:r>
            <a:r>
              <a:rPr lang="en-US" altLang="de-DE" sz="1400" smtClean="0"/>
              <a:t>to update the existing solutions, i.e. Solution#2, #4 and #5</a:t>
            </a:r>
            <a:r>
              <a:rPr lang="en-US" altLang="zh-CN" sz="1400" smtClean="0"/>
              <a:t>. (</a:t>
            </a:r>
            <a:r>
              <a:rPr lang="en-US" altLang="zh-CN" sz="14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※ </a:t>
            </a:r>
            <a:r>
              <a:rPr lang="de-DE" altLang="ko-KR" sz="1400" smtClean="0"/>
              <a:t>Total </a:t>
            </a:r>
            <a:r>
              <a:rPr lang="de-DE" altLang="ko-KR" sz="1400"/>
              <a:t>7 solutions in the </a:t>
            </a:r>
            <a:r>
              <a:rPr lang="de-DE" altLang="ko-KR" sz="1400" smtClean="0"/>
              <a:t>TR)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/>
              <a:t>Due to missing reply LS </a:t>
            </a:r>
            <a:r>
              <a:rPr lang="en-US" altLang="zh-CN" sz="1400"/>
              <a:t>from </a:t>
            </a:r>
            <a:r>
              <a:rPr lang="en-US" altLang="zh-CN" sz="1400" smtClean="0"/>
              <a:t>RAN2, </a:t>
            </a:r>
            <a:r>
              <a:rPr lang="en-US" altLang="zh-CN" sz="1400"/>
              <a:t>no change was done (compared to agreed results in SA2#141E) in the "Evaluation for the level of Provisioned PC5 DRX schedules" and "Interim conclusion regarding NR PC5 DRX </a:t>
            </a:r>
            <a:r>
              <a:rPr lang="en-US" altLang="zh-CN" sz="1400"/>
              <a:t>operations</a:t>
            </a:r>
            <a:r>
              <a:rPr lang="en-US" altLang="zh-CN" sz="1400" smtClean="0"/>
              <a:t>".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Finalize evaluation </a:t>
            </a:r>
            <a:r>
              <a:rPr lang="en-US" altLang="zh-CN" sz="1400"/>
              <a:t>and </a:t>
            </a:r>
            <a:r>
              <a:rPr lang="en-US" altLang="zh-CN" sz="1400" smtClean="0"/>
              <a:t>conclusion based </a:t>
            </a:r>
            <a:r>
              <a:rPr lang="en-US" altLang="zh-CN" sz="1400"/>
              <a:t>on the feedback from RAN2 (Reply LS expected at 2021Q1</a:t>
            </a:r>
            <a:r>
              <a:rPr lang="en-US" altLang="zh-CN" sz="1400" smtClean="0"/>
              <a:t>).</a:t>
            </a:r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336732548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SA2#142E </a:t>
            </a:r>
            <a:r>
              <a:rPr lang="en-US" altLang="de-DE" sz="2800" b="1" dirty="0" smtClean="0"/>
              <a:t>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300" dirty="0" err="1" smtClean="0"/>
              <a:t>Sidelink</a:t>
            </a:r>
            <a:r>
              <a:rPr lang="en-US" altLang="ko-KR" sz="1300" dirty="0" smtClean="0"/>
              <a:t> </a:t>
            </a:r>
            <a:r>
              <a:rPr lang="en-US" altLang="ko-KR" sz="1300" dirty="0"/>
              <a:t>DRX related </a:t>
            </a:r>
            <a:r>
              <a:rPr lang="en-US" altLang="ko-KR" sz="1300" dirty="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300" dirty="0" smtClean="0"/>
              <a:t>None</a:t>
            </a:r>
            <a:endParaRPr lang="de-DE" altLang="de-DE" sz="13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Focus for the Next Meeting </a:t>
            </a:r>
            <a:r>
              <a:rPr lang="de-DE" sz="1600" b="1"/>
              <a:t>(</a:t>
            </a:r>
            <a:r>
              <a:rPr lang="de-DE" sz="1600" b="1" smtClean="0"/>
              <a:t>SA2#143E</a:t>
            </a:r>
            <a:r>
              <a:rPr lang="de-DE" sz="1600" b="1" dirty="0" smtClean="0"/>
              <a:t>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smtClean="0"/>
              <a:t>Finalize evaluation </a:t>
            </a:r>
            <a:r>
              <a:rPr lang="en-US" altLang="zh-CN" sz="1300"/>
              <a:t>and </a:t>
            </a:r>
            <a:r>
              <a:rPr lang="en-US" altLang="zh-CN" sz="1300" smtClean="0"/>
              <a:t>conclusion.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Submit </a:t>
            </a:r>
            <a:r>
              <a:rPr lang="en-US" altLang="zh-CN" sz="1300" dirty="0"/>
              <a:t>TR </a:t>
            </a:r>
            <a:r>
              <a:rPr lang="en-US" altLang="zh-CN" sz="1300" dirty="0" smtClean="0"/>
              <a:t>23.776 </a:t>
            </a:r>
            <a:r>
              <a:rPr lang="en-US" altLang="zh-CN" sz="1300"/>
              <a:t>to </a:t>
            </a:r>
            <a:r>
              <a:rPr lang="en-US" altLang="zh-CN" sz="1300" smtClean="0"/>
              <a:t>SA#91 </a:t>
            </a:r>
            <a:r>
              <a:rPr lang="en-US" altLang="zh-CN" sz="1300" dirty="0"/>
              <a:t>plenary </a:t>
            </a:r>
            <a:r>
              <a:rPr lang="en-US" altLang="zh-CN" sz="1300"/>
              <a:t>for </a:t>
            </a:r>
            <a:r>
              <a:rPr lang="en-US" altLang="zh-CN" sz="1300" smtClean="0"/>
              <a:t>approval</a:t>
            </a:r>
            <a:r>
              <a:rPr lang="en-US" altLang="zh-CN" sz="1300" dirty="0"/>
              <a:t>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Agree </a:t>
            </a:r>
            <a:r>
              <a:rPr lang="en-US" altLang="zh-CN" sz="1300"/>
              <a:t>a WID dependent on RAN </a:t>
            </a:r>
            <a:r>
              <a:rPr lang="en-US" altLang="zh-CN" sz="1300" smtClean="0"/>
              <a:t>decision and agreement</a:t>
            </a:r>
            <a:r>
              <a:rPr lang="en-US" altLang="zh-CN" sz="1300"/>
              <a:t>.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Target Completion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The target completion date for the study is proposed to be moved to Mar. 2021. </a:t>
            </a:r>
            <a:r>
              <a:rPr lang="en-US" altLang="zh-CN" sz="1300" smtClean="0"/>
              <a:t> </a:t>
            </a:r>
            <a:endParaRPr lang="de-DE" altLang="de-DE" sz="13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48243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SA2#141E </a:t>
            </a:r>
            <a:r>
              <a:rPr lang="en-US" sz="2400" b="1" smtClean="0"/>
              <a:t>FS_eV2XARC_Ph2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</a:t>
            </a:r>
            <a:r>
              <a:rPr lang="en-GB" altLang="zh-CN" sz="2400" b="1"/>
              <a:t>(</a:t>
            </a:r>
            <a:r>
              <a:rPr lang="en-GB" altLang="zh-CN" sz="2400" b="1" smtClean="0"/>
              <a:t>S2-2007936)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42499268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SA2#141E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 smtClean="0"/>
              <a:t>FS_eV2XARC_Ph2 </a:t>
            </a:r>
            <a:r>
              <a:rPr lang="de-DE" altLang="de-DE" sz="1400" dirty="0"/>
              <a:t>TR </a:t>
            </a:r>
            <a:r>
              <a:rPr lang="de-DE" altLang="de-DE" sz="1400" smtClean="0"/>
              <a:t>23.776 v0.3.0 </a:t>
            </a:r>
            <a:r>
              <a:rPr lang="de-DE" altLang="de-DE" sz="1400" dirty="0"/>
              <a:t>is available </a:t>
            </a:r>
            <a:r>
              <a:rPr lang="de-DE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smtClean="0"/>
              <a:t>are 2</a:t>
            </a:r>
            <a:r>
              <a:rPr lang="de-DE" altLang="de-DE" sz="1400" smtClean="0"/>
              <a:t>.  SA2#141E </a:t>
            </a:r>
            <a:r>
              <a:rPr lang="de-DE" altLang="de-DE" sz="1400" dirty="0" smtClean="0"/>
              <a:t>is </a:t>
            </a:r>
            <a:r>
              <a:rPr lang="de-DE" altLang="de-DE" sz="1400" smtClean="0"/>
              <a:t>the third meeting </a:t>
            </a:r>
            <a:r>
              <a:rPr lang="de-DE" altLang="de-DE" sz="1400" dirty="0" smtClean="0"/>
              <a:t>that this study was handled. </a:t>
            </a:r>
            <a:endParaRPr lang="de-DE" altLang="de-DE" sz="1400" dirty="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smtClean="0"/>
              <a:t>11 </a:t>
            </a:r>
            <a:r>
              <a:rPr lang="en-US" altLang="de-DE" sz="1400"/>
              <a:t>P-CRs agreed </a:t>
            </a:r>
            <a:r>
              <a:rPr lang="en-US" altLang="de-DE" sz="1400" smtClean="0"/>
              <a:t>to update the existing solutions, i.e. Solution#1 to Solution#5</a:t>
            </a:r>
            <a:r>
              <a:rPr lang="en-US" altLang="zh-CN" sz="1400" smtClean="0"/>
              <a:t>. (</a:t>
            </a:r>
            <a:r>
              <a:rPr lang="en-US" altLang="zh-CN" sz="14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※ </a:t>
            </a:r>
            <a:r>
              <a:rPr lang="de-DE" altLang="ko-KR" sz="1400" smtClean="0"/>
              <a:t>Total </a:t>
            </a:r>
            <a:r>
              <a:rPr lang="de-DE" altLang="ko-KR" sz="1400"/>
              <a:t>7 solutions in the </a:t>
            </a:r>
            <a:r>
              <a:rPr lang="de-DE" altLang="ko-KR" sz="1400" smtClean="0"/>
              <a:t>TR)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P-CR about </a:t>
            </a:r>
            <a:r>
              <a:rPr lang="en-GB" altLang="ko-KR" sz="1400" smtClean="0"/>
              <a:t>evaluation </a:t>
            </a:r>
            <a:r>
              <a:rPr lang="en-GB" altLang="ko-KR" sz="1400"/>
              <a:t>for the level of </a:t>
            </a:r>
            <a:r>
              <a:rPr lang="en-GB" altLang="ko-KR" sz="1400" smtClean="0"/>
              <a:t>provisioned </a:t>
            </a:r>
            <a:r>
              <a:rPr lang="en-GB" altLang="ko-KR" sz="1400"/>
              <a:t>PC5 DRX schedules </a:t>
            </a:r>
            <a:r>
              <a:rPr lang="en-US" altLang="zh-CN" sz="1400" smtClean="0"/>
              <a:t>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P-CR agreed to capture interim conclusions for PC5 DRX operation.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LS sent to RAN2 (Cc: RAN1) </a:t>
            </a:r>
            <a:r>
              <a:rPr lang="en-US" altLang="zh-CN" sz="1400"/>
              <a:t>on </a:t>
            </a:r>
            <a:r>
              <a:rPr lang="en-GB" altLang="ko-KR" sz="1400"/>
              <a:t>PC5 DRX operation </a:t>
            </a:r>
            <a:r>
              <a:rPr lang="en-US" altLang="zh-CN" sz="1400"/>
              <a:t>to request feedback for evalution and conclusion for the study.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Updates to the existing solutions.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/>
              <a:t>Continue evaluation and conclusion.</a:t>
            </a:r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46932750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SA2#141E </a:t>
            </a:r>
            <a:r>
              <a:rPr lang="en-US" altLang="de-DE" sz="2800" b="1" dirty="0" smtClean="0"/>
              <a:t>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300" dirty="0" err="1" smtClean="0"/>
              <a:t>Sidelink</a:t>
            </a:r>
            <a:r>
              <a:rPr lang="en-US" altLang="ko-KR" sz="1300" dirty="0" smtClean="0"/>
              <a:t> </a:t>
            </a:r>
            <a:r>
              <a:rPr lang="en-US" altLang="ko-KR" sz="1300" dirty="0"/>
              <a:t>DRX related </a:t>
            </a:r>
            <a:r>
              <a:rPr lang="en-US" altLang="ko-KR" sz="1300" dirty="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300" dirty="0" smtClean="0"/>
              <a:t>None</a:t>
            </a:r>
            <a:endParaRPr lang="de-DE" altLang="de-DE" sz="13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Focus for the Next Meeting </a:t>
            </a:r>
            <a:r>
              <a:rPr lang="de-DE" sz="1600" b="1"/>
              <a:t>(</a:t>
            </a:r>
            <a:r>
              <a:rPr lang="de-DE" sz="1600" b="1" smtClean="0"/>
              <a:t>SA2#142E</a:t>
            </a:r>
            <a:r>
              <a:rPr lang="de-DE" sz="1600" b="1" dirty="0" smtClean="0"/>
              <a:t>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smtClean="0"/>
              <a:t>Continue evaluation </a:t>
            </a:r>
            <a:r>
              <a:rPr lang="en-US" altLang="zh-CN" sz="1300"/>
              <a:t>and </a:t>
            </a:r>
            <a:r>
              <a:rPr lang="en-US" altLang="zh-CN" sz="1300" smtClean="0"/>
              <a:t>conclusion.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Submit </a:t>
            </a:r>
            <a:r>
              <a:rPr lang="en-US" altLang="zh-CN" sz="1300" dirty="0"/>
              <a:t>TR </a:t>
            </a:r>
            <a:r>
              <a:rPr lang="en-US" altLang="zh-CN" sz="1300" dirty="0" smtClean="0"/>
              <a:t>23.776 </a:t>
            </a:r>
            <a:r>
              <a:rPr lang="en-US" altLang="zh-CN" sz="1300" dirty="0"/>
              <a:t>to </a:t>
            </a:r>
            <a:r>
              <a:rPr lang="en-US" altLang="zh-CN" sz="1300" dirty="0" smtClean="0"/>
              <a:t>SA#90 </a:t>
            </a:r>
            <a:r>
              <a:rPr lang="en-US" altLang="zh-CN" sz="1300" dirty="0"/>
              <a:t>plenary for </a:t>
            </a:r>
            <a:r>
              <a:rPr lang="en-US" altLang="zh-CN" sz="1300" dirty="0" smtClean="0"/>
              <a:t>one-step </a:t>
            </a:r>
            <a:r>
              <a:rPr lang="en-US" altLang="zh-CN" sz="1300" dirty="0"/>
              <a:t>approval.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Agree </a:t>
            </a:r>
            <a:r>
              <a:rPr lang="en-US" altLang="zh-CN" sz="1300"/>
              <a:t>a WID dependent on RAN </a:t>
            </a:r>
            <a:r>
              <a:rPr lang="en-US" altLang="zh-CN" sz="1300" smtClean="0"/>
              <a:t>decision and agreement</a:t>
            </a:r>
            <a:r>
              <a:rPr lang="en-US" altLang="zh-CN" sz="1300"/>
              <a:t>.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Target Completion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smtClean="0"/>
              <a:t>There </a:t>
            </a:r>
            <a:r>
              <a:rPr lang="en-US" altLang="zh-CN" sz="1300"/>
              <a:t>is risk that </a:t>
            </a:r>
            <a:r>
              <a:rPr lang="en-US" altLang="zh-CN" sz="1300" smtClean="0"/>
              <a:t>the study will </a:t>
            </a:r>
            <a:r>
              <a:rPr lang="en-US" altLang="zh-CN" sz="1300"/>
              <a:t>not </a:t>
            </a:r>
            <a:r>
              <a:rPr lang="en-US" altLang="zh-CN" sz="1300" smtClean="0"/>
              <a:t>be finalized by Dec. 2020 </a:t>
            </a:r>
            <a:r>
              <a:rPr lang="en-US" altLang="zh-CN" sz="1300" dirty="0"/>
              <a:t>due to RAN </a:t>
            </a:r>
            <a:r>
              <a:rPr lang="en-US" altLang="zh-CN" sz="1300" dirty="0" smtClean="0"/>
              <a:t>dependencies if no feedback is provided by RAN2 on time</a:t>
            </a:r>
            <a:r>
              <a:rPr lang="en-US" altLang="zh-CN" sz="1300" smtClean="0"/>
              <a:t>. </a:t>
            </a:r>
            <a:endParaRPr lang="de-DE" altLang="de-DE" sz="13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69080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SA2#140E </a:t>
            </a:r>
            <a:r>
              <a:rPr lang="en-US" sz="2400" b="1" smtClean="0"/>
              <a:t>FS_eV2XARC_Ph2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</a:t>
            </a:r>
            <a:r>
              <a:rPr lang="en-GB" altLang="zh-CN" sz="2400" b="1"/>
              <a:t>(</a:t>
            </a:r>
            <a:r>
              <a:rPr lang="en-GB" altLang="zh-CN" sz="2400" b="1" smtClean="0"/>
              <a:t>S2-2006058)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590396718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/>
              <a:t> Status at </a:t>
            </a:r>
            <a:r>
              <a:rPr lang="en-US" altLang="de-DE" sz="2800" b="1" dirty="0" smtClean="0"/>
              <a:t>SA#89-e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SA#88-e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Architectural </a:t>
            </a:r>
            <a:r>
              <a:rPr lang="en-US" altLang="zh-CN" sz="1400" smtClean="0"/>
              <a:t>Assumptions and </a:t>
            </a:r>
            <a:r>
              <a:rPr lang="en-GB" altLang="ko-KR" sz="1400"/>
              <a:t>Architectural </a:t>
            </a:r>
            <a:r>
              <a:rPr lang="en-GB" altLang="ko-KR" sz="1400" smtClean="0"/>
              <a:t>Requirements agreed</a:t>
            </a:r>
            <a:r>
              <a:rPr lang="en-US" altLang="zh-CN" sz="1400" smtClean="0"/>
              <a:t>.</a:t>
            </a:r>
            <a:endParaRPr lang="de-DE" altLang="ko-KR" sz="140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KI#1 “</a:t>
            </a:r>
            <a:r>
              <a:rPr lang="en-GB" altLang="ko-KR" sz="1400"/>
              <a:t>Support of QoS aware NR PC5 power efficiency for pedestrian </a:t>
            </a:r>
            <a:r>
              <a:rPr lang="en-GB" altLang="ko-KR" sz="1400" smtClean="0"/>
              <a:t>UEs</a:t>
            </a:r>
            <a:r>
              <a:rPr lang="de-DE" altLang="ko-KR" sz="1400" smtClean="0"/>
              <a:t>“ updated.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For KI#1, 6 new solutions agreed, so total 7 solutions are in </a:t>
            </a:r>
            <a:r>
              <a:rPr lang="en-US" altLang="ko-KR" sz="1400" smtClean="0"/>
              <a:t>TR </a:t>
            </a:r>
            <a:r>
              <a:rPr lang="en-US" altLang="ko-KR" sz="1400"/>
              <a:t>23.776. </a:t>
            </a:r>
            <a:endParaRPr lang="en-US" altLang="ko-KR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Evaluation </a:t>
            </a:r>
            <a:r>
              <a:rPr lang="en-US" altLang="zh-CN" sz="1400"/>
              <a:t>and conclusion</a:t>
            </a:r>
            <a:r>
              <a:rPr lang="de-DE" altLang="zh-CN" sz="140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Liaise with RAN (To: RAN2) on </a:t>
            </a:r>
            <a:r>
              <a:rPr lang="en-GB" altLang="ko-KR" sz="1400"/>
              <a:t>PC5 DRX operation </a:t>
            </a:r>
            <a:r>
              <a:rPr lang="en-US" altLang="zh-CN" sz="1400"/>
              <a:t>to request feedback for </a:t>
            </a:r>
            <a:r>
              <a:rPr lang="en-US" altLang="zh-CN" sz="1400" smtClean="0"/>
              <a:t>evalution </a:t>
            </a:r>
            <a:r>
              <a:rPr lang="en-US" altLang="zh-CN" sz="1400"/>
              <a:t>and conclusion for the study.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smtClean="0"/>
              <a:t>Target </a:t>
            </a:r>
            <a:r>
              <a:rPr lang="en-US" altLang="zh-CN" sz="1400" b="1" dirty="0"/>
              <a:t>Completion</a:t>
            </a:r>
            <a:r>
              <a:rPr lang="en-US" altLang="zh-CN" sz="1400"/>
              <a:t>: The target completion date for the study is proposed to be moved to </a:t>
            </a:r>
            <a:r>
              <a:rPr lang="en-US" altLang="zh-CN" sz="1400" smtClean="0"/>
              <a:t>Dec. </a:t>
            </a:r>
            <a:r>
              <a:rPr lang="en-US" altLang="zh-CN" sz="1400"/>
              <a:t>2020.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700727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6365</TotalTime>
  <Words>1610</Words>
  <Application>Microsoft Office PowerPoint</Application>
  <PresentationFormat>화면 슬라이드 쇼(4:3)</PresentationFormat>
  <Paragraphs>229</Paragraphs>
  <Slides>14</Slides>
  <Notes>14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24" baseType="lpstr">
      <vt:lpstr>Arial </vt:lpstr>
      <vt:lpstr>LG스마트체 Regular</vt:lpstr>
      <vt:lpstr>宋体</vt:lpstr>
      <vt:lpstr>굴림</vt:lpstr>
      <vt:lpstr>맑은 고딕</vt:lpstr>
      <vt:lpstr>Arial</vt:lpstr>
      <vt:lpstr>Calibri</vt:lpstr>
      <vt:lpstr>Georgia</vt:lpstr>
      <vt:lpstr>Times New Roman</vt:lpstr>
      <vt:lpstr>Office Theme</vt:lpstr>
      <vt:lpstr> ♥ FS_eV2XARC_Ph2 Status Report ♥</vt:lpstr>
      <vt:lpstr>FS_eV2XARC_Ph2 Status at SA#90-e</vt:lpstr>
      <vt:lpstr>FS_eV2XARC_Ph2 status after SA2#142E (1/2)</vt:lpstr>
      <vt:lpstr>FS_eV2XARC_Ph2 status after SA2#142E (2/2)</vt:lpstr>
      <vt:lpstr>BACKUP     SA2#141E FS_eV2XARC_Ph2 Status Report (S2-2007936) for information</vt:lpstr>
      <vt:lpstr>FS_eV2XARC_Ph2 status after SA2#141E (1/2)</vt:lpstr>
      <vt:lpstr>FS_eV2XARC_Ph2 status after SA2#141E (2/2)</vt:lpstr>
      <vt:lpstr>BACKUP     SA2#140E FS_eV2XARC_Ph2 Status Report (S2-2006058) for information</vt:lpstr>
      <vt:lpstr>FS_eV2XARC_Ph2 Status at SA#89-e</vt:lpstr>
      <vt:lpstr>FS_eV2XARC_Ph2 status after SA2#140E (1/2)</vt:lpstr>
      <vt:lpstr>FS_eV2XARC_Ph2 status after SA2#140E (2/2)</vt:lpstr>
      <vt:lpstr>BACKUP     SA2#139E FS_eV2XARC_Ph2 Status Report (S2-2004763) for information</vt:lpstr>
      <vt:lpstr>FS_eV2XARC_Ph2 status after SA2#139E (1/2)</vt:lpstr>
      <vt:lpstr>FS_eV2XARC_Ph2 status after SA2#139E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1428</cp:revision>
  <dcterms:created xsi:type="dcterms:W3CDTF">2008-08-30T09:32:10Z</dcterms:created>
  <dcterms:modified xsi:type="dcterms:W3CDTF">2020-11-24T08:00:04Z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