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3"/>
  </p:notesMasterIdLst>
  <p:handoutMasterIdLst>
    <p:handoutMasterId r:id="rId14"/>
  </p:handoutMasterIdLst>
  <p:sldIdLst>
    <p:sldId id="303" r:id="rId5"/>
    <p:sldId id="802" r:id="rId6"/>
    <p:sldId id="811" r:id="rId7"/>
    <p:sldId id="812" r:id="rId8"/>
    <p:sldId id="813" r:id="rId9"/>
    <p:sldId id="814" r:id="rId10"/>
    <p:sldId id="815" r:id="rId11"/>
    <p:sldId id="790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02" d="100"/>
          <a:sy n="102" d="100"/>
        </p:scale>
        <p:origin x="1044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395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11/25/2020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11/25/2020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138624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411172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737293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41680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369004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34402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#142E (e-meeting)</a:t>
            </a:r>
          </a:p>
          <a:p>
            <a:r>
              <a:rPr lang="nb-NO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November 16 - November 20, 2020, Elbonia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335351" cy="550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S2-200xxxx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050" b="1" kern="120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S2-2008658</a:t>
            </a:r>
            <a:r>
              <a:rPr lang="en-US" altLang="zh-CN" sz="1050" b="1" kern="120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8505" y="6476639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WG2#142E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Electronic meeting, </a:t>
            </a:r>
            <a:r>
              <a:rPr lang="en-US" altLang="zh-CN" sz="1300" baseline="0" dirty="0" smtClean="0">
                <a:solidFill>
                  <a:schemeClr val="bg1"/>
                </a:solidFill>
                <a:latin typeface="+mn-lt"/>
              </a:rPr>
              <a:t>November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16 – November 20, 2020</a:t>
            </a:r>
            <a:endParaRPr lang="en-GB" altLang="de-DE" sz="1300" dirty="0" smtClean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 smtClean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3gpp.org/ftp/Specs/archive/23_series/23.700-91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FS_eNA_ph2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Xiaobo </a:t>
            </a:r>
            <a:r>
              <a:rPr lang="en-GB" sz="1800" b="1" dirty="0" smtClean="0">
                <a:latin typeface="Arial" charset="0"/>
              </a:rPr>
              <a:t>Wu (</a:t>
            </a:r>
            <a:r>
              <a:rPr lang="en-GB" sz="1800" b="1" dirty="0">
                <a:latin typeface="Arial" charset="0"/>
              </a:rPr>
              <a:t>Huawei), </a:t>
            </a:r>
            <a:r>
              <a:rPr lang="en-GB" sz="1800" b="1" dirty="0" err="1">
                <a:latin typeface="Arial" charset="0"/>
              </a:rPr>
              <a:t>Aihua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Li (</a:t>
            </a:r>
            <a:r>
              <a:rPr lang="en-GB" sz="1800" b="1" dirty="0">
                <a:latin typeface="Arial" charset="0"/>
              </a:rPr>
              <a:t>China Mobile)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557621"/>
            <a:ext cx="8680020" cy="3706446"/>
          </a:xfrm>
        </p:spPr>
        <p:txBody>
          <a:bodyPr/>
          <a:lstStyle/>
          <a:p>
            <a:r>
              <a:rPr lang="de-DE" altLang="de-DE" sz="2000" dirty="0"/>
              <a:t>Progress since </a:t>
            </a:r>
            <a:r>
              <a:rPr lang="de-DE" altLang="de-DE" sz="2000" dirty="0" smtClean="0"/>
              <a:t>SA#89E:</a:t>
            </a:r>
            <a:endParaRPr lang="de-DE" altLang="de-DE" sz="2000" dirty="0"/>
          </a:p>
          <a:p>
            <a:pPr lvl="1">
              <a:spcBef>
                <a:spcPts val="300"/>
              </a:spcBef>
              <a:defRPr/>
            </a:pPr>
            <a:r>
              <a:rPr lang="en-US" altLang="zh-CN" sz="1200" u="sng" dirty="0"/>
              <a:t>Agreed normative WID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CN" sz="1200" u="sng" dirty="0"/>
              <a:t>TR 23.700-91 submitted to SA#90E for </a:t>
            </a:r>
            <a:r>
              <a:rPr lang="en-US" altLang="zh-CN" sz="1200" u="sng" dirty="0" smtClean="0"/>
              <a:t>approval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 smtClean="0"/>
              <a:t>It is 97% complete and </a:t>
            </a:r>
            <a:r>
              <a:rPr lang="en-US" altLang="zh-CN" sz="1200" dirty="0"/>
              <a:t>the remaining 3% are to take into account feedback from other </a:t>
            </a:r>
            <a:r>
              <a:rPr lang="en-US" altLang="zh-CN" sz="1200" dirty="0" smtClean="0"/>
              <a:t>WGs</a:t>
            </a:r>
            <a:r>
              <a:rPr lang="en-US" altLang="zh-CN" sz="1200" dirty="0"/>
              <a:t>.</a:t>
            </a:r>
            <a:endParaRPr lang="en-US" altLang="zh-CN" sz="1200" dirty="0" smtClean="0"/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 smtClean="0"/>
              <a:t>43 (SA2#141E) / 31 (SA2#142E) contributions agreed to update current solutions; </a:t>
            </a:r>
            <a:r>
              <a:rPr lang="en-US" altLang="zh-CN" sz="1200" dirty="0"/>
              <a:t>29 (SA2#141E</a:t>
            </a:r>
            <a:r>
              <a:rPr lang="en-US" altLang="zh-CN" sz="1200" dirty="0" smtClean="0"/>
              <a:t>)/30(SA2#142E</a:t>
            </a:r>
            <a:r>
              <a:rPr lang="en-US" altLang="zh-CN" sz="1200" dirty="0"/>
              <a:t>) </a:t>
            </a:r>
            <a:r>
              <a:rPr lang="en-US" altLang="zh-CN" sz="1200" dirty="0" smtClean="0"/>
              <a:t>contributions are agreed to evaluate or conclude the Key Issues. </a:t>
            </a:r>
            <a:endParaRPr lang="en-US" altLang="zh-CN" sz="1200" dirty="0" smtClean="0">
              <a:solidFill>
                <a:srgbClr val="FF0000"/>
              </a:solidFill>
            </a:endParaRPr>
          </a:p>
          <a:p>
            <a:pPr lvl="1">
              <a:spcBef>
                <a:spcPts val="300"/>
              </a:spcBef>
              <a:defRPr/>
            </a:pPr>
            <a:r>
              <a:rPr lang="de-DE" altLang="zh-CN" sz="1200" dirty="0" smtClean="0"/>
              <a:t>18 </a:t>
            </a:r>
            <a:r>
              <a:rPr lang="de-DE" altLang="zh-CN" sz="1200" dirty="0"/>
              <a:t>KIs potential for R17 (21 KIs in total captured in TR with 3 K</a:t>
            </a:r>
            <a:r>
              <a:rPr lang="en-US" altLang="zh-CN" sz="1200" dirty="0"/>
              <a:t>Is not to be progressed in R17)</a:t>
            </a:r>
            <a:endParaRPr lang="de-DE" altLang="zh-CN" sz="1200" dirty="0"/>
          </a:p>
          <a:p>
            <a:pPr lvl="2">
              <a:spcBef>
                <a:spcPts val="300"/>
              </a:spcBef>
              <a:defRPr/>
            </a:pPr>
            <a:r>
              <a:rPr lang="de-DE" altLang="zh-CN" sz="1200" dirty="0" smtClean="0"/>
              <a:t>Evaluation </a:t>
            </a:r>
            <a:r>
              <a:rPr lang="de-DE" altLang="zh-CN" sz="1200" dirty="0"/>
              <a:t>agreed for </a:t>
            </a:r>
            <a:r>
              <a:rPr lang="de-DE" altLang="zh-CN" sz="1200" dirty="0" smtClean="0"/>
              <a:t>18 K</a:t>
            </a:r>
            <a:r>
              <a:rPr lang="en-US" altLang="zh-CN" sz="1200" dirty="0" smtClean="0"/>
              <a:t>I</a:t>
            </a:r>
            <a:r>
              <a:rPr lang="de-DE" altLang="zh-CN" sz="1200" dirty="0" smtClean="0"/>
              <a:t>s;</a:t>
            </a:r>
            <a:endParaRPr lang="de-DE" altLang="zh-CN" sz="1200" dirty="0"/>
          </a:p>
          <a:p>
            <a:pPr lvl="2">
              <a:spcBef>
                <a:spcPts val="300"/>
              </a:spcBef>
              <a:defRPr/>
            </a:pPr>
            <a:r>
              <a:rPr lang="de-DE" altLang="zh-CN" sz="1200" dirty="0" smtClean="0"/>
              <a:t>Conclusion </a:t>
            </a:r>
            <a:r>
              <a:rPr lang="de-DE" altLang="zh-CN" sz="1200" dirty="0"/>
              <a:t>agreed for </a:t>
            </a:r>
            <a:r>
              <a:rPr lang="de-DE" altLang="zh-CN" sz="1200" dirty="0" smtClean="0"/>
              <a:t>17 KIs</a:t>
            </a:r>
            <a:r>
              <a:rPr lang="en-US" altLang="zh-CN" sz="1200" dirty="0" smtClean="0"/>
              <a:t>.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400" dirty="0" smtClean="0"/>
          </a:p>
          <a:p>
            <a:r>
              <a:rPr lang="en-US" altLang="de-DE" sz="2000" dirty="0" smtClean="0"/>
              <a:t>RAN </a:t>
            </a:r>
            <a:r>
              <a:rPr lang="en-US" altLang="de-DE" sz="2000" dirty="0"/>
              <a:t>impacts or dependencies:</a:t>
            </a:r>
          </a:p>
          <a:p>
            <a:pPr lvl="1"/>
            <a:r>
              <a:rPr lang="en-US" altLang="de-DE" sz="1400" dirty="0" smtClean="0"/>
              <a:t>None</a:t>
            </a:r>
          </a:p>
          <a:p>
            <a:pPr marL="0" indent="0">
              <a:buNone/>
            </a:pPr>
            <a:endParaRPr lang="en-US" altLang="de-DE" sz="1200" dirty="0"/>
          </a:p>
          <a:p>
            <a:r>
              <a:rPr lang="en-US" altLang="de-DE" sz="2000" dirty="0" smtClean="0"/>
              <a:t>Next </a:t>
            </a:r>
            <a:r>
              <a:rPr lang="en-US" altLang="de-DE" sz="2000" dirty="0"/>
              <a:t>steps: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strike="sngStrike" dirty="0" smtClean="0"/>
              <a:t>Submit TR 23.700-91 to SA#90E plenary for approval and agree </a:t>
            </a:r>
            <a:r>
              <a:rPr lang="en-US" altLang="zh-CN" sz="1400" strike="sngStrike" dirty="0"/>
              <a:t>a </a:t>
            </a:r>
            <a:r>
              <a:rPr lang="en-US" altLang="zh-CN" sz="1400" strike="sngStrike" dirty="0" smtClean="0"/>
              <a:t>WID </a:t>
            </a:r>
            <a:r>
              <a:rPr lang="en-US" altLang="zh-CN" sz="1400" dirty="0" smtClean="0"/>
              <a:t>Start </a:t>
            </a:r>
            <a:r>
              <a:rPr lang="en-US" altLang="zh-CN" sz="1400" dirty="0"/>
              <a:t>normative work as per agreed </a:t>
            </a:r>
            <a:r>
              <a:rPr lang="en-US" altLang="zh-CN" sz="1400" dirty="0" smtClean="0"/>
              <a:t>WID.</a:t>
            </a:r>
            <a:endParaRPr lang="en-US" altLang="zh-CN" sz="9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at </a:t>
            </a:r>
            <a:r>
              <a:rPr lang="en-US" altLang="de-DE" b="1" dirty="0" smtClean="0"/>
              <a:t>SA#90-e</a:t>
            </a:r>
            <a:endParaRPr lang="en-US" altLang="de-DE" b="1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=""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28548727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FS_eNA_Ph2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strike="sngStrike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97%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TBD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sng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SP-190557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SP-200098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003670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</a:t>
            </a:r>
            <a:r>
              <a:rPr lang="en-US" altLang="de-DE" b="1" dirty="0" smtClean="0"/>
              <a:t>SA2#142E </a:t>
            </a:r>
            <a:r>
              <a:rPr lang="en-US" altLang="de-DE" b="1" dirty="0"/>
              <a:t>(</a:t>
            </a:r>
            <a:r>
              <a:rPr lang="en-US" altLang="de-DE" b="1" dirty="0" smtClean="0"/>
              <a:t>1/5)</a:t>
            </a:r>
            <a:endParaRPr lang="en-US" altLang="de-DE" b="1" dirty="0"/>
          </a:p>
        </p:txBody>
      </p:sp>
      <p:sp>
        <p:nvSpPr>
          <p:cNvPr id="11" name="Content Placeholder 7"/>
          <p:cNvSpPr>
            <a:spLocks noGrp="1"/>
          </p:cNvSpPr>
          <p:nvPr>
            <p:ph sz="half" idx="2"/>
          </p:nvPr>
        </p:nvSpPr>
        <p:spPr>
          <a:xfrm>
            <a:off x="340971" y="2467971"/>
            <a:ext cx="8554481" cy="379609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de-DE" sz="160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FS_eNA_ph2 TR </a:t>
            </a:r>
            <a:r>
              <a:rPr lang="en-US" altLang="de-DE" sz="1200" dirty="0" smtClean="0"/>
              <a:t>23.700-91 is </a:t>
            </a:r>
            <a:r>
              <a:rPr lang="en-US" altLang="de-DE" sz="1200" dirty="0"/>
              <a:t>available </a:t>
            </a:r>
            <a:r>
              <a:rPr lang="en-US" altLang="de-DE" sz="1200" dirty="0">
                <a:hlinkClick r:id="rId4"/>
              </a:rPr>
              <a:t>here</a:t>
            </a:r>
            <a:r>
              <a:rPr lang="en-US" altLang="de-DE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18 KIs </a:t>
            </a:r>
            <a:r>
              <a:rPr lang="de-DE" altLang="zh-CN" sz="1200" dirty="0" smtClean="0"/>
              <a:t>poten</a:t>
            </a:r>
            <a:r>
              <a:rPr lang="en-US" altLang="zh-CN" sz="1200" dirty="0" smtClean="0"/>
              <a:t>t</a:t>
            </a:r>
            <a:r>
              <a:rPr lang="de-DE" altLang="zh-CN" sz="1200" dirty="0" smtClean="0"/>
              <a:t>ial </a:t>
            </a:r>
            <a:r>
              <a:rPr lang="de-DE" altLang="zh-CN" sz="1200" dirty="0"/>
              <a:t>for R17 (21 KIs in total </a:t>
            </a:r>
            <a:r>
              <a:rPr lang="de-DE" altLang="zh-CN" sz="1200" dirty="0" smtClean="0"/>
              <a:t>captured in </a:t>
            </a:r>
            <a:r>
              <a:rPr lang="de-DE" altLang="zh-CN" sz="1200" dirty="0"/>
              <a:t>TR with 3 K</a:t>
            </a:r>
            <a:r>
              <a:rPr lang="en-US" altLang="zh-CN" sz="1200" dirty="0"/>
              <a:t>Is not to be progressed in R17</a:t>
            </a:r>
            <a:r>
              <a:rPr lang="en-US" altLang="zh-CN" sz="1200" dirty="0" smtClean="0"/>
              <a:t>) and 77 </a:t>
            </a:r>
            <a:r>
              <a:rPr lang="en-US" altLang="zh-CN" sz="1200" dirty="0"/>
              <a:t>solutions in the </a:t>
            </a:r>
            <a:r>
              <a:rPr lang="en-US" altLang="zh-CN" sz="1200" dirty="0" smtClean="0"/>
              <a:t>TR.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#1: Logical decomposition of NWDAF and possible interactions between logical functions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9 </a:t>
            </a:r>
            <a:r>
              <a:rPr lang="en-US" altLang="zh-CN" sz="1200" dirty="0"/>
              <a:t>solutions are </a:t>
            </a:r>
            <a:r>
              <a:rPr lang="en-US" altLang="zh-CN" sz="1200" dirty="0" smtClean="0"/>
              <a:t>documented </a:t>
            </a:r>
            <a:r>
              <a:rPr lang="en-US" altLang="zh-CN" sz="1200" dirty="0"/>
              <a:t>for this key issue. </a:t>
            </a:r>
            <a:r>
              <a:rPr lang="en-US" altLang="zh-CN" sz="1200" dirty="0" smtClean="0"/>
              <a:t>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Next steps: Normative work.</a:t>
            </a:r>
            <a:endParaRPr lang="en-GB" altLang="zh-CN" sz="1200" dirty="0" smtClean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#2: Multiple NWDAF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27 solutions are 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Normative work.</a:t>
            </a:r>
            <a:endParaRPr lang="en-GB" altLang="zh-CN" sz="1200" strike="sngStrike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>
                <a:solidFill>
                  <a:schemeClr val="bg1">
                    <a:lumMod val="65000"/>
                  </a:schemeClr>
                </a:solidFill>
              </a:rPr>
              <a:t>Key 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Issue #3: Mapping of NWDAF use cases to NFs and identify actions that could be taken based on NWDAF analytics and predictions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=""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18325841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FS_eNA_Ph2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strike="sngStrike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 &gt; 97%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TBD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sng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SP-190557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SP-200098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885158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</a:t>
            </a:r>
            <a:r>
              <a:rPr lang="en-US" altLang="de-DE" b="1" dirty="0" smtClean="0"/>
              <a:t>SA2#14</a:t>
            </a:r>
            <a:r>
              <a:rPr lang="en-US" altLang="zh-CN" b="1" dirty="0" smtClean="0"/>
              <a:t>2</a:t>
            </a:r>
            <a:r>
              <a:rPr lang="en-US" altLang="de-DE" b="1" dirty="0" smtClean="0"/>
              <a:t>E </a:t>
            </a:r>
            <a:r>
              <a:rPr lang="en-US" altLang="de-DE" b="1" dirty="0"/>
              <a:t>(2/5)</a:t>
            </a:r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1408291"/>
            <a:ext cx="8554481" cy="485577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#4: Remaining aspects on how to ensure that slice SLA is guaranteed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solution is documented for this key issue</a:t>
            </a:r>
            <a:r>
              <a:rPr lang="en-US" altLang="zh-CN" sz="1200" dirty="0" smtClean="0"/>
              <a:t>. </a:t>
            </a:r>
            <a:r>
              <a:rPr lang="en-US" altLang="zh-CN" sz="1200" dirty="0"/>
              <a:t>Final evaluation and conclusion </a:t>
            </a:r>
            <a:r>
              <a:rPr lang="en-US" altLang="zh-CN" sz="1200" dirty="0" smtClean="0"/>
              <a:t>agreed.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 Alignment </a:t>
            </a:r>
            <a:r>
              <a:rPr lang="en-GB" altLang="zh-CN" sz="1200" dirty="0" smtClean="0"/>
              <a:t>with SA5</a:t>
            </a:r>
            <a:r>
              <a:rPr lang="en-US" altLang="zh-CN" sz="1200" dirty="0" smtClean="0"/>
              <a:t>, </a:t>
            </a:r>
            <a:r>
              <a:rPr lang="en-US" altLang="zh-CN" sz="1200" dirty="0"/>
              <a:t>an LS was sent to SA5 in SA2#141e</a:t>
            </a:r>
            <a:r>
              <a:rPr lang="en-US" altLang="zh-CN" sz="1200" dirty="0" smtClean="0"/>
              <a:t>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>
                <a:solidFill>
                  <a:schemeClr val="bg1">
                    <a:lumMod val="65000"/>
                  </a:schemeClr>
                </a:solidFill>
              </a:rPr>
              <a:t>Key 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Issue #5: New types of outputs provided by NWDAF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Key Issue #6: 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Study possible mechanisms for improved correctness of NWDAF analytics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#7: Adding Application attributes and KPIs as the Input data in some services described in TS 23.288 [5]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solution is documented for this key issue</a:t>
            </a:r>
            <a:r>
              <a:rPr lang="en-US" altLang="zh-CN" sz="1200" dirty="0"/>
              <a:t>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#8: UE data as an input for analytics generation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7 </a:t>
            </a:r>
            <a:r>
              <a:rPr lang="en-US" altLang="zh-CN" sz="1200" dirty="0"/>
              <a:t>solutions are 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 </a:t>
            </a:r>
            <a:r>
              <a:rPr lang="en-US" altLang="zh-CN" sz="1200" dirty="0"/>
              <a:t>Alignment </a:t>
            </a:r>
            <a:r>
              <a:rPr lang="en-GB" altLang="zh-CN" sz="1200" dirty="0" smtClean="0"/>
              <a:t>with </a:t>
            </a:r>
            <a:r>
              <a:rPr lang="en-GB" altLang="zh-CN" sz="1200" dirty="0"/>
              <a:t>SA4 and </a:t>
            </a:r>
            <a:r>
              <a:rPr lang="en-GB" altLang="zh-CN" sz="1200" dirty="0" smtClean="0"/>
              <a:t>SA3</a:t>
            </a:r>
            <a:r>
              <a:rPr lang="en-US" altLang="zh-CN" sz="1200" dirty="0" smtClean="0"/>
              <a:t>, </a:t>
            </a:r>
            <a:r>
              <a:rPr lang="en-US" altLang="zh-CN" sz="1200" dirty="0"/>
              <a:t>an LS was sent to SA4 and SA3 in SA2#140e.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#9: Dispersion analytic output provided by NWDAF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 solutions are </a:t>
            </a:r>
            <a:r>
              <a:rPr lang="en-US" altLang="zh-CN" sz="1200" dirty="0"/>
              <a:t>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</a:t>
            </a:r>
            <a:endParaRPr lang="en-GB" altLang="zh-CN" sz="1200" dirty="0" smtClean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#10: NWDAF Assisted UP Optimization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3 solutions are </a:t>
            </a:r>
            <a:r>
              <a:rPr lang="en-US" altLang="zh-CN" sz="1200" dirty="0"/>
              <a:t>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</a:t>
            </a:r>
            <a:endParaRPr lang="en-GB" altLang="zh-CN" sz="1200" dirty="0"/>
          </a:p>
        </p:txBody>
      </p:sp>
    </p:spTree>
    <p:extLst>
      <p:ext uri="{BB962C8B-B14F-4D97-AF65-F5344CB8AC3E}">
        <p14:creationId xmlns:p14="http://schemas.microsoft.com/office/powerpoint/2010/main" val="40204913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</a:t>
            </a:r>
            <a:r>
              <a:rPr lang="en-US" altLang="de-DE" b="1" dirty="0" smtClean="0"/>
              <a:t>SA2#14</a:t>
            </a:r>
            <a:r>
              <a:rPr lang="en-US" altLang="zh-CN" b="1" dirty="0" smtClean="0"/>
              <a:t>2</a:t>
            </a:r>
            <a:r>
              <a:rPr lang="en-US" altLang="de-DE" b="1" dirty="0" smtClean="0"/>
              <a:t>E </a:t>
            </a:r>
            <a:r>
              <a:rPr lang="en-US" altLang="de-DE" b="1" dirty="0"/>
              <a:t>(3/5)</a:t>
            </a:r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998088"/>
            <a:ext cx="8554481" cy="5471077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/>
              <a:t>Key Issue #11: </a:t>
            </a:r>
            <a:r>
              <a:rPr lang="en-GB" altLang="zh-CN" sz="1600" dirty="0"/>
              <a:t>Increasing efficiency of data collection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19 solutions are 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 Alignment </a:t>
            </a:r>
            <a:r>
              <a:rPr lang="en-GB" altLang="zh-CN" sz="1200" dirty="0" smtClean="0"/>
              <a:t>with SA3</a:t>
            </a:r>
            <a:r>
              <a:rPr lang="en-US" altLang="zh-CN" sz="1200" dirty="0" smtClean="0"/>
              <a:t>, </a:t>
            </a:r>
            <a:r>
              <a:rPr lang="en-US" altLang="zh-CN" sz="1200" dirty="0"/>
              <a:t>an LS was sent to SA3 in SA2#141e</a:t>
            </a:r>
            <a:r>
              <a:rPr lang="en-US" altLang="zh-CN" sz="1200" dirty="0" smtClean="0"/>
              <a:t>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#12: NWDAF-assisted RFSP policy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5 </a:t>
            </a:r>
            <a:r>
              <a:rPr lang="en-US" altLang="zh-CN" sz="1200" dirty="0"/>
              <a:t>solutions are </a:t>
            </a:r>
            <a:r>
              <a:rPr lang="en-US" altLang="zh-CN" sz="1200" dirty="0" smtClean="0"/>
              <a:t>documented </a:t>
            </a:r>
            <a:r>
              <a:rPr lang="en-US" altLang="zh-CN" sz="1200" dirty="0"/>
              <a:t>for this key </a:t>
            </a:r>
            <a:r>
              <a:rPr lang="en-US" altLang="zh-CN" sz="1200" dirty="0" smtClean="0"/>
              <a:t>issue. </a:t>
            </a:r>
            <a:r>
              <a:rPr lang="en-US" altLang="zh-CN" sz="1200" dirty="0"/>
              <a:t>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</a:t>
            </a:r>
            <a:r>
              <a:rPr lang="en-GB" altLang="zh-CN" sz="1200" dirty="0"/>
              <a:t> </a:t>
            </a:r>
            <a:r>
              <a:rPr lang="en-GB" altLang="zh-CN" sz="1200" dirty="0" smtClean="0"/>
              <a:t>Alignment with </a:t>
            </a:r>
            <a:r>
              <a:rPr lang="en-GB" altLang="zh-CN" sz="1200" dirty="0"/>
              <a:t>SA5 </a:t>
            </a:r>
            <a:r>
              <a:rPr lang="en-US" altLang="zh-CN" sz="1200" dirty="0" smtClean="0"/>
              <a:t>and</a:t>
            </a:r>
            <a:r>
              <a:rPr lang="en-US" altLang="zh-CN" sz="1200" dirty="0"/>
              <a:t>, an LS </a:t>
            </a:r>
            <a:r>
              <a:rPr lang="en-US" altLang="zh-CN" sz="1200" dirty="0" smtClean="0"/>
              <a:t>sent </a:t>
            </a:r>
            <a:r>
              <a:rPr lang="en-US" altLang="zh-CN" sz="1200" dirty="0"/>
              <a:t>to SA5 in </a:t>
            </a:r>
            <a:r>
              <a:rPr lang="en-US" altLang="zh-CN" sz="1200" dirty="0" smtClean="0"/>
              <a:t>SA2#142e.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Issue #13: Triggering conditions for analytics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6 </a:t>
            </a:r>
            <a:r>
              <a:rPr lang="en-US" altLang="zh-CN" sz="1200" dirty="0"/>
              <a:t>solutions are 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#14: NWDAF-assisted application detection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solution is </a:t>
            </a:r>
            <a:r>
              <a:rPr lang="en-US" altLang="zh-CN" sz="1200" dirty="0"/>
              <a:t>documented for this key </a:t>
            </a:r>
            <a:r>
              <a:rPr lang="en-US" altLang="zh-CN" sz="1200" dirty="0" smtClean="0"/>
              <a:t>issue</a:t>
            </a:r>
            <a:r>
              <a:rPr lang="en-US" altLang="zh-CN" sz="1200" dirty="0"/>
              <a:t>. </a:t>
            </a:r>
            <a:endParaRPr lang="en-US" altLang="zh-CN" sz="120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No </a:t>
            </a:r>
            <a:r>
              <a:rPr lang="en-US" altLang="zh-CN" sz="1200" dirty="0" smtClean="0"/>
              <a:t>normative </a:t>
            </a:r>
            <a:r>
              <a:rPr lang="en-US" altLang="zh-CN" sz="1200" dirty="0"/>
              <a:t>work in R17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#15: User consent for UE data collection/analysis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 existing solutions are </a:t>
            </a:r>
            <a:r>
              <a:rPr lang="en-US" altLang="zh-CN" sz="1200" dirty="0"/>
              <a:t>documented </a:t>
            </a:r>
            <a:r>
              <a:rPr lang="en-US" altLang="zh-CN" sz="1200" dirty="0" smtClean="0"/>
              <a:t>for this key </a:t>
            </a:r>
            <a:r>
              <a:rPr lang="en-US" altLang="zh-CN" sz="1200" dirty="0"/>
              <a:t>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</a:t>
            </a:r>
            <a:r>
              <a:rPr lang="en-GB" altLang="zh-CN" sz="1200" dirty="0"/>
              <a:t> </a:t>
            </a:r>
            <a:r>
              <a:rPr lang="en-US" altLang="zh-CN" sz="1200" dirty="0" smtClean="0"/>
              <a:t>Alignment </a:t>
            </a:r>
            <a:r>
              <a:rPr lang="en-GB" altLang="zh-CN" sz="1200" dirty="0" smtClean="0"/>
              <a:t>with SA3</a:t>
            </a:r>
            <a:r>
              <a:rPr lang="en-US" altLang="zh-CN" sz="1200" dirty="0" smtClean="0"/>
              <a:t>, </a:t>
            </a:r>
            <a:r>
              <a:rPr lang="en-US" altLang="zh-CN" sz="1200" dirty="0"/>
              <a:t>an LS was sent to SA3 on user consent in </a:t>
            </a:r>
            <a:r>
              <a:rPr lang="en-US" altLang="zh-CN" sz="1200" dirty="0" smtClean="0"/>
              <a:t>SA2#139e </a:t>
            </a:r>
            <a:r>
              <a:rPr lang="en-US" altLang="zh-CN" sz="1200" u="sng" dirty="0" smtClean="0"/>
              <a:t>and SA2#142e</a:t>
            </a:r>
            <a:r>
              <a:rPr lang="en-US" altLang="zh-CN" sz="1200" dirty="0" smtClean="0"/>
              <a:t>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#16: UP optimization for edge computing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6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solutions </a:t>
            </a:r>
            <a:r>
              <a:rPr lang="en-US" altLang="zh-CN" sz="1200" dirty="0"/>
              <a:t>are 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#17: Definition of accuracy </a:t>
            </a:r>
            <a:r>
              <a:rPr lang="en-GB" altLang="zh-CN" sz="1600" dirty="0" smtClean="0"/>
              <a:t>levels</a:t>
            </a:r>
            <a:endParaRPr lang="en-GB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</a:t>
            </a:r>
            <a:r>
              <a:rPr lang="en-US" altLang="zh-CN" sz="1200" dirty="0" smtClean="0"/>
              <a:t> solution </a:t>
            </a:r>
            <a:r>
              <a:rPr lang="en-US" altLang="zh-CN" sz="1200" dirty="0"/>
              <a:t>is documented for this key </a:t>
            </a:r>
            <a:r>
              <a:rPr lang="en-US" altLang="zh-CN" sz="1200" dirty="0" smtClean="0"/>
              <a:t>issue</a:t>
            </a:r>
            <a:r>
              <a:rPr lang="en-US" altLang="zh-CN" sz="1200" dirty="0"/>
              <a:t>. Final evaluation and conclusion agreed. 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Next </a:t>
            </a:r>
            <a:r>
              <a:rPr lang="en-US" altLang="zh-CN" sz="1200" dirty="0"/>
              <a:t>steps: Normative work.</a:t>
            </a:r>
            <a:endParaRPr lang="en-GB" altLang="zh-CN" sz="1200" dirty="0"/>
          </a:p>
        </p:txBody>
      </p:sp>
    </p:spTree>
    <p:extLst>
      <p:ext uri="{BB962C8B-B14F-4D97-AF65-F5344CB8AC3E}">
        <p14:creationId xmlns:p14="http://schemas.microsoft.com/office/powerpoint/2010/main" val="62924796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</a:t>
            </a:r>
            <a:r>
              <a:rPr lang="en-US" altLang="de-DE" b="1" dirty="0" smtClean="0"/>
              <a:t>SA2#14</a:t>
            </a:r>
            <a:r>
              <a:rPr lang="en-US" altLang="zh-CN" b="1" dirty="0" smtClean="0"/>
              <a:t>2</a:t>
            </a:r>
            <a:r>
              <a:rPr lang="en-US" altLang="de-DE" b="1" dirty="0" smtClean="0"/>
              <a:t>E </a:t>
            </a:r>
            <a:r>
              <a:rPr lang="en-US" altLang="de-DE" b="1" dirty="0"/>
              <a:t>(4/5)</a:t>
            </a:r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1408291"/>
            <a:ext cx="8554481" cy="485577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#18: Enhancement for real-time communication with NWDAF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3 solutions are 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Issue #19: Trained data model sharing between multiple NWDAF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3 solutions </a:t>
            </a:r>
            <a:r>
              <a:rPr lang="en-US" altLang="zh-CN" sz="1200" dirty="0"/>
              <a:t>are </a:t>
            </a:r>
            <a:r>
              <a:rPr lang="en-US" altLang="zh-CN" sz="1200" dirty="0" smtClean="0"/>
              <a:t>documented </a:t>
            </a:r>
            <a:r>
              <a:rPr lang="en-US" altLang="zh-CN" sz="1200" dirty="0"/>
              <a:t>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#20: NWDAF assisting in detecting anomaly events for the user plane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No solutions are captured for this key </a:t>
            </a:r>
            <a:r>
              <a:rPr lang="en-US" altLang="zh-CN" sz="1200" dirty="0" smtClean="0"/>
              <a:t>issue and it is concluded that n</a:t>
            </a:r>
            <a:r>
              <a:rPr lang="en-GB" altLang="zh-CN" sz="1200" dirty="0" smtClean="0"/>
              <a:t>o </a:t>
            </a:r>
            <a:r>
              <a:rPr lang="en-GB" altLang="zh-CN" sz="1200" dirty="0"/>
              <a:t>normative work has been identified for Rel-17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</a:t>
            </a:r>
            <a:r>
              <a:rPr lang="en-US" altLang="zh-CN" sz="1200" dirty="0" smtClean="0"/>
              <a:t>steps: 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None.</a:t>
            </a:r>
            <a:endParaRPr lang="en-GB" altLang="zh-CN" sz="1200" dirty="0">
              <a:solidFill>
                <a:schemeClr val="bg1">
                  <a:lumMod val="50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#21: NWDAF assisting in user plane performance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solution is </a:t>
            </a:r>
            <a:r>
              <a:rPr lang="en-US" altLang="zh-CN" sz="1200" dirty="0"/>
              <a:t>documented for this key </a:t>
            </a:r>
            <a:r>
              <a:rPr lang="en-US" altLang="zh-CN" sz="1200" dirty="0" smtClean="0"/>
              <a:t>issue</a:t>
            </a:r>
            <a:r>
              <a:rPr lang="en-US" altLang="zh-CN" sz="1200" dirty="0"/>
              <a:t>. Final evaluation and conclusion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None as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n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o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n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ormative work is</a:t>
            </a:r>
            <a:r>
              <a:rPr lang="en-US" altLang="zh-CN" sz="1200" strike="sngStrike" dirty="0" smtClean="0">
                <a:solidFill>
                  <a:schemeClr val="bg1">
                    <a:lumMod val="50000"/>
                  </a:schemeClr>
                </a:solidFill>
              </a:rPr>
              <a:t> indented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200" u="sng" dirty="0" smtClean="0">
                <a:solidFill>
                  <a:schemeClr val="bg1">
                    <a:lumMod val="50000"/>
                  </a:schemeClr>
                </a:solidFill>
              </a:rPr>
              <a:t>intended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 in R17.</a:t>
            </a:r>
            <a:endParaRPr lang="en-GB" altLang="zh-CN" sz="1200" dirty="0">
              <a:solidFill>
                <a:schemeClr val="bg1">
                  <a:lumMod val="50000"/>
                </a:schemeClr>
              </a:solidFill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GB" altLang="zh-CN" sz="1100" dirty="0"/>
          </a:p>
        </p:txBody>
      </p:sp>
    </p:spTree>
    <p:extLst>
      <p:ext uri="{BB962C8B-B14F-4D97-AF65-F5344CB8AC3E}">
        <p14:creationId xmlns:p14="http://schemas.microsoft.com/office/powerpoint/2010/main" val="21067864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FS_eNA_ph2 status after </a:t>
            </a:r>
            <a:r>
              <a:rPr lang="en-US" altLang="de-DE" sz="2800" b="1" dirty="0" smtClean="0"/>
              <a:t>SA2#14</a:t>
            </a:r>
            <a:r>
              <a:rPr lang="en-US" altLang="zh-CN" sz="2800" b="1" dirty="0" smtClean="0"/>
              <a:t>2</a:t>
            </a:r>
            <a:r>
              <a:rPr lang="en-US" altLang="de-DE" sz="2800" b="1" dirty="0" smtClean="0"/>
              <a:t>E </a:t>
            </a:r>
            <a:r>
              <a:rPr lang="en-US" altLang="de-DE" sz="2800" b="1" dirty="0"/>
              <a:t>(5/5)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3305" y="1228557"/>
            <a:ext cx="8554481" cy="4838957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 identified so far</a:t>
            </a:r>
            <a:r>
              <a:rPr lang="en-US" altLang="zh-CN" sz="1200" dirty="0" smtClean="0"/>
              <a:t>.</a:t>
            </a:r>
            <a:endParaRPr lang="de-DE" altLang="de-DE" sz="8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</a:t>
            </a:r>
            <a:r>
              <a:rPr lang="en-US" sz="1200" dirty="0" smtClean="0"/>
              <a:t>.</a:t>
            </a:r>
            <a:endParaRPr lang="en-US" sz="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1600" b="1" dirty="0" smtClean="0"/>
              <a:t>Dependencies </a:t>
            </a:r>
            <a:r>
              <a:rPr lang="en-US" sz="1600" b="1" dirty="0"/>
              <a:t>with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u="sng" dirty="0"/>
              <a:t>KI#13 we asked SA3 to provide feedback on solutions so this should be mentioned here.</a:t>
            </a:r>
            <a:endParaRPr lang="zh-CN" altLang="zh-CN" sz="1200" u="sng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u="sng" dirty="0"/>
              <a:t>KI#8 requires work in SA4 for the end to end solution.</a:t>
            </a:r>
            <a:endParaRPr lang="zh-CN" altLang="zh-CN" sz="1200" u="sng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u="sng" dirty="0"/>
              <a:t>KI#4 requires SA5 to define some new procedures for OAM to provide slice information.</a:t>
            </a:r>
            <a:endParaRPr lang="zh-CN" altLang="zh-CN" sz="1200" u="sng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8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Focus </a:t>
            </a:r>
            <a:r>
              <a:rPr lang="de-DE" sz="1600" b="1" dirty="0"/>
              <a:t>for the Next </a:t>
            </a:r>
            <a:r>
              <a:rPr lang="de-DE" sz="1600" b="1" dirty="0" smtClean="0"/>
              <a:t>Meeting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 smtClean="0"/>
              <a:t>SA#90E: Submit </a:t>
            </a:r>
            <a:r>
              <a:rPr lang="en-US" altLang="zh-CN" sz="1200" dirty="0"/>
              <a:t>TR 23.700-91 to SA#90 plenary for approval and agree a </a:t>
            </a:r>
            <a:r>
              <a:rPr lang="en-US" altLang="zh-CN" sz="1200" dirty="0" smtClean="0"/>
              <a:t>WID.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/>
              <a:t>SA2#143E: Start normative work.</a:t>
            </a:r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endParaRPr lang="en-US" altLang="zh-CN" sz="1600" b="1" dirty="0" smtClean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 smtClean="0"/>
              <a:t>Risk:</a:t>
            </a:r>
            <a:endParaRPr lang="en-US" altLang="zh-CN" sz="1600" b="1" dirty="0"/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 smtClean="0"/>
              <a:t>None.</a:t>
            </a: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2684502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2850" y="2908300"/>
            <a:ext cx="6827838" cy="1143000"/>
          </a:xfrm>
        </p:spPr>
        <p:txBody>
          <a:bodyPr/>
          <a:lstStyle/>
          <a:p>
            <a:r>
              <a:rPr lang="en-US" altLang="zh-CN" b="1" dirty="0"/>
              <a:t>backup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07082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A41F864BF9E047AC9D98AA3A92DCA2" ma:contentTypeVersion="13" ma:contentTypeDescription="Create a new document." ma:contentTypeScope="" ma:versionID="b25bcc4ba47422d025582b925f8d75cc">
  <xsd:schema xmlns:xsd="http://www.w3.org/2001/XMLSchema" xmlns:xs="http://www.w3.org/2001/XMLSchema" xmlns:p="http://schemas.microsoft.com/office/2006/metadata/properties" xmlns:ns3="9fcd8246-0349-4f28-bf6f-1f0b2b4b9468" xmlns:ns4="26cfccf3-d9f9-43bb-aadf-58351eb1ba08" targetNamespace="http://schemas.microsoft.com/office/2006/metadata/properties" ma:root="true" ma:fieldsID="8a69f492b6e436bc0ae5a29485c0af4d" ns3:_="" ns4:_="">
    <xsd:import namespace="9fcd8246-0349-4f28-bf6f-1f0b2b4b9468"/>
    <xsd:import namespace="26cfccf3-d9f9-43bb-aadf-58351eb1ba08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DateTaken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cd8246-0349-4f28-bf6f-1f0b2b4b946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cfccf3-d9f9-43bb-aadf-58351eb1ba0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D73BE1B-3156-4F35-9F0D-A8205F0F092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C3DC8A1-98BA-4AF8-8B30-F1D3E1D80CC7}">
  <ds:schemaRefs>
    <ds:schemaRef ds:uri="http://schemas.microsoft.com/office/2006/metadata/properties"/>
    <ds:schemaRef ds:uri="http://www.w3.org/XML/1998/namespace"/>
    <ds:schemaRef ds:uri="http://purl.org/dc/elements/1.1/"/>
    <ds:schemaRef ds:uri="9fcd8246-0349-4f28-bf6f-1f0b2b4b9468"/>
    <ds:schemaRef ds:uri="http://schemas.microsoft.com/office/infopath/2007/PartnerControls"/>
    <ds:schemaRef ds:uri="http://schemas.microsoft.com/office/2006/documentManagement/types"/>
    <ds:schemaRef ds:uri="26cfccf3-d9f9-43bb-aadf-58351eb1ba08"/>
    <ds:schemaRef ds:uri="http://purl.org/dc/terms/"/>
    <ds:schemaRef ds:uri="http://schemas.openxmlformats.org/package/2006/metadata/core-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53EFFD72-0A4B-40CB-BF43-2F7843CAD85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cd8246-0349-4f28-bf6f-1f0b2b4b9468"/>
    <ds:schemaRef ds:uri="26cfccf3-d9f9-43bb-aadf-58351eb1ba0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14087</TotalTime>
  <Words>990</Words>
  <Application>Microsoft Office PowerPoint</Application>
  <PresentationFormat>全屏显示(4:3)</PresentationFormat>
  <Paragraphs>127</Paragraphs>
  <Slides>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   FS_eNA_ph2 Status Report</vt:lpstr>
      <vt:lpstr>FS_eNA_ph2 status at SA#90-e</vt:lpstr>
      <vt:lpstr>FS_eNA_ph2 status after SA2#142E (1/5)</vt:lpstr>
      <vt:lpstr>FS_eNA_ph2 status after SA2#142E (2/5)</vt:lpstr>
      <vt:lpstr>FS_eNA_ph2 status after SA2#142E (3/5)</vt:lpstr>
      <vt:lpstr>FS_eNA_ph2 status after SA2#142E (4/5)</vt:lpstr>
      <vt:lpstr>FS_eNA_ph2 status after SA2#142E (5/5)</vt:lpstr>
      <vt:lpstr>backup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user1</cp:lastModifiedBy>
  <cp:revision>1687</cp:revision>
  <dcterms:created xsi:type="dcterms:W3CDTF">2008-08-30T09:32:10Z</dcterms:created>
  <dcterms:modified xsi:type="dcterms:W3CDTF">2020-11-25T15:52:07Z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(3)3HzJBC8zk9wZUP4QW7UdZYCerGNTZ2iTSYXuxhujQNJe+vGO1w2Mjhu10kYBaH8fbtNk2G49
0FKMAWmS3ZTDKIzuH4z72trIiIJb5X7K1KnFMfeTnUb88by8+5lW6r6B3gzSKKRHq2Zz+HHG
IUvmADEPhRQ8AnnFKBNmNA7AHJQx72fTz+Uynuyp+mnjkUgzC4u8Gpt7gwTMTzxivFnQ11IX
l08cBYDo9ICOUXF679</vt:lpwstr>
  </property>
  <property fmtid="{D5CDD505-2E9C-101B-9397-08002B2CF9AE}" pid="9" name="_2015_ms_pID_7253431">
    <vt:lpwstr>+UCppG+/+IhTyBkl/OiT6RPI9O1K2A8DxK83iP6SMbcaxLMAU8QPZJ
4cwumobda0sp2NdrzM80duOH6r/SVqCH2GifgCGFUkgjxmTgxQh9CfoBNA6hYIfEM9gD007+
5AaVXpnY1O0xeqao5DG7rrCfDbne8777+wTlTGRVbtYCEiBMjcCKC0cgwxKgxQ/rD8vNOdGN
IjcWT0AXdbzCialYTOpM7vjbnuu4sVH5wNhi</vt:lpwstr>
  </property>
  <property fmtid="{D5CDD505-2E9C-101B-9397-08002B2CF9AE}" pid="10" name="_2015_ms_pID_7253432">
    <vt:lpwstr>Ow==</vt:lpwstr>
  </property>
  <property fmtid="{D5CDD505-2E9C-101B-9397-08002B2CF9AE}" pid="11" name="ContentTypeId">
    <vt:lpwstr>0x01010000A41F864BF9E047AC9D98AA3A92DCA2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1606317745</vt:lpwstr>
  </property>
</Properties>
</file>