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1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2" d="100"/>
          <a:sy n="102" d="100"/>
        </p:scale>
        <p:origin x="104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41117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#142E (e-meeting)</a:t>
            </a:r>
          </a:p>
          <a:p>
            <a:r>
              <a:rPr lang="nb-NO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November 16 - November 20, 2020,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S2-200xxxx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S2-2008658</a:t>
            </a:r>
            <a:r>
              <a:rPr lang="en-US" altLang="zh-CN" sz="1050" b="1" kern="120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8505" y="6476639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WG2#142E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US" altLang="zh-CN" sz="1300" baseline="0" dirty="0" smtClean="0">
                <a:solidFill>
                  <a:schemeClr val="bg1"/>
                </a:solidFill>
                <a:latin typeface="+mn-lt"/>
              </a:rPr>
              <a:t>November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16 – November 20, 2020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Specs/archive/23_series/23.700-9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</a:t>
            </a:r>
            <a:r>
              <a:rPr lang="en-GB" sz="1800" b="1" dirty="0" smtClean="0">
                <a:latin typeface="Arial" charset="0"/>
              </a:rPr>
              <a:t>Wu (</a:t>
            </a:r>
            <a:r>
              <a:rPr lang="en-GB" sz="1800" b="1" dirty="0">
                <a:latin typeface="Arial" charset="0"/>
              </a:rPr>
              <a:t>Huawei), 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Li (</a:t>
            </a:r>
            <a:r>
              <a:rPr lang="en-GB" sz="1800" b="1" dirty="0">
                <a:latin typeface="Arial" charset="0"/>
              </a:rPr>
              <a:t>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554480" cy="3706446"/>
          </a:xfrm>
        </p:spPr>
        <p:txBody>
          <a:bodyPr/>
          <a:lstStyle/>
          <a:p>
            <a:r>
              <a:rPr lang="de-DE" altLang="de-DE" sz="2000" dirty="0"/>
              <a:t>Progress since </a:t>
            </a:r>
            <a:r>
              <a:rPr lang="de-DE" altLang="de-DE" sz="2000" dirty="0" smtClean="0"/>
              <a:t>SA#89E:</a:t>
            </a:r>
            <a:endParaRPr lang="de-DE" altLang="de-DE" sz="2000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43 (SA2#141E) / 31 (SA2#142E) contributions agreed to update current solutions; </a:t>
            </a:r>
            <a:r>
              <a:rPr lang="en-US" altLang="zh-CN" sz="1200" dirty="0"/>
              <a:t>29 (SA2#141E) / </a:t>
            </a:r>
            <a:r>
              <a:rPr lang="en-US" altLang="zh-CN" sz="1200" dirty="0" smtClean="0"/>
              <a:t>30</a:t>
            </a:r>
            <a:r>
              <a:rPr lang="en-US" altLang="zh-CN" sz="1200" dirty="0" smtClean="0">
                <a:solidFill>
                  <a:srgbClr val="FF0000"/>
                </a:solidFill>
              </a:rPr>
              <a:t>+2?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(SA2#142E) </a:t>
            </a:r>
            <a:r>
              <a:rPr lang="en-US" altLang="zh-CN" sz="1200" dirty="0" smtClean="0"/>
              <a:t>contributions are agreed to evaluate or conclude the Key Issues. </a:t>
            </a:r>
            <a:r>
              <a:rPr lang="en-US" altLang="zh-CN" sz="1200" dirty="0" smtClean="0">
                <a:solidFill>
                  <a:srgbClr val="FF0000"/>
                </a:solidFill>
              </a:rPr>
              <a:t>-&gt; Conclusion 14 will be determined by CC#4</a:t>
            </a:r>
          </a:p>
          <a:p>
            <a:pPr lvl="1">
              <a:spcBef>
                <a:spcPts val="300"/>
              </a:spcBef>
              <a:defRPr/>
            </a:pPr>
            <a:r>
              <a:rPr lang="de-DE" altLang="zh-CN" sz="1200" dirty="0" smtClean="0"/>
              <a:t>18 </a:t>
            </a:r>
            <a:r>
              <a:rPr lang="de-DE" altLang="zh-CN" sz="1200" dirty="0"/>
              <a:t>KIs potential for R17 (21 KIs in total captured in TR with 3 K</a:t>
            </a:r>
            <a:r>
              <a:rPr lang="en-US" altLang="zh-CN" sz="1200" dirty="0"/>
              <a:t>Is not to be progressed in R17)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 smtClean="0"/>
              <a:t>Evaluation </a:t>
            </a:r>
            <a:r>
              <a:rPr lang="de-DE" altLang="zh-CN" sz="1200" dirty="0"/>
              <a:t>agreed for </a:t>
            </a:r>
            <a:r>
              <a:rPr lang="de-DE" altLang="zh-CN" sz="1200" dirty="0" smtClean="0"/>
              <a:t>18 K</a:t>
            </a:r>
            <a:r>
              <a:rPr lang="en-US" altLang="zh-CN" sz="1200" dirty="0" smtClean="0"/>
              <a:t>I</a:t>
            </a:r>
            <a:r>
              <a:rPr lang="de-DE" altLang="zh-CN" sz="1200" dirty="0" smtClean="0"/>
              <a:t>s;</a:t>
            </a:r>
            <a:endParaRPr lang="de-DE" altLang="zh-CN" sz="1200" dirty="0"/>
          </a:p>
          <a:p>
            <a:pPr lvl="2">
              <a:spcBef>
                <a:spcPts val="300"/>
              </a:spcBef>
              <a:defRPr/>
            </a:pPr>
            <a:r>
              <a:rPr lang="de-DE" altLang="zh-CN" sz="1200" dirty="0" smtClean="0"/>
              <a:t>Conclusion </a:t>
            </a:r>
            <a:r>
              <a:rPr lang="de-DE" altLang="zh-CN" sz="1200" dirty="0"/>
              <a:t>agreed for </a:t>
            </a:r>
            <a:r>
              <a:rPr lang="de-DE" altLang="zh-CN" sz="1200" dirty="0" smtClean="0"/>
              <a:t>17</a:t>
            </a:r>
            <a:r>
              <a:rPr lang="de-DE" altLang="zh-CN" sz="1200" dirty="0" smtClean="0">
                <a:solidFill>
                  <a:srgbClr val="FF0000"/>
                </a:solidFill>
              </a:rPr>
              <a:t>+1?</a:t>
            </a:r>
            <a:r>
              <a:rPr lang="de-DE" altLang="zh-CN" sz="1200" dirty="0" smtClean="0"/>
              <a:t> KIs</a:t>
            </a:r>
            <a:r>
              <a:rPr lang="en-US" altLang="zh-CN" sz="1200" dirty="0" smtClean="0"/>
              <a:t>. </a:t>
            </a:r>
            <a:r>
              <a:rPr lang="en-US" altLang="zh-CN" sz="1200" dirty="0" smtClean="0">
                <a:solidFill>
                  <a:srgbClr val="FF0000"/>
                </a:solidFill>
              </a:rPr>
              <a:t>-&gt; Conclusion </a:t>
            </a:r>
            <a:r>
              <a:rPr lang="en-US" altLang="zh-CN" sz="1200" dirty="0">
                <a:solidFill>
                  <a:srgbClr val="FF0000"/>
                </a:solidFill>
              </a:rPr>
              <a:t>14 will be determined by </a:t>
            </a:r>
            <a:r>
              <a:rPr lang="en-US" altLang="zh-CN" sz="1200" dirty="0" smtClean="0">
                <a:solidFill>
                  <a:srgbClr val="FF0000"/>
                </a:solidFill>
              </a:rPr>
              <a:t>CC#4</a:t>
            </a:r>
            <a:endParaRPr lang="en-US" altLang="zh-CN" sz="1200" dirty="0" smtClean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 smtClean="0"/>
          </a:p>
          <a:p>
            <a:r>
              <a:rPr lang="en-US" altLang="de-DE" sz="2000" dirty="0" smtClean="0"/>
              <a:t>RAN </a:t>
            </a:r>
            <a:r>
              <a:rPr lang="en-US" altLang="de-DE" sz="2000" dirty="0"/>
              <a:t>impacts or dependencies:</a:t>
            </a:r>
          </a:p>
          <a:p>
            <a:pPr lvl="1"/>
            <a:r>
              <a:rPr lang="en-US" altLang="de-DE" sz="1400" dirty="0" smtClean="0"/>
              <a:t>None</a:t>
            </a:r>
          </a:p>
          <a:p>
            <a:pPr marL="0" indent="0">
              <a:buNone/>
            </a:pPr>
            <a:endParaRPr lang="en-US" altLang="de-DE" sz="1200" dirty="0"/>
          </a:p>
          <a:p>
            <a:r>
              <a:rPr lang="en-US" altLang="de-DE" sz="2000" dirty="0" smtClean="0"/>
              <a:t>Next </a:t>
            </a:r>
            <a:r>
              <a:rPr lang="en-US" alt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 smtClean="0"/>
              <a:t>Submit </a:t>
            </a:r>
            <a:r>
              <a:rPr lang="en-US" altLang="zh-CN" sz="1400" dirty="0"/>
              <a:t>TR 23.700-91 to </a:t>
            </a:r>
            <a:r>
              <a:rPr lang="en-US" altLang="zh-CN" sz="1400" dirty="0" smtClean="0"/>
              <a:t>SA#90E </a:t>
            </a:r>
            <a:r>
              <a:rPr lang="en-US" altLang="zh-CN" sz="1400" dirty="0"/>
              <a:t>plenary for approval and agree a WID.</a:t>
            </a:r>
            <a:endParaRPr lang="en-US" altLang="zh-CN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at SA#89-e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7584150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2020?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SA2#142E </a:t>
            </a:r>
            <a:r>
              <a:rPr lang="en-US" altLang="de-DE" b="1" dirty="0"/>
              <a:t>(</a:t>
            </a:r>
            <a:r>
              <a:rPr lang="en-US" altLang="de-DE" b="1" dirty="0" smtClean="0"/>
              <a:t>1/5)</a:t>
            </a:r>
            <a:endParaRPr lang="en-US" altLang="de-DE" b="1" dirty="0"/>
          </a:p>
        </p:txBody>
      </p:sp>
      <p:sp>
        <p:nvSpPr>
          <p:cNvPr id="11" name="Content Placeholder 7"/>
          <p:cNvSpPr>
            <a:spLocks noGrp="1"/>
          </p:cNvSpPr>
          <p:nvPr>
            <p:ph sz="half" idx="2"/>
          </p:nvPr>
        </p:nvSpPr>
        <p:spPr>
          <a:xfrm>
            <a:off x="340971" y="2467971"/>
            <a:ext cx="8554481" cy="379609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de-DE" sz="160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FS_eNA_ph2 TR </a:t>
            </a:r>
            <a:r>
              <a:rPr lang="en-US" altLang="de-DE" sz="1200" dirty="0" smtClean="0"/>
              <a:t>23.700-91 is </a:t>
            </a:r>
            <a:r>
              <a:rPr lang="en-US" altLang="de-DE" sz="1200" dirty="0"/>
              <a:t>available </a:t>
            </a:r>
            <a:r>
              <a:rPr lang="en-US" altLang="de-DE" sz="1200" dirty="0">
                <a:hlinkClick r:id="rId4"/>
              </a:rPr>
              <a:t>here</a:t>
            </a:r>
            <a:r>
              <a:rPr lang="en-US" altLang="de-DE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18 KIs </a:t>
            </a:r>
            <a:r>
              <a:rPr lang="de-DE" altLang="zh-CN" sz="1200" dirty="0" smtClean="0"/>
              <a:t>poten</a:t>
            </a:r>
            <a:r>
              <a:rPr lang="en-US" altLang="zh-CN" sz="1200" dirty="0" smtClean="0"/>
              <a:t>t</a:t>
            </a:r>
            <a:r>
              <a:rPr lang="de-DE" altLang="zh-CN" sz="1200" dirty="0" smtClean="0"/>
              <a:t>ial </a:t>
            </a:r>
            <a:r>
              <a:rPr lang="de-DE" altLang="zh-CN" sz="1200" dirty="0"/>
              <a:t>for R17 (21 KIs in total </a:t>
            </a:r>
            <a:r>
              <a:rPr lang="de-DE" altLang="zh-CN" sz="1200" dirty="0" smtClean="0"/>
              <a:t>captured in </a:t>
            </a:r>
            <a:r>
              <a:rPr lang="de-DE" altLang="zh-CN" sz="1200" dirty="0"/>
              <a:t>TR with 3 K</a:t>
            </a:r>
            <a:r>
              <a:rPr lang="en-US" altLang="zh-CN" sz="1200" dirty="0"/>
              <a:t>Is not to be progressed in R17</a:t>
            </a:r>
            <a:r>
              <a:rPr lang="en-US" altLang="zh-CN" sz="1200" dirty="0" smtClean="0"/>
              <a:t>) and 77 </a:t>
            </a:r>
            <a:r>
              <a:rPr lang="en-US" altLang="zh-CN" sz="1200" dirty="0"/>
              <a:t>solutions in the </a:t>
            </a:r>
            <a:r>
              <a:rPr lang="en-US" altLang="zh-CN" sz="1200" dirty="0" smtClean="0"/>
              <a:t>TR.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9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</a:t>
            </a:r>
            <a:r>
              <a:rPr lang="en-US" altLang="zh-CN" sz="1200" dirty="0" smtClean="0"/>
              <a:t>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steps: Normative work.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27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strike="sngStrike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0670847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 &gt; 97%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2020?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SP-190557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88515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(2/5)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solution is documented for this key issue</a:t>
            </a:r>
            <a:r>
              <a:rPr lang="en-US" altLang="zh-CN" sz="1200" dirty="0" smtClean="0"/>
              <a:t>. </a:t>
            </a:r>
            <a:r>
              <a:rPr lang="en-US" altLang="zh-CN" sz="1200" dirty="0"/>
              <a:t>Final evaluation and conclusion </a:t>
            </a:r>
            <a:r>
              <a:rPr lang="en-US" altLang="zh-CN" sz="1200" dirty="0" smtClean="0"/>
              <a:t>agreed.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</a:t>
            </a:r>
            <a:r>
              <a:rPr lang="en-US" altLang="zh-CN" sz="1200" dirty="0" smtClean="0"/>
              <a:t>. </a:t>
            </a:r>
            <a:r>
              <a:rPr lang="en-US" altLang="zh-CN" sz="1200" u="sng" dirty="0" smtClean="0"/>
              <a:t>Alignment </a:t>
            </a:r>
            <a:r>
              <a:rPr lang="en-GB" altLang="zh-CN" sz="1200" u="sng" dirty="0" smtClean="0"/>
              <a:t>with SA5</a:t>
            </a:r>
            <a:r>
              <a:rPr lang="en-US" altLang="zh-CN" sz="1200" u="sng" dirty="0" smtClean="0"/>
              <a:t>, </a:t>
            </a:r>
            <a:r>
              <a:rPr lang="en-US" altLang="zh-CN" sz="1200" u="sng" dirty="0"/>
              <a:t>an LS was sent to SA5 in SA2#141e</a:t>
            </a:r>
            <a:r>
              <a:rPr lang="en-US" altLang="zh-CN" sz="1200" u="sng" dirty="0" smtClean="0"/>
              <a:t>.</a:t>
            </a:r>
            <a:endParaRPr lang="en-GB" altLang="zh-CN" sz="1200" u="sng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Key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documented for this key issue</a:t>
            </a:r>
            <a:r>
              <a:rPr lang="en-US" altLang="zh-CN" sz="1200" dirty="0"/>
              <a:t>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7 </a:t>
            </a:r>
            <a:r>
              <a:rPr lang="en-US" altLang="zh-CN" sz="1200" dirty="0"/>
              <a:t>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</a:t>
            </a:r>
            <a:r>
              <a:rPr lang="en-US" altLang="zh-CN" sz="1200" dirty="0" smtClean="0"/>
              <a:t>. </a:t>
            </a:r>
            <a:r>
              <a:rPr lang="en-US" altLang="zh-CN" sz="1200" u="sng" dirty="0"/>
              <a:t>Alignment </a:t>
            </a:r>
            <a:r>
              <a:rPr lang="en-GB" altLang="zh-CN" sz="1200" u="sng" dirty="0" smtClean="0"/>
              <a:t>with </a:t>
            </a:r>
            <a:r>
              <a:rPr lang="en-GB" altLang="zh-CN" sz="1200" u="sng" dirty="0"/>
              <a:t>SA4 and </a:t>
            </a:r>
            <a:r>
              <a:rPr lang="en-GB" altLang="zh-CN" sz="1200" u="sng" dirty="0" smtClean="0"/>
              <a:t>SA3</a:t>
            </a:r>
            <a:r>
              <a:rPr lang="en-US" altLang="zh-CN" sz="1200" u="sng" dirty="0" smtClean="0"/>
              <a:t>, </a:t>
            </a:r>
            <a:r>
              <a:rPr lang="en-US" altLang="zh-CN" sz="1200" u="sng" dirty="0"/>
              <a:t>an LS was sent to SA4 and SA3 in SA2#140e.</a:t>
            </a:r>
            <a:endParaRPr lang="en-GB" altLang="zh-CN" sz="1200" u="sng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solutions are </a:t>
            </a:r>
            <a:r>
              <a:rPr lang="en-US" altLang="zh-CN" sz="1200" dirty="0"/>
              <a:t>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are </a:t>
            </a:r>
            <a:r>
              <a:rPr lang="en-US" altLang="zh-CN" sz="1200" dirty="0"/>
              <a:t>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(3/5)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19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</a:t>
            </a:r>
            <a:r>
              <a:rPr lang="en-US" altLang="zh-CN" sz="1200" dirty="0" smtClean="0"/>
              <a:t>. </a:t>
            </a:r>
            <a:r>
              <a:rPr lang="en-US" altLang="zh-CN" sz="1200" u="sng" dirty="0" smtClean="0"/>
              <a:t>Alignment </a:t>
            </a:r>
            <a:r>
              <a:rPr lang="en-GB" altLang="zh-CN" sz="1200" u="sng" dirty="0" smtClean="0"/>
              <a:t>with SA3</a:t>
            </a:r>
            <a:r>
              <a:rPr lang="en-US" altLang="zh-CN" sz="1200" u="sng" dirty="0" smtClean="0"/>
              <a:t>, </a:t>
            </a:r>
            <a:r>
              <a:rPr lang="en-US" altLang="zh-CN" sz="1200" u="sng" dirty="0"/>
              <a:t>an LS was sent to SA3 in SA2#141e</a:t>
            </a:r>
            <a:r>
              <a:rPr lang="en-US" altLang="zh-CN" sz="1200" u="sng" dirty="0" smtClean="0"/>
              <a:t>.</a:t>
            </a:r>
            <a:endParaRPr lang="en-GB" altLang="zh-CN" sz="1200" u="sng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5 </a:t>
            </a:r>
            <a:r>
              <a:rPr lang="en-US" altLang="zh-CN" sz="1200" dirty="0"/>
              <a:t>solutions 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</a:t>
            </a:r>
            <a:r>
              <a:rPr lang="en-US" altLang="zh-CN" sz="1200" dirty="0" smtClean="0"/>
              <a:t>issue. </a:t>
            </a:r>
            <a:r>
              <a:rPr lang="en-US" altLang="zh-CN" sz="1200" dirty="0"/>
              <a:t>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</a:t>
            </a:r>
            <a:r>
              <a:rPr lang="en-US" altLang="zh-CN" sz="1200" dirty="0" smtClean="0"/>
              <a:t>.</a:t>
            </a:r>
            <a:r>
              <a:rPr lang="en-GB" altLang="zh-CN" sz="1200" dirty="0"/>
              <a:t> </a:t>
            </a:r>
            <a:r>
              <a:rPr lang="en-GB" altLang="zh-CN" sz="1200" u="sng" dirty="0" smtClean="0"/>
              <a:t>Alignment with </a:t>
            </a:r>
            <a:r>
              <a:rPr lang="en-GB" altLang="zh-CN" sz="1200" u="sng" dirty="0"/>
              <a:t>SA5 </a:t>
            </a:r>
            <a:r>
              <a:rPr lang="en-US" altLang="zh-CN" sz="1200" u="sng" dirty="0" smtClean="0"/>
              <a:t>and</a:t>
            </a:r>
            <a:r>
              <a:rPr lang="en-US" altLang="zh-CN" sz="1200" u="sng" dirty="0"/>
              <a:t>, an LS </a:t>
            </a:r>
            <a:r>
              <a:rPr lang="en-US" altLang="zh-CN" sz="1200" u="sng" dirty="0" smtClean="0"/>
              <a:t>sent </a:t>
            </a:r>
            <a:r>
              <a:rPr lang="en-US" altLang="zh-CN" sz="1200" u="sng" dirty="0"/>
              <a:t>to SA5 in </a:t>
            </a:r>
            <a:r>
              <a:rPr lang="en-US" altLang="zh-CN" sz="1200" u="sng" dirty="0" smtClean="0"/>
              <a:t>SA2#142e.</a:t>
            </a:r>
            <a:endParaRPr lang="en-GB" altLang="zh-CN" sz="1200" u="sng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 </a:t>
            </a:r>
            <a:r>
              <a:rPr lang="en-US" altLang="zh-CN" sz="1200" dirty="0"/>
              <a:t>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/>
              <a:t>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</a:t>
            </a:r>
            <a:r>
              <a:rPr lang="en-US" altLang="zh-CN" sz="1200" dirty="0">
                <a:solidFill>
                  <a:srgbClr val="FF0000"/>
                </a:solidFill>
              </a:rPr>
              <a:t>Final evaluation and conclusion agreed</a:t>
            </a:r>
            <a:r>
              <a:rPr lang="en-US" altLang="zh-CN" sz="1200" dirty="0" smtClean="0">
                <a:solidFill>
                  <a:srgbClr val="FF0000"/>
                </a:solidFill>
              </a:rPr>
              <a:t>. -&gt; determined by CC#4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>
                <a:solidFill>
                  <a:srgbClr val="FF0000"/>
                </a:solidFill>
              </a:rPr>
              <a:t>Normative </a:t>
            </a:r>
            <a:r>
              <a:rPr lang="en-US" altLang="zh-CN" sz="1200" dirty="0" smtClean="0">
                <a:solidFill>
                  <a:srgbClr val="FF0000"/>
                </a:solidFill>
              </a:rPr>
              <a:t>work?</a:t>
            </a:r>
            <a:endParaRPr lang="en-GB" altLang="zh-CN" sz="1200" dirty="0">
              <a:solidFill>
                <a:srgbClr val="FF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2 existing solutions are </a:t>
            </a:r>
            <a:r>
              <a:rPr lang="en-US" altLang="zh-CN" sz="1200" dirty="0"/>
              <a:t>documented </a:t>
            </a:r>
            <a:r>
              <a:rPr lang="en-US" altLang="zh-CN" sz="1200" dirty="0" smtClean="0"/>
              <a:t>for this key </a:t>
            </a:r>
            <a:r>
              <a:rPr lang="en-US" altLang="zh-CN" sz="1200" dirty="0"/>
              <a:t>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u="sng" dirty="0" smtClean="0"/>
              <a:t>Normative work</a:t>
            </a:r>
            <a:r>
              <a:rPr lang="en-US" altLang="zh-CN" sz="1200" u="sng" dirty="0" smtClean="0"/>
              <a:t>.</a:t>
            </a:r>
            <a:r>
              <a:rPr lang="en-GB" altLang="zh-CN" sz="1200" u="sng" dirty="0"/>
              <a:t> </a:t>
            </a:r>
            <a:r>
              <a:rPr lang="en-US" altLang="zh-CN" sz="1200" u="sng" dirty="0" smtClean="0"/>
              <a:t>Alignment </a:t>
            </a:r>
            <a:r>
              <a:rPr lang="en-GB" altLang="zh-CN" sz="1200" u="sng" dirty="0" smtClean="0"/>
              <a:t>with SA3</a:t>
            </a:r>
            <a:r>
              <a:rPr lang="en-US" altLang="zh-CN" sz="1200" u="sng" dirty="0" smtClean="0"/>
              <a:t>, </a:t>
            </a:r>
            <a:r>
              <a:rPr lang="en-US" altLang="zh-CN" sz="1200" u="sng" dirty="0"/>
              <a:t>an LS was sent to SA3 on user consent in SA2#139e.</a:t>
            </a:r>
            <a:endParaRPr lang="en-GB" altLang="zh-CN" sz="1200" u="sng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6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solutions </a:t>
            </a:r>
            <a:r>
              <a:rPr lang="en-US" altLang="zh-CN" sz="1200" dirty="0"/>
              <a:t>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#17: Definition of accuracy </a:t>
            </a:r>
            <a:r>
              <a:rPr lang="en-GB" altLang="zh-CN" sz="1600" dirty="0" smtClean="0"/>
              <a:t>levels</a:t>
            </a:r>
            <a:endParaRPr lang="en-GB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</a:t>
            </a:r>
            <a:r>
              <a:rPr lang="en-US" altLang="zh-CN" sz="1200" dirty="0" smtClean="0"/>
              <a:t> solution </a:t>
            </a:r>
            <a:r>
              <a:rPr lang="en-US" altLang="zh-CN" sz="1200" dirty="0"/>
              <a:t>is 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Final evaluation and conclusion agreed.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Next </a:t>
            </a:r>
            <a:r>
              <a:rPr lang="en-US" altLang="zh-CN" sz="1200" dirty="0"/>
              <a:t>steps: Normative work.</a:t>
            </a:r>
            <a:endParaRPr lang="en-GB" altLang="zh-CN" sz="1200" dirty="0"/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after </a:t>
            </a:r>
            <a:r>
              <a:rPr lang="en-US" altLang="de-DE" b="1" dirty="0" smtClean="0"/>
              <a:t>SA2#14</a:t>
            </a:r>
            <a:r>
              <a:rPr lang="en-US" altLang="zh-CN" b="1" dirty="0" smtClean="0"/>
              <a:t>2</a:t>
            </a:r>
            <a:r>
              <a:rPr lang="en-US" altLang="de-DE" b="1" dirty="0" smtClean="0"/>
              <a:t>E </a:t>
            </a:r>
            <a:r>
              <a:rPr lang="en-US" altLang="de-DE" b="1" dirty="0"/>
              <a:t>(4/5)</a:t>
            </a:r>
          </a:p>
        </p:txBody>
      </p:sp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solutions are documented 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 solutions </a:t>
            </a:r>
            <a:r>
              <a:rPr lang="en-US" altLang="zh-CN" sz="1200" dirty="0"/>
              <a:t>are </a:t>
            </a:r>
            <a:r>
              <a:rPr lang="en-US" altLang="zh-CN" sz="1200" dirty="0" smtClean="0"/>
              <a:t>documented </a:t>
            </a:r>
            <a:r>
              <a:rPr lang="en-US" altLang="zh-CN" sz="1200" dirty="0"/>
              <a:t>for this key issue. Final evaluation and conclusion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 smtClean="0"/>
              <a:t>Key </a:t>
            </a:r>
            <a:r>
              <a:rPr lang="en-GB" altLang="zh-CN" sz="1600" dirty="0"/>
              <a:t>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solutions are captured for this key </a:t>
            </a:r>
            <a:r>
              <a:rPr lang="en-US" altLang="zh-CN" sz="1200" dirty="0" smtClean="0"/>
              <a:t>issue and it is concluded that n</a:t>
            </a:r>
            <a:r>
              <a:rPr lang="en-GB" altLang="zh-CN" sz="1200" dirty="0" smtClean="0"/>
              <a:t>o </a:t>
            </a:r>
            <a:r>
              <a:rPr lang="en-GB" altLang="zh-CN" sz="1200" dirty="0"/>
              <a:t>normative work has been identified for Rel-17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</a:t>
            </a:r>
            <a:r>
              <a:rPr lang="en-US" altLang="zh-CN" sz="1200" dirty="0" smtClean="0"/>
              <a:t>steps: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1 solution is </a:t>
            </a:r>
            <a:r>
              <a:rPr lang="en-US" altLang="zh-CN" sz="1200" dirty="0"/>
              <a:t>documented for this key </a:t>
            </a:r>
            <a:r>
              <a:rPr lang="en-US" altLang="zh-CN" sz="1200" dirty="0" smtClean="0"/>
              <a:t>issue</a:t>
            </a:r>
            <a:r>
              <a:rPr lang="en-US" altLang="zh-CN" sz="1200" dirty="0"/>
              <a:t>. Final evaluation and conclusion agreed.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None as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o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n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ormative work is indented in R17.</a:t>
            </a:r>
            <a:endParaRPr lang="en-GB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FS_eNA_ph2 status after </a:t>
            </a:r>
            <a:r>
              <a:rPr lang="en-US" altLang="de-DE" sz="2800" b="1" dirty="0" smtClean="0"/>
              <a:t>SA2#14</a:t>
            </a:r>
            <a:r>
              <a:rPr lang="en-US" altLang="zh-CN" sz="2800" b="1" dirty="0" smtClean="0"/>
              <a:t>2</a:t>
            </a:r>
            <a:r>
              <a:rPr lang="en-US" altLang="de-DE" sz="2800" b="1" dirty="0" smtClean="0"/>
              <a:t>E </a:t>
            </a:r>
            <a:r>
              <a:rPr lang="en-US" altLang="de-DE" sz="2800" b="1" dirty="0"/>
              <a:t>(5/5)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</a:t>
            </a:r>
            <a:r>
              <a:rPr lang="en-US" altLang="zh-CN" sz="1200" dirty="0" smtClean="0"/>
              <a:t>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  <a:r>
              <a:rPr lang="en-US" sz="1200" dirty="0" smtClean="0"/>
              <a:t>.</a:t>
            </a: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 smtClean="0"/>
              <a:t>Dependencies </a:t>
            </a:r>
            <a:r>
              <a:rPr lang="en-US" sz="1600" b="1" dirty="0"/>
              <a:t>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</a:t>
            </a:r>
            <a:r>
              <a:rPr lang="de-DE" sz="1600" b="1" dirty="0" smtClean="0"/>
              <a:t>Meeting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/>
              <a:t>SA#90E: Submit </a:t>
            </a:r>
            <a:r>
              <a:rPr lang="en-US" altLang="zh-CN" sz="1200" dirty="0"/>
              <a:t>TR 23.700-91 to SA#90 plenary for approval and agree a </a:t>
            </a:r>
            <a:r>
              <a:rPr lang="en-US" altLang="zh-CN" sz="1200" dirty="0" smtClean="0"/>
              <a:t>WID.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SA2#143E: Start normative work.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 smtClean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Risk:</a:t>
            </a:r>
            <a:endParaRPr lang="en-US" altLang="zh-CN" sz="1600" b="1" dirty="0"/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 smtClean="0"/>
              <a:t>None.</a:t>
            </a: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3DC8A1-98BA-4AF8-8B30-F1D3E1D80CC7}">
  <ds:schemaRefs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elements/1.1/"/>
    <ds:schemaRef ds:uri="http://www.w3.org/XML/1998/namespace"/>
    <ds:schemaRef ds:uri="26cfccf3-d9f9-43bb-aadf-58351eb1ba08"/>
    <ds:schemaRef ds:uri="http://purl.org/dc/terms/"/>
    <ds:schemaRef ds:uri="http://schemas.microsoft.com/office/2006/documentManagement/types"/>
    <ds:schemaRef ds:uri="http://schemas.microsoft.com/office/infopath/2007/PartnerControls"/>
    <ds:schemaRef ds:uri="9fcd8246-0349-4f28-bf6f-1f0b2b4b9468"/>
  </ds:schemaRefs>
</ds:datastoreItem>
</file>

<file path=customXml/itemProps3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14065</TotalTime>
  <Words>949</Words>
  <Application>Microsoft Office PowerPoint</Application>
  <PresentationFormat>全屏显示(4:3)</PresentationFormat>
  <Paragraphs>120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FS_eNA_ph2 status at SA#89-e</vt:lpstr>
      <vt:lpstr>FS_eNA_ph2 status after SA2#142E (1/5)</vt:lpstr>
      <vt:lpstr>FS_eNA_ph2 status after SA2#142E (2/5)</vt:lpstr>
      <vt:lpstr>FS_eNA_ph2 status after SA2#142E (3/5)</vt:lpstr>
      <vt:lpstr>FS_eNA_ph2 status after SA2#142E (4/5)</vt:lpstr>
      <vt:lpstr>FS_eNA_ph2 status after SA2#142E (5/5)</vt:lpstr>
      <vt:lpstr>backup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user1</cp:lastModifiedBy>
  <cp:revision>1678</cp:revision>
  <dcterms:created xsi:type="dcterms:W3CDTF">2008-08-30T09:32:10Z</dcterms:created>
  <dcterms:modified xsi:type="dcterms:W3CDTF">2020-11-23T16:24:42Z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(3)RVij3HS+kHLCCvISn7lhhxM725FPPNaYEngaMfKzWULNl7U48fB+zKFliXBivqcDzGHOL5tn
zFMlUNzPTPPt4IRzZv432B7F95CTqTTROB4ZyAca1aO2Ov0VFa4SwHeabgUY1s/LyBahB8Uz
FsHeyDyun4+iicGB/qryyzXe/B7gD1WkIAzR5lYflUuLHT9i1DwvwwpGuXO9Xt7QHYDfgfeD
5RToBakxW54Ia4m5Tg</vt:lpwstr>
  </property>
  <property fmtid="{D5CDD505-2E9C-101B-9397-08002B2CF9AE}" pid="9" name="_2015_ms_pID_7253431">
    <vt:lpwstr>UBhw0y0CRF7JiHHhRpo39aQ3Ot0PsiyXbXeF3i0wsfKKl9ZXU1tjgi
f4Fcpr/7XxJ+F3hSWEEWXHjId0jUQwW/tyTcnVWFRIllcNhPv9qy0C8mQ6JEST/kTP3CIbTN
QOFxud7z+Ag7hPJXFkTJejnfht5C2jjghURzz/4LYv3KhaeYfwCh22HeSUHziLdBDX1/EzfV
kICW0aY9iMrwztwsw+Th6Rf8S2HEfbLD/9oq</vt:lpwstr>
  </property>
  <property fmtid="{D5CDD505-2E9C-101B-9397-08002B2CF9AE}" pid="10" name="_2015_ms_pID_7253432">
    <vt:lpwstr>jg==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1606097541</vt:lpwstr>
  </property>
</Properties>
</file>