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16"/>
  </p:notesMasterIdLst>
  <p:handoutMasterIdLst>
    <p:handoutMasterId r:id="rId17"/>
  </p:handoutMasterIdLst>
  <p:sldIdLst>
    <p:sldId id="303" r:id="rId2"/>
    <p:sldId id="812" r:id="rId3"/>
    <p:sldId id="809" r:id="rId4"/>
    <p:sldId id="811" r:id="rId5"/>
    <p:sldId id="799" r:id="rId6"/>
    <p:sldId id="787" r:id="rId7"/>
    <p:sldId id="795" r:id="rId8"/>
    <p:sldId id="801" r:id="rId9"/>
    <p:sldId id="802" r:id="rId10"/>
    <p:sldId id="803" r:id="rId11"/>
    <p:sldId id="804" r:id="rId12"/>
    <p:sldId id="806" r:id="rId13"/>
    <p:sldId id="807" r:id="rId14"/>
    <p:sldId id="808" r:id="rId15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  <p:cmAuthor id="2" name="Huawei" initials="HW" lastIdx="3" clrIdx="1">
    <p:extLst>
      <p:ext uri="{19B8F6BF-5375-455C-9EA6-DF929625EA0E}">
        <p15:presenceInfo xmlns:p15="http://schemas.microsoft.com/office/powerpoint/2012/main" userId="Huawei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2A6EA8"/>
    <a:srgbClr val="FF3300"/>
    <a:srgbClr val="62A14D"/>
    <a:srgbClr val="000000"/>
    <a:srgbClr val="C6D254"/>
    <a:srgbClr val="B1D254"/>
    <a:srgbClr val="72AF2F"/>
    <a:srgbClr val="5C88D0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166" d="100"/>
          <a:sy n="166" d="100"/>
        </p:scale>
        <p:origin x="1960" y="9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11/23/2020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11/23/2020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73911055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11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47905775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30606200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51483492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14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1739375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75186545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89264835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34527034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6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19470603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7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00643612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8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38985196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9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47967470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10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8509198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</a:t>
            </a:r>
            <a:r>
              <a:rPr lang="de-DE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142E</a:t>
            </a:r>
            <a:endParaRPr lang="de-DE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Electronic meeting, </a:t>
            </a:r>
            <a:r>
              <a:rPr lang="en-US" altLang="zh-CN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Nov 16 </a:t>
            </a:r>
            <a:r>
              <a:rPr lang="en-US" altLang="zh-CN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- </a:t>
            </a:r>
            <a:r>
              <a:rPr lang="en-US" altLang="zh-CN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20, </a:t>
            </a:r>
            <a:r>
              <a:rPr lang="en-US" altLang="zh-CN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2020</a:t>
            </a: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604543" y="324480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S2-2008640</a:t>
            </a:r>
            <a:r>
              <a:rPr lang="en-US" sz="1400" b="1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r01</a:t>
            </a:r>
            <a:endParaRPr lang="en-GB" altLang="en-US" sz="1400" b="1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</a:t>
            </a:r>
            <a:r>
              <a:rPr lang="en-GB" altLang="de-DE" sz="1200" dirty="0" smtClean="0">
                <a:solidFill>
                  <a:schemeClr val="bg1"/>
                </a:solidFill>
              </a:rPr>
              <a:t>WG2#142E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 </a:t>
            </a:r>
            <a:r>
              <a:rPr lang="en-GB" altLang="de-DE" sz="1200" baseline="0" dirty="0">
                <a:solidFill>
                  <a:schemeClr val="bg1"/>
                </a:solidFill>
              </a:rPr>
              <a:t>Electronic </a:t>
            </a:r>
            <a:r>
              <a:rPr lang="en-GB" altLang="de-DE" sz="1200" kern="1200" baseline="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meeting, </a:t>
            </a:r>
            <a:r>
              <a:rPr lang="en-US" altLang="zh-CN" sz="1200" kern="1200" baseline="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November 16 - 20</a:t>
            </a:r>
            <a:r>
              <a:rPr lang="en-GB" altLang="de-DE" sz="1200" kern="1200" baseline="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</a:t>
            </a:r>
            <a:r>
              <a:rPr lang="en-GB" altLang="de-DE" sz="1200" kern="1200" baseline="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2020</a:t>
            </a: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2020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sa/WG2_Arch/Latest_SA2_Specs/Latest_draft_S2_Specs/23748-050.zip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Specs/archive/23_series/23.748" TargetMode="Externa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Specs/archive/23_series/23.748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Specs/archive/23_series/23.748/23748-030.zip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sa/WG2_Arch/Latest_SA2_Specs/Latest_draft_S2_Specs/23748-040.zip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3600" dirty="0"/>
              <a:t> </a:t>
            </a:r>
            <a:r>
              <a:rPr lang="en-US" sz="3600" b="1" dirty="0"/>
              <a:t>FS_enh_EC </a:t>
            </a: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3600" b="1" dirty="0"/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b="1" dirty="0"/>
              <a:t/>
            </a:r>
            <a:br>
              <a:rPr lang="en-US" altLang="en-US" sz="2000" b="1" dirty="0"/>
            </a:br>
            <a:r>
              <a:rPr lang="en-GB" sz="1800" b="1" dirty="0">
                <a:latin typeface="Arial" charset="0"/>
              </a:rPr>
              <a:t>Hui Ni</a:t>
            </a:r>
          </a:p>
          <a:p>
            <a:pPr>
              <a:lnSpc>
                <a:spcPct val="80000"/>
              </a:lnSpc>
            </a:pPr>
            <a:r>
              <a:rPr lang="en-GB" sz="1800" b="1" dirty="0">
                <a:latin typeface="Arial" charset="0"/>
              </a:rPr>
              <a:t>Huawei</a:t>
            </a: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FS_enh_EC status after SA2#140</a:t>
            </a:r>
            <a:r>
              <a:rPr lang="en-US" altLang="zh-CN" sz="2800" b="1" dirty="0"/>
              <a:t>e</a:t>
            </a:r>
            <a:r>
              <a:rPr lang="en-US" altLang="de-DE" sz="2800" b="1" dirty="0"/>
              <a:t> (1/2)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FS_enh_EC</a:t>
                      </a:r>
                      <a:r>
                        <a:rPr lang="en-US" sz="1400" b="1" kern="1200" baseline="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enhancement of support for Edge Computing in 5GC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60% </a:t>
                      </a:r>
                      <a:r>
                        <a:rPr lang="en-US" altLang="zh-CN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70%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2020 -&gt; </a:t>
                      </a: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2020</a:t>
                      </a:r>
                      <a:endParaRPr lang="en-US" altLang="zh-CN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SP-190185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  <a:latin typeface="+mn-lt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  <a:noFill/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dirty="0"/>
              <a:t>FS_enh_EC TR 23.748 v0.5.0 is available at</a:t>
            </a:r>
            <a:r>
              <a:rPr lang="de-DE" altLang="de-DE" sz="1200" b="1" dirty="0">
                <a:hlinkClick r:id="rId3"/>
              </a:rPr>
              <a:t> </a:t>
            </a:r>
            <a:r>
              <a:rPr lang="en-US" altLang="zh-CN" sz="1200" b="1" dirty="0">
                <a:hlinkClick r:id="rId3"/>
              </a:rPr>
              <a:t>link</a:t>
            </a:r>
            <a:r>
              <a:rPr lang="de-DE" altLang="de-DE" sz="1200" b="1" dirty="0"/>
              <a:t>. The TR is sent to SA plenary for information.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dirty="0"/>
              <a:t>Two LSs were sent to SA3 and SA6 respectively for coordination.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/>
              <a:t>Key issue 1</a:t>
            </a:r>
            <a:r>
              <a:rPr lang="zh-CN" altLang="en-US" sz="1600" b="1" dirty="0"/>
              <a:t> </a:t>
            </a:r>
            <a:r>
              <a:rPr lang="en-US" altLang="zh-CN" sz="1600" b="1" dirty="0"/>
              <a:t>(Discovery of Edge Application Server)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17 existing solutions were revised.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The key issue was partially concluded (on URSP/ECS provisioning/ Distributed Anchor connectivity models).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Next steps: Resolve ENs in solutions and conclusion parts; Complete Key issue conclusion (on Session Breakout connectivity model).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/>
              <a:t>Key issue 2</a:t>
            </a:r>
            <a:r>
              <a:rPr lang="zh-CN" altLang="en-US" sz="1600" b="1" dirty="0"/>
              <a:t> </a:t>
            </a:r>
            <a:r>
              <a:rPr lang="en-US" altLang="zh-CN" sz="1600" b="1" dirty="0"/>
              <a:t>(Edge relocation)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5 new solutions were approved, 11 existing solutions were revised. Totally 25 solutions for KI#2.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Next steps: Classify the solutions based on different aspects; evaluate solutions and conclude the Key issue. 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/>
              <a:t>Key issue 3</a:t>
            </a:r>
            <a:r>
              <a:rPr lang="zh-CN" altLang="en-US" sz="1600" b="1" dirty="0"/>
              <a:t> </a:t>
            </a:r>
            <a:r>
              <a:rPr lang="en-US" altLang="zh-CN" sz="1600" b="1" dirty="0"/>
              <a:t>(Network Information Provisioning to Local Applications with low latency)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1 new solution was approved, 7 existing solutions were revised. Totally 10 solutions for KI#3.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Next steps: Evaluate solutions and conclude the Key issue. 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/>
              <a:t>Key issue 5</a:t>
            </a:r>
            <a:r>
              <a:rPr lang="zh-CN" altLang="en-US" sz="1600" b="1" dirty="0"/>
              <a:t> </a:t>
            </a:r>
            <a:r>
              <a:rPr lang="en-US" altLang="zh-CN" sz="1600" b="1" dirty="0"/>
              <a:t>(Activating the traffic routing towards Local Data Network per AF request)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2 existing solutions were revised. Totally 2 solutions for KI#5.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Overall evaluation was approved.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Next steps: Conclude the Key issue.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b="1" dirty="0"/>
          </a:p>
        </p:txBody>
      </p:sp>
    </p:spTree>
    <p:extLst>
      <p:ext uri="{BB962C8B-B14F-4D97-AF65-F5344CB8AC3E}">
        <p14:creationId xmlns:p14="http://schemas.microsoft.com/office/powerpoint/2010/main" val="3102452876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FS_enh_EC status after SA2#140</a:t>
            </a:r>
            <a:r>
              <a:rPr lang="en-US" altLang="zh-CN" sz="2800" b="1" dirty="0"/>
              <a:t>e</a:t>
            </a:r>
            <a:r>
              <a:rPr lang="en-US" altLang="de-DE" sz="2800" b="1" dirty="0"/>
              <a:t> (2/2)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1" y="1400784"/>
            <a:ext cx="8554481" cy="4824918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1800" b="1" dirty="0">
                <a:ea typeface="+mn-ea"/>
                <a:cs typeface="+mn-cs"/>
              </a:rPr>
              <a:t>RAN impacts and dependencies:</a:t>
            </a:r>
            <a:endParaRPr lang="de-DE" sz="18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/>
              <a:t>None identified.</a:t>
            </a:r>
            <a:endParaRPr lang="de-DE" altLang="de-DE" sz="1400" b="1" dirty="0"/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altLang="zh-CN" sz="1400" b="1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800" b="1" dirty="0"/>
              <a:t>Contentious Issue: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/>
              <a:t>LDNSR placement issue needs to be resolved.</a:t>
            </a:r>
            <a:endParaRPr lang="de-DE" altLang="de-DE" sz="1400" b="1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sz="14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800" b="1" dirty="0"/>
              <a:t>Focus for the Next Meeting (SA2#141</a:t>
            </a:r>
            <a:r>
              <a:rPr lang="en-US" altLang="zh-CN" sz="1800" b="1" dirty="0"/>
              <a:t>e</a:t>
            </a:r>
            <a:r>
              <a:rPr lang="de-DE" sz="1800" b="1" dirty="0"/>
              <a:t>):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/>
              <a:t>Conclusions for KI#2, KI#3, KI#5 and session breakout case of KI#1</a:t>
            </a:r>
            <a:r>
              <a:rPr lang="en-US" altLang="de-DE" sz="1400" b="1" dirty="0"/>
              <a:t>. </a:t>
            </a:r>
            <a:endParaRPr lang="de-DE" altLang="de-DE" sz="1400" b="1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/>
              <a:t>Proposals for new solution, new/updated key issue will NOT be discussed.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/>
              <a:t>Any update to existing solution should focus on resolving ENs and keep the solution stable.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endParaRPr lang="en-US" altLang="zh-CN" sz="105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800" b="1" dirty="0"/>
              <a:t>Overall Plan: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/>
              <a:t>SA2#141e: Concluding all KIs.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altLang="zh-CN" sz="1400" b="1" dirty="0"/>
              <a:t>SA2#142</a:t>
            </a:r>
            <a:r>
              <a:rPr lang="en-US" altLang="zh-CN" sz="1400" b="1" dirty="0"/>
              <a:t>e: All remaining works for completing SI. Agreeing to a WID.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400" b="1" dirty="0"/>
          </a:p>
        </p:txBody>
      </p:sp>
    </p:spTree>
    <p:extLst>
      <p:ext uri="{BB962C8B-B14F-4D97-AF65-F5344CB8AC3E}">
        <p14:creationId xmlns:p14="http://schemas.microsoft.com/office/powerpoint/2010/main" val="1774263699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FS_enh_EC status after </a:t>
            </a:r>
            <a:r>
              <a:rPr lang="en-US" altLang="de-DE" sz="2800" b="1" dirty="0" smtClean="0"/>
              <a:t>SA2#141</a:t>
            </a:r>
            <a:r>
              <a:rPr lang="en-US" altLang="zh-CN" sz="2800" b="1" dirty="0" smtClean="0"/>
              <a:t>e</a:t>
            </a:r>
            <a:r>
              <a:rPr lang="en-US" altLang="de-DE" sz="2800" b="1" dirty="0" smtClean="0"/>
              <a:t> </a:t>
            </a:r>
            <a:r>
              <a:rPr lang="en-US" altLang="de-DE" sz="2800" b="1" dirty="0"/>
              <a:t>(1/3)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FS_enh_EC</a:t>
                      </a:r>
                      <a:r>
                        <a:rPr lang="en-US" sz="1400" b="1" kern="1200" baseline="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enhancement of support for Edge Computing in 5GC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70% </a:t>
                      </a:r>
                      <a:r>
                        <a:rPr lang="en-US" altLang="zh-CN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85%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</a:t>
                      </a: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, 2020</a:t>
                      </a:r>
                      <a:endParaRPr lang="en-US" altLang="zh-CN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SP-190185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  <a:latin typeface="+mn-lt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399244"/>
            <a:ext cx="8554481" cy="3885739"/>
          </a:xfrm>
          <a:noFill/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600" dirty="0"/>
              <a:t>FS_enh_EC TR 23.748 is available at</a:t>
            </a:r>
            <a:r>
              <a:rPr lang="de-DE" altLang="de-DE" sz="1600" dirty="0">
                <a:hlinkClick r:id="rId3"/>
              </a:rPr>
              <a:t> </a:t>
            </a:r>
            <a:r>
              <a:rPr lang="en-US" altLang="zh-CN" sz="1600" dirty="0">
                <a:hlinkClick r:id="rId3"/>
              </a:rPr>
              <a:t>link</a:t>
            </a:r>
            <a:r>
              <a:rPr lang="de-DE" altLang="de-DE" sz="1600" dirty="0"/>
              <a:t>. 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2000" b="1" dirty="0"/>
              <a:t>Key issue 1</a:t>
            </a:r>
            <a:r>
              <a:rPr lang="zh-CN" altLang="en-US" sz="2000" b="1" dirty="0"/>
              <a:t> </a:t>
            </a:r>
            <a:r>
              <a:rPr lang="en-US" altLang="zh-CN" sz="2000" b="1" dirty="0"/>
              <a:t>(Discovery of Edge Application Server)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/>
              <a:t>7 existing solutions were revised.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/>
              <a:t>The key issue was concluded (on URSP/ECS provisioning/ Distributed Anchor/Session Breakout connectivity connectivity models).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/>
              <a:t>LDNSR placement issue is resolved. Detailed interaction between LDNSR and SMF is left to next </a:t>
            </a:r>
            <a:r>
              <a:rPr lang="en-US" altLang="zh-CN" sz="1600" dirty="0" smtClean="0"/>
              <a:t>meeting.</a:t>
            </a:r>
            <a:endParaRPr lang="en-US" altLang="zh-CN" sz="16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/>
              <a:t>Next steps: Resolve ENs in solution 22 and conclusion parts.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2000" b="1" dirty="0"/>
              <a:t>Key issue 2</a:t>
            </a:r>
            <a:r>
              <a:rPr lang="zh-CN" altLang="en-US" sz="2000" b="1" dirty="0"/>
              <a:t> </a:t>
            </a:r>
            <a:r>
              <a:rPr lang="en-US" altLang="zh-CN" sz="2000" b="1" dirty="0"/>
              <a:t>(Edge relocation)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/>
              <a:t>8 existing solutions were revised.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/>
              <a:t>The key issue was partially concluded (on packet lossless, UE DNS cache, AF based EAS rediscovery, and some solutions).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/>
              <a:t>Next steps: </a:t>
            </a:r>
            <a:r>
              <a:rPr lang="en-US" altLang="zh-CN" sz="1600" dirty="0" smtClean="0"/>
              <a:t>Resolve </a:t>
            </a:r>
            <a:r>
              <a:rPr lang="en-US" altLang="zh-CN" sz="1600" dirty="0"/>
              <a:t>ENs in conclusion part and complete evaluation of all KI#2 solutions. </a:t>
            </a:r>
          </a:p>
        </p:txBody>
      </p:sp>
    </p:spTree>
    <p:extLst>
      <p:ext uri="{BB962C8B-B14F-4D97-AF65-F5344CB8AC3E}">
        <p14:creationId xmlns:p14="http://schemas.microsoft.com/office/powerpoint/2010/main" val="1304779867"/>
      </p:ext>
    </p:extLst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FS_enh_EC status after </a:t>
            </a:r>
            <a:r>
              <a:rPr lang="en-US" altLang="de-DE" sz="2800" b="1" dirty="0" smtClean="0"/>
              <a:t>SA2#141</a:t>
            </a:r>
            <a:r>
              <a:rPr lang="en-US" altLang="zh-CN" sz="2800" b="1" dirty="0" smtClean="0"/>
              <a:t>e</a:t>
            </a:r>
            <a:r>
              <a:rPr lang="en-US" altLang="de-DE" sz="2800" b="1" dirty="0" smtClean="0"/>
              <a:t> </a:t>
            </a:r>
            <a:r>
              <a:rPr lang="en-US" altLang="de-DE" sz="2800" b="1" dirty="0"/>
              <a:t>(2/3)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377167" y="1731837"/>
            <a:ext cx="8554481" cy="3885739"/>
          </a:xfrm>
          <a:noFill/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2000" b="1" dirty="0"/>
              <a:t>Key issue 3</a:t>
            </a:r>
            <a:r>
              <a:rPr lang="zh-CN" altLang="en-US" sz="2000" b="1" dirty="0"/>
              <a:t> </a:t>
            </a:r>
            <a:r>
              <a:rPr lang="en-US" altLang="zh-CN" sz="2000" b="1" dirty="0"/>
              <a:t>(Network Information Provisioning to Local Applications with low latency)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/>
              <a:t>2 existing solutions were revised.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/>
              <a:t>One conclusion proposal was endorsed but the conclusion is still controversial.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/>
              <a:t>Next steps: Complete the conclusion of the Key issue. 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zh-CN" sz="2000" b="1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2000" b="1" dirty="0"/>
              <a:t>Key issue 5</a:t>
            </a:r>
            <a:r>
              <a:rPr lang="zh-CN" altLang="en-US" sz="2000" b="1" dirty="0"/>
              <a:t> </a:t>
            </a:r>
            <a:r>
              <a:rPr lang="en-US" altLang="zh-CN" sz="2000" b="1" dirty="0"/>
              <a:t>(Activating the traffic routing towards Local Data Network per AF request)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/>
              <a:t>2 existing solutions were revised.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/>
              <a:t>The Key issue was concluded.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/>
              <a:t>Next steps: None.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dirty="0"/>
          </a:p>
        </p:txBody>
      </p:sp>
    </p:spTree>
    <p:extLst>
      <p:ext uri="{BB962C8B-B14F-4D97-AF65-F5344CB8AC3E}">
        <p14:creationId xmlns:p14="http://schemas.microsoft.com/office/powerpoint/2010/main" val="3707956420"/>
      </p:ext>
    </p:extLst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FS_enh_EC status after </a:t>
            </a:r>
            <a:r>
              <a:rPr lang="en-US" altLang="de-DE" sz="2800" b="1" dirty="0" smtClean="0"/>
              <a:t>SA2#141</a:t>
            </a:r>
            <a:r>
              <a:rPr lang="en-US" altLang="zh-CN" sz="2800" b="1" dirty="0" smtClean="0"/>
              <a:t>e</a:t>
            </a:r>
            <a:r>
              <a:rPr lang="en-US" altLang="de-DE" sz="2800" b="1" dirty="0" smtClean="0"/>
              <a:t> </a:t>
            </a:r>
            <a:r>
              <a:rPr lang="en-US" altLang="de-DE" sz="2800" b="1" dirty="0"/>
              <a:t>(3/3)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1" y="1400784"/>
            <a:ext cx="8554481" cy="4824918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2000" b="1" dirty="0">
                <a:ea typeface="+mn-ea"/>
                <a:cs typeface="+mn-cs"/>
              </a:rPr>
              <a:t>RAN impacts and dependencies:</a:t>
            </a:r>
            <a:endParaRPr lang="de-DE" sz="20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/>
              <a:t>None identified.</a:t>
            </a:r>
            <a:endParaRPr lang="de-DE" altLang="de-DE" sz="1600" dirty="0"/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altLang="zh-CN" sz="1600" b="1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2000" b="1" dirty="0"/>
              <a:t>Contentious Issue: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/>
              <a:t>KI#3 conclusion on network information </a:t>
            </a:r>
            <a:r>
              <a:rPr lang="en-US" altLang="zh-CN" sz="1600" dirty="0" smtClean="0"/>
              <a:t>provisioning </a:t>
            </a:r>
            <a:r>
              <a:rPr lang="en-US" altLang="zh-CN" sz="1600" dirty="0"/>
              <a:t>to Local Applications with low latency </a:t>
            </a:r>
            <a:r>
              <a:rPr lang="en-US" altLang="de-DE" sz="1600" dirty="0"/>
              <a:t> </a:t>
            </a:r>
            <a:endParaRPr lang="de-DE" altLang="de-DE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sz="16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2000" b="1" dirty="0"/>
              <a:t>Focus for the Next Meeting (SA2#142</a:t>
            </a:r>
            <a:r>
              <a:rPr lang="en-US" altLang="zh-CN" sz="2000" b="1" dirty="0"/>
              <a:t>e</a:t>
            </a:r>
            <a:r>
              <a:rPr lang="de-DE" sz="2000" b="1" dirty="0"/>
              <a:t>):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/>
              <a:t>Complete conclusion of KI#2 and </a:t>
            </a:r>
            <a:r>
              <a:rPr lang="en-US" altLang="zh-CN" sz="1600" dirty="0" smtClean="0"/>
              <a:t>KI#3.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/>
              <a:t>R</a:t>
            </a:r>
            <a:r>
              <a:rPr lang="en-US" altLang="zh-CN" sz="1600" dirty="0" smtClean="0"/>
              <a:t>efinement </a:t>
            </a:r>
            <a:r>
              <a:rPr lang="en-US" altLang="zh-CN" sz="1600" dirty="0"/>
              <a:t>of KI#1 conclusion and solution 22.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/>
              <a:t>Solution update should focus on ONLY those updates that will impact conclusion.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/>
              <a:t>Agreeing to a WID and submitting TR 23.748 to SA#90E for approval.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500" dirty="0"/>
              <a:t>Proposals for new solution, new/updated key issue will NOT be discussed. 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endParaRPr lang="en-US" altLang="zh-CN" sz="11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2000" b="1" dirty="0"/>
              <a:t>Overall Plan: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altLang="zh-CN" sz="1600" dirty="0"/>
              <a:t>SA2#142</a:t>
            </a:r>
            <a:r>
              <a:rPr lang="en-US" altLang="zh-CN" sz="1600" dirty="0"/>
              <a:t>e: All remaining works for completing SI. Agreeing to a WID.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600" b="1" dirty="0"/>
          </a:p>
        </p:txBody>
      </p:sp>
    </p:spTree>
    <p:extLst>
      <p:ext uri="{BB962C8B-B14F-4D97-AF65-F5344CB8AC3E}">
        <p14:creationId xmlns:p14="http://schemas.microsoft.com/office/powerpoint/2010/main" val="4016017929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489015952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FS_enh</a:t>
                      </a:r>
                      <a:r>
                        <a:rPr lang="en-US" altLang="zh-CN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_EC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enhancement of support for Edge Computing in 5GC</a:t>
                      </a:r>
                      <a:endParaRPr lang="de-DE" altLang="zh-CN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70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 -&gt; 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</a:t>
                      </a: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, 20</a:t>
                      </a:r>
                      <a:endParaRPr kumimoji="0" lang="en-US" sz="14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SP-200093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747027"/>
            <a:ext cx="8554480" cy="3481054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dirty="0"/>
              <a:t>Progress since </a:t>
            </a:r>
            <a:r>
              <a:rPr lang="de-DE" altLang="de-DE" sz="2000" dirty="0" smtClean="0"/>
              <a:t>SA#89E:</a:t>
            </a:r>
            <a:endParaRPr lang="de-DE" altLang="de-DE" sz="20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40 </a:t>
            </a:r>
            <a:r>
              <a:rPr lang="en-US" altLang="zh-CN" sz="1400" dirty="0"/>
              <a:t>approved </a:t>
            </a:r>
            <a:r>
              <a:rPr lang="en-US" altLang="zh-CN" sz="1400" dirty="0" smtClean="0"/>
              <a:t>P-CRs on solution update, evaluation/conclusion of key issues. </a:t>
            </a:r>
            <a:endParaRPr lang="en-US" altLang="zh-CN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All Key issues prioritized in Rel-17 have been concluded, including: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000" dirty="0" smtClean="0"/>
              <a:t>Key Issue #</a:t>
            </a:r>
            <a:r>
              <a:rPr lang="en-US" altLang="zh-CN" sz="1000" dirty="0"/>
              <a:t>1: Discovery of Edge Application Server</a:t>
            </a:r>
            <a:endParaRPr lang="en-US" altLang="zh-CN" sz="1000" dirty="0" smtClean="0"/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000" dirty="0"/>
              <a:t>Key Issue </a:t>
            </a:r>
            <a:r>
              <a:rPr lang="en-US" altLang="zh-CN" sz="1000" dirty="0" smtClean="0"/>
              <a:t>#</a:t>
            </a:r>
            <a:r>
              <a:rPr lang="en-US" altLang="zh-CN" sz="1000" dirty="0"/>
              <a:t>2: Edge relocation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000" dirty="0"/>
              <a:t>Key Issue </a:t>
            </a:r>
            <a:r>
              <a:rPr lang="en-US" altLang="zh-CN" sz="1000" dirty="0" smtClean="0"/>
              <a:t>#</a:t>
            </a:r>
            <a:r>
              <a:rPr lang="en-US" altLang="zh-CN" sz="1000" dirty="0"/>
              <a:t>3: Network Information Provisioning to Local Applications with low latency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000" dirty="0"/>
              <a:t>Key Issue </a:t>
            </a:r>
            <a:r>
              <a:rPr lang="en-US" altLang="zh-CN" sz="1000" dirty="0" smtClean="0"/>
              <a:t>#</a:t>
            </a:r>
            <a:r>
              <a:rPr lang="en-US" altLang="zh-CN" sz="1000" dirty="0"/>
              <a:t>5: Activating the traffic routing towards Local Data Network per AF request</a:t>
            </a:r>
          </a:p>
          <a:p>
            <a:pPr lvl="1">
              <a:defRPr/>
            </a:pPr>
            <a:r>
              <a:rPr lang="en-US" altLang="zh-CN" sz="1400" dirty="0" smtClean="0"/>
              <a:t>2 LS replies from </a:t>
            </a:r>
            <a:r>
              <a:rPr lang="en-US" altLang="zh-CN" sz="1400" dirty="0"/>
              <a:t>SA3 and SA6 </a:t>
            </a:r>
            <a:r>
              <a:rPr lang="en-US" altLang="zh-CN" sz="1400" dirty="0" smtClean="0"/>
              <a:t>were handled.</a:t>
            </a:r>
            <a:endParaRPr lang="en-US" altLang="zh-CN" sz="1400" dirty="0"/>
          </a:p>
          <a:p>
            <a:pPr lvl="1">
              <a:defRPr/>
            </a:pPr>
            <a:r>
              <a:rPr lang="en-US" altLang="zh-CN" sz="1400" dirty="0"/>
              <a:t>The TR 23.748 </a:t>
            </a:r>
            <a:r>
              <a:rPr lang="en-US" altLang="zh-CN" sz="1400" dirty="0" smtClean="0"/>
              <a:t>and corresponding WID are </a:t>
            </a:r>
            <a:r>
              <a:rPr lang="en-US" altLang="zh-CN" sz="1400" dirty="0"/>
              <a:t>sent to SA plenary for </a:t>
            </a:r>
            <a:r>
              <a:rPr lang="en-US" altLang="zh-CN" sz="1400" dirty="0" smtClean="0"/>
              <a:t>approval.</a:t>
            </a:r>
            <a:endParaRPr lang="en-US" altLang="zh-CN" sz="14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2000" dirty="0"/>
              <a:t>RAN impacts and dependencies:</a:t>
            </a:r>
            <a:endParaRPr lang="de-DE" sz="20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400" dirty="0"/>
              <a:t>None identified</a:t>
            </a:r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2000" dirty="0"/>
              <a:t>Next steps:</a:t>
            </a:r>
          </a:p>
          <a:p>
            <a:pPr lvl="1"/>
            <a:r>
              <a:rPr lang="en-US" sz="1400" dirty="0"/>
              <a:t>Start normative work in </a:t>
            </a:r>
            <a:r>
              <a:rPr lang="en-US" sz="1400" dirty="0" smtClean="0"/>
              <a:t>2021 Q1 according to WID.</a:t>
            </a:r>
            <a:endParaRPr lang="en-US" sz="1400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xmlns="" id="{9DCA2BC4-B078-4670-AE66-CA34B3F0CF4A}"/>
              </a:ext>
            </a:extLst>
          </p:cNvPr>
          <p:cNvSpPr txBox="1">
            <a:spLocks/>
          </p:cNvSpPr>
          <p:nvPr/>
        </p:nvSpPr>
        <p:spPr bwMode="auto">
          <a:xfrm>
            <a:off x="80756" y="180230"/>
            <a:ext cx="7249716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GB" altLang="en-US" b="1" dirty="0" err="1" smtClean="0"/>
              <a:t>FS_enh_EC</a:t>
            </a:r>
            <a:r>
              <a:rPr lang="en-GB" altLang="en-US" b="1" dirty="0" smtClean="0"/>
              <a:t> status for SA #90E</a:t>
            </a:r>
            <a:endParaRPr lang="en-GB" altLang="en-US" b="1" kern="0" dirty="0"/>
          </a:p>
        </p:txBody>
      </p:sp>
    </p:spTree>
    <p:extLst>
      <p:ext uri="{BB962C8B-B14F-4D97-AF65-F5344CB8AC3E}">
        <p14:creationId xmlns:p14="http://schemas.microsoft.com/office/powerpoint/2010/main" val="3137690284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FS_enh_EC status after </a:t>
            </a:r>
            <a:r>
              <a:rPr lang="en-US" altLang="de-DE" sz="2800" b="1" dirty="0" smtClean="0"/>
              <a:t>SA2#142</a:t>
            </a:r>
            <a:r>
              <a:rPr lang="en-US" altLang="zh-CN" sz="2800" b="1" dirty="0" smtClean="0"/>
              <a:t>e</a:t>
            </a:r>
            <a:r>
              <a:rPr lang="en-US" altLang="de-DE" sz="2800" b="1" dirty="0" smtClean="0"/>
              <a:t> </a:t>
            </a:r>
            <a:r>
              <a:rPr lang="en-US" altLang="de-DE" sz="2800" b="1" dirty="0"/>
              <a:t>(</a:t>
            </a:r>
            <a:r>
              <a:rPr lang="en-US" altLang="de-DE" sz="2800" b="1" dirty="0" smtClean="0"/>
              <a:t>1/2)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914455624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FS_enh_EC</a:t>
                      </a:r>
                      <a:r>
                        <a:rPr lang="en-US" sz="1400" b="1" kern="1200" baseline="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enhancement of support for Edge Computing in 5GC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85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%(#141E) </a:t>
                      </a:r>
                      <a:r>
                        <a:rPr lang="en-US" altLang="zh-CN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</a:t>
                      </a:r>
                      <a:r>
                        <a:rPr lang="en-US" altLang="zh-CN" sz="14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</a:t>
                      </a: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, 2020</a:t>
                      </a:r>
                      <a:endParaRPr lang="en-US" altLang="zh-CN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SP-190185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  <a:latin typeface="+mn-lt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358455" y="2544630"/>
            <a:ext cx="8554481" cy="3885739"/>
          </a:xfrm>
          <a:noFill/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/>
              <a:t>FS_enh_EC TR 23.748 is available at</a:t>
            </a:r>
            <a:r>
              <a:rPr lang="de-DE" altLang="de-DE" sz="1400" dirty="0">
                <a:hlinkClick r:id="rId3"/>
              </a:rPr>
              <a:t> </a:t>
            </a:r>
            <a:r>
              <a:rPr lang="en-US" altLang="zh-CN" sz="1400" dirty="0">
                <a:hlinkClick r:id="rId3"/>
              </a:rPr>
              <a:t>link</a:t>
            </a:r>
            <a:r>
              <a:rPr lang="de-DE" altLang="de-DE" sz="1400" dirty="0"/>
              <a:t>. </a:t>
            </a:r>
            <a:endParaRPr lang="de-DE" altLang="de-DE" sz="1400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smtClean="0"/>
              <a:t>26 pCRs are approved on SA2#142e meeting.</a:t>
            </a:r>
            <a:endParaRPr lang="de-DE" altLang="de-DE" sz="14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/>
              <a:t>Key issue 1</a:t>
            </a:r>
            <a:r>
              <a:rPr lang="zh-CN" altLang="en-US" sz="1600" b="1" dirty="0"/>
              <a:t> </a:t>
            </a:r>
            <a:r>
              <a:rPr lang="en-US" altLang="zh-CN" sz="1600" b="1" dirty="0"/>
              <a:t>(Discovery of Edge Application Server)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3 </a:t>
            </a:r>
            <a:r>
              <a:rPr lang="en-US" altLang="zh-CN" sz="1400" dirty="0"/>
              <a:t>existing solutions </a:t>
            </a:r>
            <a:r>
              <a:rPr lang="en-US" altLang="zh-CN" sz="1400" dirty="0" smtClean="0"/>
              <a:t>are revised</a:t>
            </a:r>
            <a:r>
              <a:rPr lang="en-US" altLang="zh-CN" sz="1400" dirty="0"/>
              <a:t>. </a:t>
            </a:r>
            <a:r>
              <a:rPr lang="en-US" altLang="zh-CN" sz="1400" dirty="0" smtClean="0"/>
              <a:t>Existing conclusions are refined.</a:t>
            </a:r>
            <a:endParaRPr lang="en-US" altLang="zh-CN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The key issue </a:t>
            </a:r>
            <a:r>
              <a:rPr lang="en-US" altLang="zh-CN" sz="1400" dirty="0" smtClean="0"/>
              <a:t>is concluded.</a:t>
            </a:r>
            <a:endParaRPr lang="en-US" altLang="zh-CN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Detailed </a:t>
            </a:r>
            <a:r>
              <a:rPr lang="en-US" altLang="zh-CN" sz="1400" dirty="0"/>
              <a:t>interaction between LDNSR and SMF is left to </a:t>
            </a:r>
            <a:r>
              <a:rPr lang="en-US" altLang="zh-CN" sz="1400" dirty="0" smtClean="0"/>
              <a:t>normative phase.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/>
              <a:t>Key issue 2</a:t>
            </a:r>
            <a:r>
              <a:rPr lang="zh-CN" altLang="en-US" sz="1600" b="1" dirty="0"/>
              <a:t> </a:t>
            </a:r>
            <a:r>
              <a:rPr lang="en-US" altLang="zh-CN" sz="1600" b="1" dirty="0"/>
              <a:t>(Edge relocation)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6 </a:t>
            </a:r>
            <a:r>
              <a:rPr lang="en-US" altLang="zh-CN" sz="1400" dirty="0"/>
              <a:t>existing solutions </a:t>
            </a:r>
            <a:r>
              <a:rPr lang="en-US" altLang="zh-CN" sz="1400" dirty="0" smtClean="0"/>
              <a:t>are revised</a:t>
            </a:r>
            <a:r>
              <a:rPr lang="en-US" altLang="zh-CN" sz="1400" dirty="0"/>
              <a:t>. </a:t>
            </a:r>
            <a:r>
              <a:rPr lang="en-US" altLang="zh-CN" sz="1400" dirty="0" smtClean="0"/>
              <a:t>New conclusions on specific solutions are approved.</a:t>
            </a:r>
            <a:endParaRPr lang="en-US" altLang="zh-CN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The key issue </a:t>
            </a:r>
            <a:r>
              <a:rPr lang="en-US" altLang="zh-CN" sz="1400" dirty="0" smtClean="0"/>
              <a:t>is concluded.</a:t>
            </a:r>
            <a:endParaRPr lang="en-US" altLang="zh-CN" sz="14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/>
              <a:t>Key issue 3</a:t>
            </a:r>
            <a:r>
              <a:rPr lang="zh-CN" altLang="en-US" sz="1600" b="1" dirty="0"/>
              <a:t> </a:t>
            </a:r>
            <a:r>
              <a:rPr lang="en-US" altLang="zh-CN" sz="1600" b="1" dirty="0"/>
              <a:t>(Network Information Provisioning to Local Applications with low latency)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1 conclusion proposal is approved.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The </a:t>
            </a:r>
            <a:r>
              <a:rPr lang="en-US" altLang="zh-CN" sz="1400" dirty="0"/>
              <a:t>key issue is concluded</a:t>
            </a:r>
            <a:r>
              <a:rPr lang="en-US" altLang="zh-CN" sz="1400" dirty="0" smtClean="0"/>
              <a:t>.</a:t>
            </a:r>
            <a:endParaRPr lang="en-US" altLang="zh-CN" sz="1800" b="1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/>
              <a:t>Key issue 5</a:t>
            </a:r>
            <a:r>
              <a:rPr lang="zh-CN" altLang="en-US" sz="1600" b="1" dirty="0"/>
              <a:t> </a:t>
            </a:r>
            <a:r>
              <a:rPr lang="en-US" altLang="zh-CN" sz="1600" b="1" dirty="0"/>
              <a:t>(Activating the traffic routing towards Local Data Network per AF request)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The KI has been concluded in SA2 #</a:t>
            </a:r>
            <a:r>
              <a:rPr lang="en-US" altLang="zh-CN" sz="1400" dirty="0" smtClean="0"/>
              <a:t>141E. No </a:t>
            </a:r>
            <a:r>
              <a:rPr lang="en-US" altLang="zh-CN" sz="1400" dirty="0"/>
              <a:t>new progress.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400" dirty="0"/>
          </a:p>
        </p:txBody>
      </p:sp>
    </p:spTree>
    <p:extLst>
      <p:ext uri="{BB962C8B-B14F-4D97-AF65-F5344CB8AC3E}">
        <p14:creationId xmlns:p14="http://schemas.microsoft.com/office/powerpoint/2010/main" val="2220439764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FS_enh_EC status after </a:t>
            </a:r>
            <a:r>
              <a:rPr lang="en-US" altLang="de-DE" sz="2800" b="1" dirty="0" smtClean="0"/>
              <a:t>SA2#142</a:t>
            </a:r>
            <a:r>
              <a:rPr lang="en-US" altLang="zh-CN" sz="2800" b="1" dirty="0" smtClean="0"/>
              <a:t>e</a:t>
            </a:r>
            <a:r>
              <a:rPr lang="en-US" altLang="de-DE" sz="2800" b="1" dirty="0" smtClean="0"/>
              <a:t> </a:t>
            </a:r>
            <a:r>
              <a:rPr lang="en-US" altLang="de-DE" sz="2800" b="1" dirty="0" smtClean="0"/>
              <a:t>(2/2)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1" y="1400784"/>
            <a:ext cx="8554481" cy="4824918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2000" b="1" dirty="0">
                <a:ea typeface="+mn-ea"/>
                <a:cs typeface="+mn-cs"/>
              </a:rPr>
              <a:t>RAN impacts and dependencies:</a:t>
            </a:r>
            <a:endParaRPr lang="de-DE" sz="20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/>
              <a:t>None identified.</a:t>
            </a:r>
            <a:endParaRPr lang="de-DE" altLang="de-DE" sz="1600" dirty="0"/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altLang="zh-CN" sz="1600" b="1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2000" b="1" dirty="0"/>
              <a:t>Contentious Issue: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 smtClean="0"/>
              <a:t>None</a:t>
            </a:r>
            <a:endParaRPr lang="de-DE" altLang="de-DE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sz="16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2000" b="1" dirty="0"/>
              <a:t>Focus for the Next Meeting (</a:t>
            </a:r>
            <a:r>
              <a:rPr lang="de-DE" sz="2000" b="1" dirty="0" smtClean="0"/>
              <a:t>SA2#143</a:t>
            </a:r>
            <a:r>
              <a:rPr lang="en-US" altLang="zh-CN" sz="2000" b="1" dirty="0" smtClean="0"/>
              <a:t>e</a:t>
            </a:r>
            <a:r>
              <a:rPr lang="de-DE" sz="2000" b="1" dirty="0"/>
              <a:t>):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 smtClean="0"/>
              <a:t>Starting </a:t>
            </a:r>
            <a:r>
              <a:rPr lang="en-US" altLang="zh-CN" sz="1600" dirty="0"/>
              <a:t>normative phase after WID is approved</a:t>
            </a:r>
            <a:r>
              <a:rPr lang="en-US" altLang="zh-CN" sz="1600" dirty="0" smtClean="0"/>
              <a:t>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1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2000" b="1" dirty="0"/>
              <a:t>Overall Plan: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altLang="zh-CN" sz="1600" dirty="0" smtClean="0"/>
              <a:t>SA2#143</a:t>
            </a:r>
            <a:r>
              <a:rPr lang="en-US" altLang="zh-CN" sz="1600" dirty="0" smtClean="0"/>
              <a:t>e</a:t>
            </a:r>
            <a:r>
              <a:rPr lang="en-US" altLang="zh-CN" sz="1600" dirty="0"/>
              <a:t>: </a:t>
            </a:r>
            <a:r>
              <a:rPr lang="en-US" altLang="zh-CN" sz="1600" dirty="0" smtClean="0"/>
              <a:t>Starting normative phase</a:t>
            </a:r>
            <a:r>
              <a:rPr lang="en-US" altLang="zh-CN" sz="1600" dirty="0"/>
              <a:t> </a:t>
            </a:r>
            <a:r>
              <a:rPr lang="en-US" altLang="zh-CN" sz="1600" dirty="0" smtClean="0"/>
              <a:t>after WID is approved</a:t>
            </a:r>
            <a:r>
              <a:rPr lang="en-US" altLang="zh-CN" sz="1600" dirty="0" smtClean="0"/>
              <a:t>. </a:t>
            </a:r>
            <a:endParaRPr lang="en-US" altLang="zh-CN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600" b="1" dirty="0"/>
          </a:p>
        </p:txBody>
      </p:sp>
    </p:spTree>
    <p:extLst>
      <p:ext uri="{BB962C8B-B14F-4D97-AF65-F5344CB8AC3E}">
        <p14:creationId xmlns:p14="http://schemas.microsoft.com/office/powerpoint/2010/main" val="2086977357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0609" y="2720083"/>
            <a:ext cx="6827838" cy="1143000"/>
          </a:xfrm>
        </p:spPr>
        <p:txBody>
          <a:bodyPr/>
          <a:lstStyle/>
          <a:p>
            <a:r>
              <a:rPr lang="en-US" altLang="zh-CN" dirty="0"/>
              <a:t>backup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665371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FS_enh_EC status after SA2#136AH (1/2)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4215475136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FS_enh_EC</a:t>
                      </a:r>
                      <a:r>
                        <a:rPr lang="en-US" sz="1400" b="1" kern="1200" baseline="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enhancement of support for Edge Computing in 5GC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20 &gt; 40%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June, 20</a:t>
                      </a:r>
                      <a:endParaRPr lang="en-US" sz="1400" b="1" i="0" dirty="0">
                        <a:solidFill>
                          <a:srgbClr val="7030A0"/>
                        </a:solidFill>
                        <a:latin typeface="+mn-lt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SP-190185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  <a:latin typeface="+mn-lt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  <a:noFill/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dirty="0"/>
              <a:t>FS_enh_EC TR 23.748 v0.3.0 is available </a:t>
            </a:r>
            <a:r>
              <a:rPr lang="de-DE" altLang="de-DE" sz="1200" b="1" dirty="0">
                <a:hlinkClick r:id="rId3"/>
              </a:rPr>
              <a:t>here</a:t>
            </a:r>
            <a:r>
              <a:rPr lang="de-DE" altLang="de-DE" sz="1200" b="1" dirty="0"/>
              <a:t>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dirty="0"/>
              <a:t>Total TUs requested for Study Phase in 2020 is 4. 1 TU is used and 3 TUs are remaining. 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/>
              <a:t>Key issue 1</a:t>
            </a:r>
            <a:r>
              <a:rPr lang="zh-CN" altLang="en-US" sz="1600" b="1" dirty="0"/>
              <a:t> </a:t>
            </a:r>
            <a:r>
              <a:rPr lang="en-US" altLang="zh-CN" sz="1600" b="1" dirty="0"/>
              <a:t>(Discovery of Edge Application Server)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7 new solutions are agreed for this key issue.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Next steps: Resolve ENs in the solutions; Solution evaluations; Way forwards towards conclusion.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/>
              <a:t>Key issue 2</a:t>
            </a:r>
            <a:r>
              <a:rPr lang="zh-CN" altLang="en-US" sz="1600" b="1" dirty="0"/>
              <a:t> </a:t>
            </a:r>
            <a:r>
              <a:rPr lang="en-US" altLang="zh-CN" sz="1600" b="1" dirty="0"/>
              <a:t>(Edge relocation)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No solution discussed yet.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/>
              <a:t>Key issue 3</a:t>
            </a:r>
            <a:r>
              <a:rPr lang="zh-CN" altLang="en-US" sz="1600" b="1" dirty="0"/>
              <a:t> </a:t>
            </a:r>
            <a:r>
              <a:rPr lang="en-US" altLang="zh-CN" sz="1600" b="1" dirty="0"/>
              <a:t>(Network Information Provisioning to Local Applications with low latency)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No solution discussed yet.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/>
              <a:t>Key issue 4</a:t>
            </a:r>
            <a:r>
              <a:rPr lang="zh-CN" altLang="en-US" sz="1600" b="1" dirty="0"/>
              <a:t> </a:t>
            </a:r>
            <a:r>
              <a:rPr lang="en-US" altLang="zh-CN" sz="1600" b="1" dirty="0"/>
              <a:t>(Consecutive traffic steering in different N6-LAN)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Downscoped. Will not be studied in Rel-17.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/>
              <a:t>Key issue 5</a:t>
            </a:r>
            <a:r>
              <a:rPr lang="zh-CN" altLang="en-US" sz="1600" b="1" dirty="0"/>
              <a:t> </a:t>
            </a:r>
            <a:r>
              <a:rPr lang="en-US" altLang="zh-CN" sz="1600" b="1" dirty="0"/>
              <a:t>(Activating the traffic routing towards Local Data Network per AF request)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No solution discussed yet.</a:t>
            </a:r>
          </a:p>
        </p:txBody>
      </p:sp>
    </p:spTree>
    <p:extLst>
      <p:ext uri="{BB962C8B-B14F-4D97-AF65-F5344CB8AC3E}">
        <p14:creationId xmlns:p14="http://schemas.microsoft.com/office/powerpoint/2010/main" val="46549111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FS_enh_EC status after SA2#136AH (2/2)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1" y="1400784"/>
            <a:ext cx="8554481" cy="4824918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1800" b="1" dirty="0">
                <a:ea typeface="+mn-ea"/>
                <a:cs typeface="+mn-cs"/>
              </a:rPr>
              <a:t>RAN impacts and dependencies:</a:t>
            </a:r>
            <a:endParaRPr lang="de-DE" sz="18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/>
              <a:t>None identified.</a:t>
            </a:r>
            <a:endParaRPr lang="de-DE" altLang="de-DE" sz="1400" b="1" dirty="0"/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altLang="zh-CN" sz="1400" b="1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800" b="1" dirty="0"/>
              <a:t>Contentious Issue: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dirty="0"/>
              <a:t> </a:t>
            </a:r>
            <a:r>
              <a:rPr lang="en-US" altLang="zh-CN" sz="1400" b="1" dirty="0"/>
              <a:t>None identified.</a:t>
            </a:r>
            <a:endParaRPr lang="de-DE" altLang="de-DE" sz="1400" b="1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sz="14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800" b="1" dirty="0"/>
              <a:t>Focus for the Next Meeting (SA2#138):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400" b="1" dirty="0"/>
              <a:t>Solution collection for all Key issues.</a:t>
            </a:r>
            <a:r>
              <a:rPr lang="en-US" altLang="zh-CN" sz="1400" b="1" dirty="0"/>
              <a:t> No new key issue will be discussed.</a:t>
            </a:r>
            <a:endParaRPr lang="de-DE" altLang="de-DE" sz="1400" b="1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altLang="de-DE" sz="1400" b="1" dirty="0"/>
              <a:t>Initial evaluation on key issue #1</a:t>
            </a:r>
            <a:r>
              <a:rPr lang="en-US" altLang="de-DE" sz="1400" b="1" dirty="0"/>
              <a:t>.</a:t>
            </a:r>
            <a:endParaRPr lang="de-DE" altLang="de-DE" sz="1400" b="1" dirty="0"/>
          </a:p>
          <a:p>
            <a:pPr lvl="2">
              <a:spcBef>
                <a:spcPts val="0"/>
              </a:spcBef>
              <a:spcAft>
                <a:spcPts val="300"/>
              </a:spcAft>
            </a:pPr>
            <a:endParaRPr lang="en-US" altLang="zh-CN" sz="105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800" b="1" dirty="0"/>
              <a:t>Overall Plan: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/>
              <a:t>SA2#138 (Apr): </a:t>
            </a:r>
            <a:r>
              <a:rPr lang="en-US" altLang="de-DE" sz="1400" b="1" dirty="0"/>
              <a:t>Finish solution collection for all key issues.</a:t>
            </a:r>
            <a:r>
              <a:rPr lang="en-US" altLang="zh-CN" sz="1400" b="1" dirty="0"/>
              <a:t> Start initial evaluation. New solutions should be proposed with all details, including impacts on existing NFs and services.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/>
              <a:t>SA2#139 (May): Aim to conclude most Key issues. Submit TR 23.748 to SA#88 plenary for approval. Agree a WID.</a:t>
            </a:r>
          </a:p>
        </p:txBody>
      </p:sp>
    </p:spTree>
    <p:extLst>
      <p:ext uri="{BB962C8B-B14F-4D97-AF65-F5344CB8AC3E}">
        <p14:creationId xmlns:p14="http://schemas.microsoft.com/office/powerpoint/2010/main" val="1982041874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FS_enh_EC status after SA2#139</a:t>
            </a:r>
            <a:r>
              <a:rPr lang="en-US" altLang="zh-CN" sz="2800" b="1" dirty="0"/>
              <a:t>e</a:t>
            </a:r>
            <a:r>
              <a:rPr lang="en-US" altLang="de-DE" sz="2800" b="1" dirty="0"/>
              <a:t> (1/2)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383141338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FS_enh_EC</a:t>
                      </a:r>
                      <a:r>
                        <a:rPr lang="en-US" sz="1400" b="1" kern="1200" baseline="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enhancement of support for Edge Computing in 5GC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40 &gt; 60%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</a:t>
                      </a: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, 20</a:t>
                      </a:r>
                      <a:endParaRPr lang="en-US" sz="1400" b="1" i="0" dirty="0">
                        <a:solidFill>
                          <a:srgbClr val="7030A0"/>
                        </a:solidFill>
                        <a:latin typeface="+mn-lt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SP-190185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  <a:latin typeface="+mn-lt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  <a:noFill/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dirty="0"/>
              <a:t>FS_enh_EC TR 23.748 v0.4.0 is available at</a:t>
            </a:r>
            <a:r>
              <a:rPr lang="de-DE" altLang="de-DE" sz="1200" b="1" dirty="0">
                <a:hlinkClick r:id="rId3"/>
              </a:rPr>
              <a:t> </a:t>
            </a:r>
            <a:r>
              <a:rPr lang="en-US" altLang="zh-CN" sz="1200" b="1" dirty="0">
                <a:hlinkClick r:id="rId3"/>
              </a:rPr>
              <a:t>link</a:t>
            </a:r>
            <a:r>
              <a:rPr lang="de-DE" altLang="de-DE" sz="1200" b="1" dirty="0"/>
              <a:t>. 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/>
              <a:t>Key issue 1</a:t>
            </a:r>
            <a:r>
              <a:rPr lang="zh-CN" altLang="en-US" sz="1600" b="1" dirty="0"/>
              <a:t> </a:t>
            </a:r>
            <a:r>
              <a:rPr lang="en-US" altLang="zh-CN" sz="1600" b="1" dirty="0"/>
              <a:t>(Discovery of Edge Application Server)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17 new solutions are agreed for this key issue, 7 existing solutions are revised. Totally 24 solutions for KI#1 in the TR.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Next steps: Resolve ENs in solutions; Overall evaluation; Conclusion.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/>
              <a:t>Key issue 2</a:t>
            </a:r>
            <a:r>
              <a:rPr lang="zh-CN" altLang="en-US" sz="1600" b="1" dirty="0"/>
              <a:t> </a:t>
            </a:r>
            <a:r>
              <a:rPr lang="en-US" altLang="zh-CN" sz="1600" b="1" dirty="0"/>
              <a:t>(Edge relocation)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19 solutions are agreed for this key issue.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Next steps: Potentially new/merged/simplified solutions, resolve ENs in the solutions; Classify the solutions based on different aspects; Overall evaluation.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Risk: The solutions are diverging, based on different assumptions (e.g. </a:t>
            </a:r>
            <a:r>
              <a:rPr lang="en-US" altLang="zh-CN" sz="1200" b="1" dirty="0" err="1"/>
              <a:t>stateful</a:t>
            </a:r>
            <a:r>
              <a:rPr lang="en-US" altLang="zh-CN" sz="1200" b="1" dirty="0"/>
              <a:t>/stateless application..) and focusing on different aspects (e.g. server rediscovery, packet lossless..). Classifying solutions based on problem spaces are needed for further conclusion.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/>
              <a:t>Key issue 3</a:t>
            </a:r>
            <a:r>
              <a:rPr lang="zh-CN" altLang="en-US" sz="1600" b="1" dirty="0"/>
              <a:t> </a:t>
            </a:r>
            <a:r>
              <a:rPr lang="en-US" altLang="zh-CN" sz="1600" b="1" dirty="0"/>
              <a:t>(Network Information Provisioning to Local Applications with low latency)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9 solutions are agreed for this key issue.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Next steps: Potentially new/merged/simplified solutions, resolve ENs in the solutions; Overall evaluation. 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/>
              <a:t>Key issue 5</a:t>
            </a:r>
            <a:r>
              <a:rPr lang="zh-CN" altLang="en-US" sz="1600" b="1" dirty="0"/>
              <a:t> </a:t>
            </a:r>
            <a:r>
              <a:rPr lang="en-US" altLang="zh-CN" sz="1600" b="1" dirty="0"/>
              <a:t>(Activating the traffic routing towards Local Data Network per AF request)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1 solution is agreed for this key issue.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Next steps: Resolve ENs in the solution; Overall evaluation; Conclusion.</a:t>
            </a:r>
          </a:p>
        </p:txBody>
      </p:sp>
    </p:spTree>
    <p:extLst>
      <p:ext uri="{BB962C8B-B14F-4D97-AF65-F5344CB8AC3E}">
        <p14:creationId xmlns:p14="http://schemas.microsoft.com/office/powerpoint/2010/main" val="1466771680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FS_enh_EC status after SA2#139</a:t>
            </a:r>
            <a:r>
              <a:rPr lang="en-US" altLang="zh-CN" sz="2800" b="1" dirty="0"/>
              <a:t>e</a:t>
            </a:r>
            <a:r>
              <a:rPr lang="en-US" altLang="de-DE" sz="2800" b="1" dirty="0"/>
              <a:t> (2/2)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1" y="1400784"/>
            <a:ext cx="8554481" cy="4824918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1800" b="1" dirty="0">
                <a:ea typeface="+mn-ea"/>
                <a:cs typeface="+mn-cs"/>
              </a:rPr>
              <a:t>RAN impacts and dependencies:</a:t>
            </a:r>
            <a:endParaRPr lang="de-DE" sz="18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/>
              <a:t>None identified.</a:t>
            </a:r>
            <a:endParaRPr lang="de-DE" altLang="de-DE" sz="1400" b="1" dirty="0"/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altLang="zh-CN" sz="1400" b="1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800" b="1" dirty="0"/>
              <a:t>Contentious Issue: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/>
              <a:t>None identified.</a:t>
            </a:r>
            <a:endParaRPr lang="de-DE" altLang="de-DE" sz="1400" b="1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sz="14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800" b="1" dirty="0"/>
              <a:t>Focus for the Next Meeting (SA2#140</a:t>
            </a:r>
            <a:r>
              <a:rPr lang="en-US" altLang="zh-CN" sz="1800" b="1" dirty="0"/>
              <a:t>e</a:t>
            </a:r>
            <a:r>
              <a:rPr lang="de-DE" sz="1800" b="1" dirty="0"/>
              <a:t>):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/>
              <a:t>No new solution will be discussed for </a:t>
            </a:r>
            <a:r>
              <a:rPr lang="en-US" altLang="de-DE" sz="1400" b="1" dirty="0"/>
              <a:t>KI#1 and KI#5</a:t>
            </a:r>
            <a:r>
              <a:rPr lang="en-US" altLang="zh-CN" sz="1400" b="1" dirty="0"/>
              <a:t>.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/>
              <a:t>Last meeting to bring any new solutions for KI#2 and KI#3. New solution proposals should be reasonably complete.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altLang="de-DE" sz="1400" b="1" dirty="0"/>
              <a:t>Resolving ENs of existing solutions</a:t>
            </a:r>
            <a:r>
              <a:rPr lang="en-US" altLang="de-DE" sz="1400" b="1" dirty="0"/>
              <a:t>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altLang="de-DE" sz="1400" b="1" dirty="0"/>
              <a:t>Overall evaluation</a:t>
            </a:r>
            <a:r>
              <a:rPr lang="en-US" altLang="de-DE" sz="1400" b="1" dirty="0"/>
              <a:t> and conclusion for KI#1 and KI#5. </a:t>
            </a:r>
            <a:endParaRPr lang="de-DE" altLang="de-DE" sz="1400" b="1" dirty="0"/>
          </a:p>
          <a:p>
            <a:pPr lvl="2">
              <a:spcBef>
                <a:spcPts val="0"/>
              </a:spcBef>
              <a:spcAft>
                <a:spcPts val="300"/>
              </a:spcAft>
            </a:pPr>
            <a:endParaRPr lang="en-US" altLang="zh-CN" sz="105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800" b="1" dirty="0"/>
              <a:t>Overall Plan: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/>
              <a:t>SA2#140e: Concluding KI#1 and KI#5. Sending TR to SA plenary for information.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/>
              <a:t>SA2#141e: All remaining works for completing SI. Agreeing to a WID.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400" b="1" dirty="0"/>
          </a:p>
        </p:txBody>
      </p:sp>
    </p:spTree>
    <p:extLst>
      <p:ext uri="{BB962C8B-B14F-4D97-AF65-F5344CB8AC3E}">
        <p14:creationId xmlns:p14="http://schemas.microsoft.com/office/powerpoint/2010/main" val="1609712903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7873</TotalTime>
  <Words>1765</Words>
  <Application>Microsoft Office PowerPoint</Application>
  <PresentationFormat>On-screen Show (4:3)</PresentationFormat>
  <Paragraphs>251</Paragraphs>
  <Slides>14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0" baseType="lpstr">
      <vt:lpstr>Arial </vt:lpstr>
      <vt:lpstr>宋体</vt:lpstr>
      <vt:lpstr>Arial</vt:lpstr>
      <vt:lpstr>Calibri</vt:lpstr>
      <vt:lpstr>Times New Roman</vt:lpstr>
      <vt:lpstr>Office Theme</vt:lpstr>
      <vt:lpstr>   FS_enh_EC Status Report</vt:lpstr>
      <vt:lpstr>PowerPoint Presentation</vt:lpstr>
      <vt:lpstr>FS_enh_EC status after SA2#142e (1/2)</vt:lpstr>
      <vt:lpstr>FS_enh_EC status after SA2#142e (2/2)</vt:lpstr>
      <vt:lpstr>backup</vt:lpstr>
      <vt:lpstr>FS_enh_EC status after SA2#136AH (1/2)</vt:lpstr>
      <vt:lpstr>FS_enh_EC status after SA2#136AH (2/2)</vt:lpstr>
      <vt:lpstr>FS_enh_EC status after SA2#139e (1/2)</vt:lpstr>
      <vt:lpstr>FS_enh_EC status after SA2#139e (2/2)</vt:lpstr>
      <vt:lpstr>FS_enh_EC status after SA2#140e (1/2)</vt:lpstr>
      <vt:lpstr>FS_enh_EC status after SA2#140e (2/2)</vt:lpstr>
      <vt:lpstr>FS_enh_EC status after SA2#141e (1/3)</vt:lpstr>
      <vt:lpstr>FS_enh_EC status after SA2#141e (2/3)</vt:lpstr>
      <vt:lpstr>FS_enh_EC status after SA2#141e (3/3)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Huawei_Hui3</cp:lastModifiedBy>
  <cp:revision>1401</cp:revision>
  <dcterms:created xsi:type="dcterms:W3CDTF">2008-08-30T09:32:10Z</dcterms:created>
  <dcterms:modified xsi:type="dcterms:W3CDTF">2020-11-23T03:51:08Z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d845be66-0dd2-42c8-8a85-27aea652d485</vt:lpwstr>
  </property>
  <property fmtid="{D5CDD505-2E9C-101B-9397-08002B2CF9AE}" pid="3" name="CTP_TimeStamp">
    <vt:lpwstr>2020-02-07 13:13:00Z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_2015_ms_pID_725343">
    <vt:lpwstr>(3)OU7hQxj2tfRPIKcTSuga/rEy5VsjCWLpXiwwyLtBqsPuHB87RBpGJbWoe6SHvHH5qtwx20e2
wRbfSKWVFXZIoaIC8blpmTOpDBqTHZystyf1f5jmfLvKore+maq/XxdftnJ1DFf+ZR7Tl//K
tYSbDLi7TSJ3FeaJxHM+w6N6AB7FfzsOHIefrUIxMOWRLDOEvCEFp1qrB9ratWuG2cNDmCVZ
LzjLKty7ISqYHY1wOn</vt:lpwstr>
  </property>
  <property fmtid="{D5CDD505-2E9C-101B-9397-08002B2CF9AE}" pid="9" name="_2015_ms_pID_7253431">
    <vt:lpwstr>3scbaOHBsD7Slagm9xs47u3u/n3Bowo6Zq/KNu5g3NU1ARQ7owFww/
hT+K8DFiv69/7LPfekD33GoYSgFjGYfwemS5/ft2D1aZSYV6uF75q804o/0a5ySKIugFCrXv
PGSGiDgF5u1oRJ9EQ+BNjX5hNGTRSC+pnDHlQSZsUqLysBpRsIni4VQf6nHpHYHVeYLpuENi
wjhb3Pfbv5PzYpI6oFbjzGNTjSAUcOJNWMbe</vt:lpwstr>
  </property>
  <property fmtid="{D5CDD505-2E9C-101B-9397-08002B2CF9AE}" pid="10" name="_2015_ms_pID_7253432">
    <vt:lpwstr>MQ==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1599231888</vt:lpwstr>
  </property>
</Properties>
</file>