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0"/>
  </p:notesMasterIdLst>
  <p:handoutMasterIdLst>
    <p:handoutMasterId r:id="rId21"/>
  </p:handoutMasterIdLst>
  <p:sldIdLst>
    <p:sldId id="303" r:id="rId2"/>
    <p:sldId id="813" r:id="rId3"/>
    <p:sldId id="814" r:id="rId4"/>
    <p:sldId id="815" r:id="rId5"/>
    <p:sldId id="819" r:id="rId6"/>
    <p:sldId id="799" r:id="rId7"/>
    <p:sldId id="816" r:id="rId8"/>
    <p:sldId id="817" r:id="rId9"/>
    <p:sldId id="818" r:id="rId10"/>
    <p:sldId id="810" r:id="rId11"/>
    <p:sldId id="811" r:id="rId12"/>
    <p:sldId id="812" r:id="rId13"/>
    <p:sldId id="800" r:id="rId14"/>
    <p:sldId id="801" r:id="rId15"/>
    <p:sldId id="802" r:id="rId16"/>
    <p:sldId id="803" r:id="rId17"/>
    <p:sldId id="804" r:id="rId18"/>
    <p:sldId id="805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02" d="100"/>
          <a:sy n="102" d="100"/>
        </p:scale>
        <p:origin x="1215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369688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464800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37592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103553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8935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24942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301865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52944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68768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09380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80390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23284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7602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105649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70068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63968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Meeting #142E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November 16 – 20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2020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S2-2008612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WG2#142E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Elbonia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November 16 – 20,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5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30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40.zip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FS_5MBS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 smtClean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23.757v0.5.0</a:t>
            </a:r>
            <a:r>
              <a:rPr lang="de-DE" altLang="de-DE" sz="1200" dirty="0" smtClean="0"/>
              <a:t> is available. The TR is sent to SA plenary for information.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 2020Q3 FS_5MBS was discussed in SA2#140E.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Companies tried to have a consolidated architecture in SA2#140E.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200" dirty="0" smtClean="0"/>
              <a:t>Architecture shall be determined as early as possible to not impede the progress.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Conclude the architecture.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16 solutions available: 14 already existing (of which 12 updated in SA2#140E) plus 2 new.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Interim requirements for conclusions </a:t>
            </a:r>
            <a:r>
              <a:rPr lang="de-DE" altLang="de-DE" sz="1200" dirty="0" smtClean="0"/>
              <a:t>agreed.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13 solutions available: 11 already existing (of which 9 updated in SA2#140E) plus 2 new.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200" dirty="0">
                <a:solidFill>
                  <a:srgbClr val="000000"/>
                </a:solidFill>
              </a:rPr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068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8 solutions available (3 new, and 1 up</a:t>
            </a:r>
            <a:r>
              <a:rPr lang="en-US" altLang="zh-CN" sz="1400" dirty="0" smtClean="0"/>
              <a:t>d</a:t>
            </a:r>
            <a:r>
              <a:rPr lang="de-DE" altLang="de-DE" sz="1400" dirty="0" smtClean="0"/>
              <a:t>ated).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</a:t>
            </a:r>
            <a:r>
              <a:rPr lang="en-US" altLang="zh-CN" sz="1400" dirty="0" smtClean="0"/>
              <a:t>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5 solutions available: 3 updated in SA2#140E plus 1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solutions.</a:t>
            </a:r>
            <a:r>
              <a:rPr lang="de-DE" altLang="de-DE" sz="1400" dirty="0" smtClean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agreed in SA2#140E.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 smtClean="0"/>
              <a:t>Finalize </a:t>
            </a:r>
            <a:r>
              <a:rPr lang="de-DE" altLang="de-DE" sz="1400" dirty="0"/>
              <a:t>descriptions </a:t>
            </a:r>
            <a:r>
              <a:rPr lang="de-DE" altLang="de-DE" sz="1400" dirty="0" smtClean="0"/>
              <a:t>of solutions and new solutions can be proposed.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Address other KIs firstly and come back after concluding those KIs.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have a separate solutions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</a:t>
            </a:r>
            <a:r>
              <a:rPr lang="de-DE" altLang="de-DE" sz="1400" b="1" dirty="0">
                <a:solidFill>
                  <a:srgbClr val="000000"/>
                </a:solidFill>
              </a:rPr>
              <a:t>:</a:t>
            </a:r>
            <a:r>
              <a:rPr lang="de-DE" altLang="de-DE" sz="1400" dirty="0">
                <a:solidFill>
                  <a:srgbClr val="000000"/>
                </a:solidFill>
              </a:rPr>
              <a:t> If authorization is need, </a:t>
            </a:r>
            <a:r>
              <a:rPr lang="en-US" altLang="de-DE" sz="1400" dirty="0">
                <a:solidFill>
                  <a:srgbClr val="000000"/>
                </a:solidFill>
              </a:rPr>
              <a:t>address this KI in the </a:t>
            </a:r>
            <a:r>
              <a:rPr lang="en-US" altLang="de-DE" sz="1400" dirty="0" smtClean="0"/>
              <a:t>individual solutions and conclude as part of KI#1</a:t>
            </a:r>
            <a:r>
              <a:rPr lang="de-DE" altLang="de-DE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3392030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(SA2#141E)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 unless they are for KI#9. New/updated </a:t>
            </a:r>
            <a:r>
              <a:rPr lang="en-US" sz="1400" dirty="0"/>
              <a:t>key </a:t>
            </a:r>
            <a:r>
              <a:rPr lang="en-US" sz="1400" dirty="0" smtClean="0"/>
              <a:t>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the architecture and </a:t>
            </a:r>
            <a:r>
              <a:rPr lang="en-US" altLang="zh-CN" sz="1400" dirty="0" smtClean="0"/>
              <a:t>KIs.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SA2#141e: </a:t>
            </a:r>
            <a:r>
              <a:rPr lang="en-US" altLang="zh-CN" sz="1400" dirty="0"/>
              <a:t>Evaluate and conclude the </a:t>
            </a:r>
            <a:r>
              <a:rPr lang="en-US" altLang="zh-CN" sz="1400" dirty="0" smtClean="0"/>
              <a:t>architecture and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</a:t>
            </a:r>
            <a:r>
              <a:rPr lang="en-US" sz="1400" dirty="0" smtClean="0"/>
              <a:t>Evaluate and conclude the remaining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issues, 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107069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</a:t>
            </a:r>
            <a:r>
              <a:rPr lang="de-DE" altLang="de-DE" sz="1200" dirty="0"/>
              <a:t>one SA2 WG meeting in </a:t>
            </a:r>
            <a:r>
              <a:rPr lang="de-DE" altLang="de-DE" sz="1200" dirty="0" smtClean="0"/>
              <a:t>Q1 (SA2#136AH)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Total TUs requested for Study Phase in 2020 is 8, 2 TUs used in SA2#136AH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6 TUs </a:t>
            </a:r>
            <a:r>
              <a:rPr lang="de-DE" altLang="de-DE" sz="1200" dirty="0">
                <a:solidFill>
                  <a:srgbClr val="000000"/>
                </a:solidFill>
              </a:rPr>
              <a:t>remaining. </a:t>
            </a:r>
            <a:endParaRPr lang="de-DE" altLang="de-DE" sz="12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B/Key </a:t>
            </a:r>
            <a:r>
              <a:rPr lang="de-DE" altLang="de-DE" sz="1200" dirty="0">
                <a:solidFill>
                  <a:srgbClr val="000000"/>
                </a:solidFill>
              </a:rPr>
              <a:t>Issue #5 (enTV services)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E-UTRA access removed </a:t>
            </a:r>
            <a:r>
              <a:rPr lang="de-DE" altLang="de-DE" sz="1200" dirty="0">
                <a:solidFill>
                  <a:srgbClr val="000000"/>
                </a:solidFill>
              </a:rPr>
              <a:t>as a result of downscoping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SA#86 and of NR_MBS WI approved in RAN#86.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Added new Key Issue 9 (NR/5GC and E-UTRAN/EPC </a:t>
            </a:r>
            <a:r>
              <a:rPr lang="de-DE" altLang="de-DE" sz="1200" dirty="0" smtClean="0">
                <a:solidFill>
                  <a:srgbClr val="000000"/>
                </a:solidFill>
              </a:rPr>
              <a:t>interworking for </a:t>
            </a:r>
            <a:r>
              <a:rPr lang="de-DE" altLang="de-DE" sz="1200" dirty="0">
                <a:solidFill>
                  <a:srgbClr val="000000"/>
                </a:solidFill>
              </a:rPr>
              <a:t>public </a:t>
            </a:r>
            <a:r>
              <a:rPr lang="de-DE" altLang="de-DE" sz="1200" dirty="0" smtClean="0">
                <a:solidFill>
                  <a:srgbClr val="000000"/>
                </a:solidFill>
              </a:rPr>
              <a:t>safety)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Most of the key issues may lead to RAN impact.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Address open key </a:t>
            </a:r>
            <a:r>
              <a:rPr lang="de-DE" sz="1200" dirty="0" smtClean="0">
                <a:solidFill>
                  <a:srgbClr val="000000"/>
                </a:solidFill>
              </a:rPr>
              <a:t>issues with focus on the most important ones.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Select solutions for at least most important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List identified RAN dependencies and send liaisons to relevant RAN WGs.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10418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23.757v0.3.0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8, 2 TUs used in SA2#136AH and </a:t>
            </a:r>
            <a:r>
              <a:rPr lang="de-DE" altLang="de-DE" sz="1200" dirty="0" smtClean="0">
                <a:solidFill>
                  <a:srgbClr val="FF0000"/>
                </a:solidFill>
              </a:rPr>
              <a:t>6 </a:t>
            </a:r>
            <a:r>
              <a:rPr lang="de-DE" altLang="de-DE" sz="1200" dirty="0" smtClean="0"/>
              <a:t>TUs remaining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</a:t>
            </a:r>
            <a:r>
              <a:rPr lang="de-DE" altLang="de-DE" sz="1200" dirty="0">
                <a:solidFill>
                  <a:srgbClr val="000000"/>
                </a:solidFill>
              </a:rPr>
              <a:t>B/Key Issue #5 (enTV services)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E-UTRA access </a:t>
            </a:r>
            <a:r>
              <a:rPr lang="de-DE" altLang="de-DE" sz="1200" dirty="0">
                <a:solidFill>
                  <a:srgbClr val="000000"/>
                </a:solidFill>
              </a:rPr>
              <a:t>removed as a result of downscoping in SA#86 and of NR_MBS WI approved in RAN#86. 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Added new Key Issue 9 (NR/5GC and E-UTRAN/EPC iwk for public safety)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Two architectural options captured in Annex A. Option 1 has no new network entities for transport only mode while additional CP and UP entities are needed for full service mode. Option 2 uses new, MBS specific functional components both for transport only mode and full service mode.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Five new solutions were included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SA2#138 finalize description for solutions with strong support.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</a:t>
            </a:r>
            <a:r>
              <a:rPr lang="de-DE" altLang="de-DE" sz="1200" dirty="0" smtClean="0">
                <a:solidFill>
                  <a:srgbClr val="000000"/>
                </a:solidFill>
              </a:rPr>
              <a:t>finalize solution description and discuss other solutions if time allows.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7/8 (MC-UC switch/BC-UC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capture solutions</a:t>
            </a:r>
            <a:r>
              <a:rPr lang="de-DE" altLang="de-DE" sz="1200" dirty="0">
                <a:solidFill>
                  <a:srgbClr val="000000"/>
                </a:solidFill>
              </a:rPr>
              <a:t>, 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proceed with interim conclusions.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discuss other solutions if available, evaluate and reach interim conclusions.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Issues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3/4/9 (levels of authorization/QoS/IWK with EPC/eMBMS for Public Safety)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 captured.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</a:t>
            </a:r>
            <a:r>
              <a:rPr lang="de-DE" altLang="de-DE" sz="1200" dirty="0">
                <a:solidFill>
                  <a:srgbClr val="000000"/>
                </a:solidFill>
              </a:rPr>
              <a:t>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solutions if available and time allows, </a:t>
            </a:r>
            <a:r>
              <a:rPr lang="de-DE" altLang="de-DE" sz="1200" dirty="0">
                <a:solidFill>
                  <a:srgbClr val="000000"/>
                </a:solidFill>
              </a:rPr>
              <a:t>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reach interim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20938490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Most of the key issues may lead to RAN impact</a:t>
            </a:r>
            <a:r>
              <a:rPr lang="en-US" sz="1200" dirty="0" smtClean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</a:t>
            </a:r>
            <a:r>
              <a:rPr lang="en-US" sz="1200" dirty="0" smtClean="0"/>
              <a:t>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Selection of solution(s) for MBS session establishment/management.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(SA2#138)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 new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Prioritize </a:t>
            </a:r>
            <a:r>
              <a:rPr lang="en-US" sz="1200" dirty="0">
                <a:solidFill>
                  <a:srgbClr val="000000"/>
                </a:solidFill>
              </a:rPr>
              <a:t>solutions for Key Issue 2 (Levels of </a:t>
            </a:r>
            <a:r>
              <a:rPr lang="en-US" sz="1200" dirty="0" smtClean="0">
                <a:solidFill>
                  <a:srgbClr val="000000"/>
                </a:solidFill>
              </a:rPr>
              <a:t>services), KI1 (MBS session management) and KI7 (MC-UC switch).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Complete solution descriptions and list RAN impacts for which feedback is needed. Liaise RAN WGs as needed.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Start solution evaluations and draw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time allows, address other Key Issues and related solutions.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Evaluate solutions and capture conclusions.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2020Q2: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 smtClean="0">
                <a:solidFill>
                  <a:srgbClr val="000000"/>
                </a:solidFill>
              </a:rPr>
              <a:t>Complete </a:t>
            </a:r>
            <a:r>
              <a:rPr lang="en-US" altLang="zh-CN" sz="1200" dirty="0">
                <a:solidFill>
                  <a:srgbClr val="000000"/>
                </a:solidFill>
              </a:rPr>
              <a:t>description of existing </a:t>
            </a:r>
            <a:r>
              <a:rPr lang="en-US" altLang="zh-CN" sz="1200" dirty="0" smtClean="0">
                <a:solidFill>
                  <a:srgbClr val="000000"/>
                </a:solidFill>
              </a:rPr>
              <a:t>solutions and new solutions with strong support for most important KIs (KI2/1/7).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Start solutions and architecture options </a:t>
            </a:r>
            <a:r>
              <a:rPr lang="en-US" sz="1200" dirty="0">
                <a:solidFill>
                  <a:srgbClr val="000000"/>
                </a:solidFill>
              </a:rPr>
              <a:t>evaluations and draw interim </a:t>
            </a:r>
            <a:r>
              <a:rPr lang="en-US" sz="1200" dirty="0" smtClean="0">
                <a:solidFill>
                  <a:srgbClr val="000000"/>
                </a:solidFill>
              </a:rPr>
              <a:t>conclusions for most important KIs.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>
                <a:solidFill>
                  <a:srgbClr val="000000"/>
                </a:solidFill>
              </a:rPr>
              <a:t>If time allows, address solutions for other </a:t>
            </a:r>
            <a:r>
              <a:rPr lang="en-US" altLang="zh-CN" sz="1200" dirty="0" smtClean="0">
                <a:solidFill>
                  <a:srgbClr val="000000"/>
                </a:solidFill>
              </a:rPr>
              <a:t>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TR 23.757 and WID expected to be sent to SA#88 </a:t>
            </a:r>
            <a:r>
              <a:rPr lang="en-US" altLang="zh-CN" sz="1200" dirty="0" smtClean="0"/>
              <a:t>for approval.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6366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TR </a:t>
            </a:r>
            <a:r>
              <a:rPr lang="de-DE" altLang="de-DE" sz="1400" dirty="0" smtClean="0">
                <a:hlinkClick r:id="rId3"/>
              </a:rPr>
              <a:t>23.757v0.4.0</a:t>
            </a:r>
            <a:r>
              <a:rPr lang="de-DE" altLang="de-DE" sz="1400" dirty="0" smtClean="0"/>
              <a:t> is 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In 2020Q2 FS_5MBS was only discussed in SA2#139E.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No new key issue. 24 new solutions added, mostly vs. KI1 and </a:t>
            </a:r>
            <a:r>
              <a:rPr lang="en-US" altLang="de-DE" sz="1400" dirty="0" smtClean="0"/>
              <a:t>KI7. </a:t>
            </a:r>
            <a:r>
              <a:rPr lang="en-US" altLang="de-DE" sz="1400" dirty="0" smtClean="0">
                <a:solidFill>
                  <a:srgbClr val="000000"/>
                </a:solidFill>
              </a:rPr>
              <a:t>Previously existing solutions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Terminology issues fixed: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PTP vs. PTM </a:t>
            </a:r>
            <a:r>
              <a:rPr lang="en-US" altLang="de-DE" sz="1400" dirty="0" smtClean="0">
                <a:solidFill>
                  <a:srgbClr val="000000"/>
                </a:solidFill>
              </a:rPr>
              <a:t>and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Individual vs. Shared MBS traffic delivery </a:t>
            </a:r>
            <a:r>
              <a:rPr lang="en-US" altLang="de-DE" sz="1400" dirty="0" smtClean="0">
                <a:solidFill>
                  <a:srgbClr val="000000"/>
                </a:solidFill>
              </a:rPr>
              <a:t>methods.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The two architectural options captured in Annex A have been updated and are now more mature.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400" dirty="0" smtClean="0">
                <a:solidFill>
                  <a:srgbClr val="000000"/>
                </a:solidFill>
              </a:rPr>
              <a:t>Start evaluation and attempt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14 solutions available: 5 already existing (of which 4 updated in SA2#139E) plus 9 new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</a:t>
            </a:r>
            <a:r>
              <a:rPr lang="de-DE" altLang="de-DE" sz="1400" dirty="0" smtClean="0"/>
              <a:t> Conclude descripton of solutions. S</a:t>
            </a:r>
            <a:r>
              <a:rPr lang="en-US" altLang="de-DE" sz="1400" dirty="0" smtClean="0"/>
              <a:t>tart evaluation and, if possible, capture interim conclusions.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7 (MC-UC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11 solutions available (all new)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400" dirty="0">
                <a:solidFill>
                  <a:srgbClr val="000000"/>
                </a:solidFill>
              </a:rPr>
              <a:t> Conclude descripton of </a:t>
            </a:r>
            <a:r>
              <a:rPr lang="de-DE" altLang="de-DE" sz="1400" dirty="0" smtClean="0">
                <a:solidFill>
                  <a:srgbClr val="000000"/>
                </a:solidFill>
              </a:rPr>
              <a:t>solutions</a:t>
            </a:r>
            <a:r>
              <a:rPr lang="de-DE" altLang="de-DE" sz="1400" dirty="0">
                <a:solidFill>
                  <a:srgbClr val="000000"/>
                </a:solidFill>
              </a:rPr>
              <a:t>. S</a:t>
            </a:r>
            <a:r>
              <a:rPr lang="en-US" altLang="de-DE" sz="1400" dirty="0">
                <a:solidFill>
                  <a:srgbClr val="000000"/>
                </a:solidFill>
              </a:rPr>
              <a:t>tart evaluation and, if possible, capture interim conclusions.</a:t>
            </a:r>
            <a:endParaRPr lang="de-DE" altLang="de-DE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2814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available (all new, of which two apply also to KI1).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Capture new solutions, if </a:t>
            </a:r>
            <a:r>
              <a:rPr lang="de-DE" altLang="de-DE" sz="1400" dirty="0"/>
              <a:t>available. Finalize descriptions </a:t>
            </a:r>
            <a:r>
              <a:rPr lang="de-DE" altLang="de-DE" sz="1400" dirty="0" smtClean="0"/>
              <a:t>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4 solutions available: 1 already existing (and updated in SA2#139E) plus 3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Capture </a:t>
            </a:r>
            <a:r>
              <a:rPr lang="de-DE" altLang="de-DE" sz="1400" dirty="0"/>
              <a:t>new solutions, if available</a:t>
            </a:r>
            <a:r>
              <a:rPr lang="de-DE" altLang="de-DE" sz="1400" dirty="0" smtClean="0"/>
              <a:t>. </a:t>
            </a:r>
            <a:r>
              <a:rPr lang="de-DE" altLang="de-DE" sz="1400" dirty="0"/>
              <a:t>Finalize </a:t>
            </a:r>
            <a:r>
              <a:rPr lang="de-DE" altLang="de-DE" sz="1400" dirty="0" smtClean="0"/>
              <a:t>descriptions 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solutions </a:t>
            </a:r>
            <a:r>
              <a:rPr lang="de-DE" altLang="de-DE" sz="1400" dirty="0"/>
              <a:t>proposed </a:t>
            </a:r>
            <a:r>
              <a:rPr lang="de-DE" altLang="de-DE" sz="1400" dirty="0" smtClean="0"/>
              <a:t>in SA2#139E but </a:t>
            </a:r>
            <a:r>
              <a:rPr lang="de-DE" altLang="de-DE" sz="1400" dirty="0"/>
              <a:t>not captured to wait for </a:t>
            </a:r>
            <a:r>
              <a:rPr lang="de-DE" altLang="de-DE" sz="1400" dirty="0" smtClean="0"/>
              <a:t>KI#1/2/7 </a:t>
            </a:r>
            <a:r>
              <a:rPr lang="de-DE" altLang="de-DE" sz="1400" dirty="0"/>
              <a:t>to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/>
              <a:t>Capture new </a:t>
            </a:r>
            <a:r>
              <a:rPr lang="de-DE" altLang="de-DE" sz="1400" dirty="0" smtClean="0"/>
              <a:t>solutions. </a:t>
            </a:r>
            <a:r>
              <a:rPr lang="de-DE" altLang="de-DE" sz="1400" dirty="0"/>
              <a:t>Finalize descriptions </a:t>
            </a:r>
            <a:r>
              <a:rPr lang="de-DE" altLang="de-DE" sz="1400" dirty="0" smtClean="0"/>
              <a:t>of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If companies still have interest, try to conclude solution description.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8 (BC-UC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address this KI in Rel-17 timeframe.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No solutions submitted for this KI.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agree not to address this in KI in Rel-17 timeframe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15534103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 fontScale="92500"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may need to be asked to reach conclusion.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solution(s) for MBS session establishment/management and UC-MC switch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(SA2#140E)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 new key issues. Last meeting for new solutions</a:t>
            </a:r>
            <a:r>
              <a:rPr lang="en-US" sz="1400" dirty="0"/>
              <a:t>. New solutions allowed only if </a:t>
            </a:r>
            <a:r>
              <a:rPr lang="en-US" sz="1400" dirty="0" smtClean="0"/>
              <a:t>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Merging of solutions is encouraged.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Prioritize </a:t>
            </a:r>
            <a:r>
              <a:rPr lang="en-US" sz="1400" dirty="0">
                <a:solidFill>
                  <a:srgbClr val="000000"/>
                </a:solidFill>
              </a:rPr>
              <a:t>solutions for </a:t>
            </a:r>
            <a:r>
              <a:rPr lang="en-US" sz="1400" dirty="0" smtClean="0">
                <a:solidFill>
                  <a:srgbClr val="000000"/>
                </a:solidFill>
              </a:rPr>
              <a:t>KI1 (MBS session management) and KI7 (MC-UC switch)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solution descriptions and list RAN impacts for which feedback is needed.</a:t>
            </a:r>
            <a:endParaRPr lang="en-US" sz="1200" strike="sngStrike" dirty="0" smtClean="0">
              <a:solidFill>
                <a:srgbClr val="FF3300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Start solution evaluations and draw interim conclusions wherever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Address other Key Issues and related solutions.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possible, evaluate solutions and capture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Rappoteur will collect RAN impacts. </a:t>
            </a:r>
            <a:r>
              <a:rPr lang="en-US" sz="1400" dirty="0" smtClean="0"/>
              <a:t>TR </a:t>
            </a:r>
            <a:r>
              <a:rPr lang="en-US" sz="1400" dirty="0"/>
              <a:t>23.757 </a:t>
            </a:r>
            <a:r>
              <a:rPr lang="en-US" sz="1400" dirty="0" smtClean="0"/>
              <a:t>for </a:t>
            </a:r>
            <a:r>
              <a:rPr lang="en-US" sz="1400" dirty="0"/>
              <a:t>information</a:t>
            </a:r>
            <a:r>
              <a:rPr lang="en-US" sz="1400" dirty="0" smtClean="0"/>
              <a:t>. Specific questions for feedback may be included.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 of all KIs </a:t>
            </a:r>
            <a:r>
              <a:rPr lang="en-US" sz="1400" dirty="0" smtClean="0"/>
              <a:t>(and therefore of SI) by Sep. 2020 </a:t>
            </a:r>
            <a:r>
              <a:rPr lang="en-US" sz="1400" dirty="0"/>
              <a:t>unlikely, due to RAN dependencies</a:t>
            </a:r>
            <a:r>
              <a:rPr lang="en-US" sz="1400" dirty="0" smtClean="0"/>
              <a:t>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2020H2: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Complete description of solutions for all open KIs.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evaluation of solutions and architecture options evaluations, including RAN feedback where needed, and complete conclusions for all open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75209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/>
              <a:t>TR 23.757 </a:t>
            </a:r>
            <a:r>
              <a:rPr lang="de-DE" altLang="de-DE" sz="1100" dirty="0" smtClean="0"/>
              <a:t>v1.2.0 </a:t>
            </a:r>
            <a:r>
              <a:rPr lang="de-DE" altLang="de-DE" sz="1100" dirty="0"/>
              <a:t>is </a:t>
            </a:r>
            <a:r>
              <a:rPr lang="de-DE" altLang="de-DE" sz="1100" dirty="0" smtClean="0"/>
              <a:t>available. </a:t>
            </a:r>
            <a:endParaRPr lang="de-DE" altLang="de-DE" sz="11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 smtClean="0"/>
              <a:t>Evaluations and conclusions principles for KI</a:t>
            </a:r>
            <a:r>
              <a:rPr lang="en-US" altLang="zh-CN" sz="1100" dirty="0" smtClean="0"/>
              <a:t>#1, #2, #3, #4, #6, #7, and #9</a:t>
            </a:r>
            <a:r>
              <a:rPr lang="de-DE" altLang="de-DE" sz="1100" dirty="0" smtClean="0"/>
              <a:t> are agreed.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 smtClean="0"/>
              <a:t>An LS sent to RAN2/RAN3 for the RAN dependent issues. </a:t>
            </a:r>
            <a:endParaRPr lang="de-DE" altLang="de-DE" sz="11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/>
              <a:t>Evaluation and </a:t>
            </a:r>
            <a:r>
              <a:rPr lang="de-DE" altLang="de-DE" sz="1100" dirty="0"/>
              <a:t>principles for conclusion are captured</a:t>
            </a:r>
            <a:r>
              <a:rPr lang="de-DE" altLang="de-DE" sz="1100" dirty="0" smtClean="0"/>
              <a:t>.</a:t>
            </a:r>
            <a:endParaRPr lang="en-US" altLang="de-DE" sz="11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 smtClean="0"/>
              <a:t>SMF/MB-SMF centric solutions are agreed as the baseline work.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 smtClean="0"/>
              <a:t>Whether UP-based join shall be supported or not is TBD.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 smtClean="0"/>
              <a:t>Issues recorded in clause 8.1.2.2 including roaming, DDoS treatment, ETSUN cooperation and so on are TBD.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dirty="0" smtClean="0"/>
              <a:t>Next step:</a:t>
            </a:r>
            <a:r>
              <a:rPr lang="de-DE" altLang="de-DE" sz="1100" dirty="0" smtClean="0"/>
              <a:t> Start the normative work on the concluded parts, resolve the open issues without RAN dependency, and </a:t>
            </a:r>
            <a:r>
              <a:rPr lang="en-US" altLang="de-DE" sz="1100" dirty="0" smtClean="0"/>
              <a:t>coordinate with RAN on the open issues related to the RAN.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100" dirty="0"/>
              <a:t>Evaluation and Conclusion</a:t>
            </a:r>
            <a:r>
              <a:rPr lang="de-DE" altLang="de-DE" sz="11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100" b="1" dirty="0"/>
              <a:t>Next step</a:t>
            </a:r>
            <a:r>
              <a:rPr lang="de-DE" altLang="de-DE" sz="1100" dirty="0"/>
              <a:t>: </a:t>
            </a:r>
            <a:r>
              <a:rPr lang="en-US" altLang="zh-CN" sz="1100" dirty="0"/>
              <a:t>Start the normative work</a:t>
            </a:r>
            <a:r>
              <a:rPr lang="en-US" altLang="de-DE" sz="1100" dirty="0"/>
              <a:t>.</a:t>
            </a:r>
            <a:endParaRPr lang="de-DE" altLang="de-DE" sz="11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Key Issue 3 (Levels of authorization)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100" dirty="0"/>
              <a:t>Evaluation and Conclusion</a:t>
            </a:r>
            <a:r>
              <a:rPr lang="de-DE" altLang="de-DE" sz="11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100" b="1" dirty="0"/>
              <a:t>Next step</a:t>
            </a:r>
            <a:r>
              <a:rPr lang="de-DE" altLang="de-DE" sz="1100" dirty="0"/>
              <a:t>: </a:t>
            </a:r>
            <a:r>
              <a:rPr lang="en-US" altLang="zh-CN" sz="1100" dirty="0"/>
              <a:t>Start the normative work and resolve any left open issue</a:t>
            </a:r>
            <a:r>
              <a:rPr lang="en-US" altLang="de-DE" sz="1100" dirty="0"/>
              <a:t>.</a:t>
            </a:r>
            <a:endParaRPr lang="de-DE" altLang="de-DE" sz="11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endParaRPr lang="de-DE" altLang="de-DE" sz="11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endParaRPr lang="de-DE" altLang="de-DE" sz="11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1035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85 % &gt; 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50177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1160973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85 % &gt; 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de-DE" altLang="de-DE" sz="1200" dirty="0" smtClean="0"/>
              <a:t>conclusion for multicast and broadcast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200" dirty="0"/>
              <a:t>Only issue TBD is different understanding on the SA1 requirement on how priority upgrade for MBS Session from MCPTT AS is support.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step</a:t>
            </a:r>
            <a:r>
              <a:rPr lang="de-DE" altLang="de-DE" sz="1200" dirty="0" smtClean="0"/>
              <a:t>: </a:t>
            </a:r>
            <a:r>
              <a:rPr lang="de-DE" altLang="de-DE" sz="1200" dirty="0"/>
              <a:t>Start the normative work on the concluded </a:t>
            </a:r>
            <a:r>
              <a:rPr lang="de-DE" altLang="de-DE" sz="1200" dirty="0" smtClean="0"/>
              <a:t>parts and </a:t>
            </a:r>
            <a:r>
              <a:rPr lang="de-DE" altLang="de-DE" sz="1200" dirty="0"/>
              <a:t>resolve the open </a:t>
            </a:r>
            <a:r>
              <a:rPr lang="de-DE" altLang="de-DE" sz="1200" dirty="0" smtClean="0"/>
              <a:t>issues</a:t>
            </a:r>
            <a:r>
              <a:rPr lang="en-US" altLang="de-DE" sz="1200" dirty="0" smtClean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en-US" altLang="de-DE" sz="1200" dirty="0" smtClean="0"/>
              <a:t>Conclusion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are captured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</a:t>
            </a:r>
            <a:r>
              <a:rPr lang="en-US" altLang="zh-CN" sz="1200" dirty="0" smtClean="0"/>
              <a:t>Start the normative work</a:t>
            </a:r>
            <a:r>
              <a:rPr lang="en-US" altLang="de-DE" sz="1200" dirty="0" smtClean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principles for conclusion are captured.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Next step:</a:t>
            </a:r>
            <a:r>
              <a:rPr lang="de-DE" altLang="de-DE" sz="1200" dirty="0"/>
              <a:t> Start the normative work on the concluded parts and </a:t>
            </a:r>
            <a:r>
              <a:rPr lang="en-US" altLang="de-DE" sz="1200" dirty="0"/>
              <a:t>coordinate with RAN on the open issues related to the RAN</a:t>
            </a:r>
            <a:r>
              <a:rPr lang="en-US" altLang="de-DE" sz="1200" dirty="0" smtClean="0"/>
              <a:t>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9 (Interworking with EPC/eMBMS for Public Safety)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Conclusion</a:t>
            </a:r>
            <a:r>
              <a:rPr lang="de-DE" altLang="de-DE" sz="12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Open issue  TBD is when the UE camp at EPS network whether the unicast bearer triggered by Application Server can be associated with MBS session . 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zh-CN" sz="1200" dirty="0"/>
              <a:t>Start the normative work and resolve any left open issue</a:t>
            </a:r>
            <a:r>
              <a:rPr lang="en-US" altLang="de-DE" sz="1200" dirty="0" smtClean="0"/>
              <a:t>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29530615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Based on the conclusions, KI#1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The impacts are NG-RAN node notify session activation, UE silent leave, and security for MBS traffic related to KI#1, enabling shared MBS delivery, lossless handover with data forwarding and assistance information related to KI#7. </a:t>
            </a: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LS sent to RAN, RAN2 and RAN3 to ask about the conclusions with RAN dependencies.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(SA2#143E)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Finalize the conclusions for the KIs with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Start normative work </a:t>
            </a:r>
            <a:r>
              <a:rPr lang="en-US" altLang="zh-CN" sz="1400" dirty="0" smtClean="0"/>
              <a:t>for the </a:t>
            </a:r>
            <a:r>
              <a:rPr lang="en-US" altLang="zh-CN" sz="1400" dirty="0"/>
              <a:t>concluded </a:t>
            </a:r>
            <a:r>
              <a:rPr lang="en-US" altLang="zh-CN" sz="1400" dirty="0" smtClean="0"/>
              <a:t>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Coordinate with RAN WGs to resolve the aspects with RAN dependencies.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Submit TR 23.757 to SA#91-e plenary for approval.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Plan</a:t>
            </a:r>
            <a:r>
              <a:rPr lang="en-US" altLang="zh-CN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 smtClean="0"/>
              <a:t>SA2#143</a:t>
            </a:r>
            <a:r>
              <a:rPr lang="en-US" altLang="zh-CN" sz="1400" b="1" dirty="0" smtClean="0"/>
              <a:t>e</a:t>
            </a:r>
            <a:r>
              <a:rPr lang="en-US" altLang="zh-CN" sz="1400" b="1" dirty="0"/>
              <a:t>: </a:t>
            </a:r>
            <a:r>
              <a:rPr lang="en-US" altLang="zh-CN" sz="1400" dirty="0" smtClean="0"/>
              <a:t>Finalize </a:t>
            </a:r>
            <a:r>
              <a:rPr lang="en-US" altLang="zh-CN" sz="1400" dirty="0"/>
              <a:t>the </a:t>
            </a:r>
            <a:r>
              <a:rPr lang="en-US" altLang="zh-CN" sz="1400" dirty="0" smtClean="0"/>
              <a:t>conclusion </a:t>
            </a:r>
            <a:r>
              <a:rPr lang="en-US" altLang="zh-CN" sz="1400" dirty="0"/>
              <a:t>of the key issues that </a:t>
            </a:r>
            <a:r>
              <a:rPr lang="en-US" altLang="zh-CN" sz="1400" dirty="0" smtClean="0"/>
              <a:t>with open </a:t>
            </a:r>
            <a:r>
              <a:rPr lang="en-US" altLang="zh-CN" sz="1400" dirty="0"/>
              <a:t>issues; </a:t>
            </a:r>
            <a:r>
              <a:rPr lang="en-US" altLang="zh-CN" sz="1400" dirty="0" smtClean="0"/>
              <a:t>start </a:t>
            </a:r>
            <a:r>
              <a:rPr lang="en-US" altLang="zh-CN" sz="1400" dirty="0"/>
              <a:t>normative work for concluded </a:t>
            </a:r>
            <a:r>
              <a:rPr lang="en-US" altLang="zh-CN" sz="1400" dirty="0" smtClean="0"/>
              <a:t>aspects.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Submit </a:t>
            </a:r>
            <a:r>
              <a:rPr lang="en-US" altLang="zh-CN" sz="1400" dirty="0"/>
              <a:t>TR 23.757 to SA#91-e plenary for approval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</a:t>
            </a:r>
            <a:r>
              <a:rPr lang="en-US" altLang="zh-CN" sz="1800" b="1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None.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969672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</a:t>
            </a:r>
            <a:r>
              <a:rPr lang="en-US" altLang="de-DE" sz="2800" b="1" dirty="0" smtClean="0"/>
              <a:t>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0634985"/>
              </p:ext>
            </p:extLst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</a:t>
            </a:r>
            <a:r>
              <a:rPr lang="de-DE" altLang="de-DE" sz="1600" dirty="0" smtClean="0"/>
              <a:t>SA#89-e: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 smtClean="0"/>
              <a:t>TR includes 46 candidate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Conclusions agreed for KI#2, #3 and #6, and interim conclusion agreed for KI#1, #4, #7 and #9.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SMF/MB-SMF centric solutions are agreed as the baseline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LS exchanges with RAN2, RAN3 and SA4.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TS 23.757 sent to SA#90-e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WID agreed at SA2#142E.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Based on the conclusions, KI#1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The impacts are NG-RAN node notify session activation, UE silent leave, and security for MBS traffic related to KI#1, enabling shared MBS delivery, lossless handover with data forwarding and assistance information related to KI#7. 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Next </a:t>
            </a:r>
            <a:r>
              <a:rPr lang="de-DE" sz="16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Finalize </a:t>
            </a:r>
            <a:r>
              <a:rPr lang="en-US" altLang="zh-CN" sz="1200" dirty="0"/>
              <a:t>the conclusions for the KIs with open issues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Start </a:t>
            </a:r>
            <a:r>
              <a:rPr lang="en-US" altLang="zh-CN" sz="1200" dirty="0"/>
              <a:t>normative work for the concluded </a:t>
            </a:r>
            <a:r>
              <a:rPr lang="en-US" altLang="zh-CN" sz="1200" dirty="0" smtClean="0"/>
              <a:t>aspects.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0878267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Backup</a:t>
            </a:r>
            <a:br>
              <a:rPr lang="en-US" altLang="zh-CN" dirty="0" smtClean="0"/>
            </a:br>
            <a:r>
              <a:rPr lang="en-GB" altLang="zh-CN" sz="1800" dirty="0" smtClean="0"/>
              <a:t>SA2#140E </a:t>
            </a:r>
            <a:r>
              <a:rPr lang="en-US" altLang="zh-CN" sz="1800" dirty="0" smtClean="0"/>
              <a:t>FS_5MBS </a:t>
            </a:r>
            <a:r>
              <a:rPr lang="en-US" altLang="de-DE" sz="1800" dirty="0"/>
              <a:t>Status </a:t>
            </a:r>
            <a:r>
              <a:rPr lang="en-GB" altLang="zh-CN" sz="1800" dirty="0"/>
              <a:t>Report (</a:t>
            </a:r>
            <a:r>
              <a:rPr lang="en-GB" altLang="zh-CN" sz="1800" dirty="0" smtClean="0"/>
              <a:t>S2-2006060) </a:t>
            </a:r>
            <a:r>
              <a:rPr lang="en-GB" altLang="zh-CN" sz="1800" dirty="0"/>
              <a:t>for information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31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TR 23.757 v1.1.0 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A </a:t>
            </a:r>
            <a:r>
              <a:rPr lang="de-DE" altLang="de-DE" sz="1200" dirty="0" smtClean="0"/>
              <a:t>consolidated </a:t>
            </a:r>
            <a:r>
              <a:rPr lang="de-DE" altLang="de-DE" sz="1200" dirty="0"/>
              <a:t>architecture is agreed as the baseline architecture. 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Evaluations and conclusions principles for serveral KIs are agreed.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Three </a:t>
            </a:r>
            <a:r>
              <a:rPr lang="en-US" altLang="de-DE" sz="1200" dirty="0"/>
              <a:t>new solutions are </a:t>
            </a:r>
            <a:r>
              <a:rPr lang="en-US" altLang="de-DE" sz="1200" dirty="0" smtClean="0"/>
              <a:t>added, </a:t>
            </a:r>
            <a:r>
              <a:rPr lang="en-US" altLang="de-DE" sz="1200" dirty="0"/>
              <a:t>and totally </a:t>
            </a:r>
            <a:r>
              <a:rPr lang="en-US" altLang="de-DE" sz="1200" dirty="0" smtClean="0"/>
              <a:t>46 </a:t>
            </a:r>
            <a:r>
              <a:rPr lang="en-US" altLang="de-DE" sz="1200" dirty="0"/>
              <a:t>solutions documented in the TR. </a:t>
            </a:r>
            <a:endParaRPr lang="en-US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18 </a:t>
            </a:r>
            <a:r>
              <a:rPr lang="en-US" altLang="de-DE" sz="1200" dirty="0" smtClean="0"/>
              <a:t>solutions available: 2 new and 9 </a:t>
            </a:r>
            <a:r>
              <a:rPr lang="en-US" altLang="de-DE" sz="1200" dirty="0"/>
              <a:t>updated </a:t>
            </a:r>
            <a:r>
              <a:rPr lang="en-US" altLang="de-DE" sz="1200" dirty="0" smtClean="0"/>
              <a:t>during SA2 #141E.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Initial </a:t>
            </a:r>
            <a:r>
              <a:rPr lang="en-US" altLang="de-DE" sz="1200" dirty="0"/>
              <a:t>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principles for conclusion are captured.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Finalize the </a:t>
            </a:r>
            <a:r>
              <a:rPr lang="en-US" altLang="zh-CN" sz="1200" dirty="0" smtClean="0"/>
              <a:t>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 of </a:t>
            </a:r>
            <a:r>
              <a:rPr lang="en-US" altLang="zh-CN" sz="1200" dirty="0"/>
              <a:t>the </a:t>
            </a:r>
            <a:r>
              <a:rPr lang="en-US" altLang="zh-CN" sz="1200" dirty="0" smtClean="0"/>
              <a:t>KI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15 </a:t>
            </a:r>
            <a:r>
              <a:rPr lang="de-DE" altLang="de-DE" sz="1200" dirty="0"/>
              <a:t>solutions available: </a:t>
            </a:r>
            <a:r>
              <a:rPr lang="de-DE" altLang="de-DE" sz="1200" dirty="0" smtClean="0"/>
              <a:t>4 </a:t>
            </a:r>
            <a:r>
              <a:rPr lang="de-DE" altLang="de-DE" sz="1200" dirty="0"/>
              <a:t>updated </a:t>
            </a:r>
            <a:r>
              <a:rPr lang="de-DE" altLang="de-DE" sz="1200" dirty="0" smtClean="0"/>
              <a:t>during SA2#141E.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Initial 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</a:t>
            </a:r>
            <a:r>
              <a:rPr lang="de-DE" altLang="de-DE" sz="1200" dirty="0"/>
              <a:t>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Next step:</a:t>
            </a:r>
            <a:r>
              <a:rPr lang="de-DE" altLang="de-DE" sz="1200" dirty="0"/>
              <a:t>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 smtClean="0"/>
              <a:t>.</a:t>
            </a:r>
            <a:endParaRPr lang="de-DE" altLang="de-DE" sz="12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35321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9 solutions </a:t>
            </a:r>
            <a:r>
              <a:rPr lang="de-DE" altLang="de-DE" sz="1200" dirty="0" smtClean="0"/>
              <a:t>available</a:t>
            </a:r>
            <a:r>
              <a:rPr lang="de-DE" altLang="de-DE" sz="1200" dirty="0"/>
              <a:t>: 4 updated </a:t>
            </a:r>
            <a:r>
              <a:rPr lang="en-US" altLang="zh-CN" sz="1200" dirty="0" smtClean="0"/>
              <a:t>during </a:t>
            </a:r>
            <a:r>
              <a:rPr lang="de-DE" altLang="de-DE" sz="1200" dirty="0" smtClean="0"/>
              <a:t>SA2#141E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de-DE" altLang="de-DE" sz="1200" dirty="0" smtClean="0"/>
              <a:t>conclusion for multicast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Conclusion for broadacast is expected to be completed in 142E. 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6 solutions available: 4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Several 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9 (Interworking with EPC/eMBMS for Public Safety)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4 solutions available: 1 new and 2 udpated during SA2#141E.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1 solution available and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</a:t>
            </a:r>
            <a:r>
              <a:rPr lang="de-DE" altLang="de-DE" sz="1200" dirty="0" smtClean="0"/>
              <a:t>Using this solution as the conclusion of the KI. 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3 (Levels of authorization)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de-DE" altLang="de-DE" sz="1200" dirty="0" smtClean="0"/>
              <a:t>and 2 </a:t>
            </a:r>
            <a:r>
              <a:rPr lang="de-DE" altLang="de-DE" sz="1200" dirty="0"/>
              <a:t>solutions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de-DE" sz="1200" dirty="0" smtClean="0"/>
              <a:t>Finalize the conclusion and if needed, update the evaluation</a:t>
            </a:r>
            <a:r>
              <a:rPr lang="de-DE" altLang="de-DE" sz="1200" dirty="0" smtClean="0"/>
              <a:t>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20664383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(SA2#142E)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</a:t>
            </a:r>
            <a:r>
              <a:rPr lang="en-US" altLang="zh-CN" sz="1400" dirty="0" smtClean="0"/>
              <a:t> (</a:t>
            </a:r>
            <a:r>
              <a:rPr lang="en-US" altLang="zh-CN" sz="1400" dirty="0"/>
              <a:t>except if proposed as a Way Forward proposal to enable conclusions</a:t>
            </a:r>
            <a:r>
              <a:rPr lang="en-US" altLang="zh-CN" sz="1400" dirty="0" smtClean="0"/>
              <a:t>).</a:t>
            </a: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New/updated key 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</a:t>
            </a:r>
            <a:r>
              <a:rPr lang="en-US" altLang="zh-CN" sz="1400" dirty="0" smtClean="0"/>
              <a:t>KIs.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 smtClean="0"/>
              <a:t>SA2#142</a:t>
            </a:r>
            <a:r>
              <a:rPr lang="en-US" altLang="zh-CN" sz="1400" b="1" dirty="0"/>
              <a:t>e: </a:t>
            </a:r>
            <a:r>
              <a:rPr lang="en-US" altLang="zh-CN" sz="1400" dirty="0" smtClean="0"/>
              <a:t>Finalize the </a:t>
            </a:r>
            <a:r>
              <a:rPr lang="en-US" sz="1400" dirty="0" smtClean="0"/>
              <a:t>Evaluation and conclusion of the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</a:t>
            </a:r>
            <a:r>
              <a:rPr lang="en-US" altLang="zh-CN" sz="1400" dirty="0" smtClean="0"/>
              <a:t>issue. </a:t>
            </a:r>
          </a:p>
        </p:txBody>
      </p:sp>
    </p:spTree>
    <p:extLst>
      <p:ext uri="{BB962C8B-B14F-4D97-AF65-F5344CB8AC3E}">
        <p14:creationId xmlns:p14="http://schemas.microsoft.com/office/powerpoint/2010/main" val="20033614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8053</TotalTime>
  <Words>3092</Words>
  <Application>Microsoft Office PowerPoint</Application>
  <PresentationFormat>全屏显示(4:3)</PresentationFormat>
  <Paragraphs>409</Paragraphs>
  <Slides>18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宋体</vt:lpstr>
      <vt:lpstr>Arial</vt:lpstr>
      <vt:lpstr>Calibri</vt:lpstr>
      <vt:lpstr>Times New Roman</vt:lpstr>
      <vt:lpstr>Office Theme</vt:lpstr>
      <vt:lpstr>FS_5MBS Status Report</vt:lpstr>
      <vt:lpstr>FS_5MBS status after SA2#142e (1/3)</vt:lpstr>
      <vt:lpstr>FS_5MBS status after SA2#142e (2/3)</vt:lpstr>
      <vt:lpstr>FS_5MBS status after SA2#142e (3/3)</vt:lpstr>
      <vt:lpstr>FS_5MBS Status at SA#90-e</vt:lpstr>
      <vt:lpstr>Backup SA2#140E FS_5MBS Status Report (S2-2006060) for information</vt:lpstr>
      <vt:lpstr>FS_5MBS status after SA2#141e (1/3)</vt:lpstr>
      <vt:lpstr>FS_5MBS status after SA2#141e (2/3)</vt:lpstr>
      <vt:lpstr>FS_5MBS status after SA2#141e (3/3)</vt:lpstr>
      <vt:lpstr>FS_5MBS status after SA2#140e (1/3)</vt:lpstr>
      <vt:lpstr>FS_5MBS status after SA2#140e (2/3)</vt:lpstr>
      <vt:lpstr>FS_5MBS status after SA2#140e (3/3)</vt:lpstr>
      <vt:lpstr>FS_5MBS status at SA#87</vt:lpstr>
      <vt:lpstr>FS_5MBS status after SA2#136AH (1/2)</vt:lpstr>
      <vt:lpstr>FS_5MBS status after SA2#136AH (2/2)</vt:lpstr>
      <vt:lpstr>FS_5MBS status after SA2#139E (1/3)</vt:lpstr>
      <vt:lpstr>FS_5MBS status after SA2#139E (2/3)</vt:lpstr>
      <vt:lpstr>FS_5MBS status after SA2#139E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HW Revision</cp:lastModifiedBy>
  <cp:revision>1595</cp:revision>
  <dcterms:created xsi:type="dcterms:W3CDTF">2008-08-30T09:32:10Z</dcterms:created>
  <dcterms:modified xsi:type="dcterms:W3CDTF">2020-11-25T14:15:02Z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(3)GmOWMclPicQ1SgQusjFaY28LqiWQFZ5PWZ8KAT+CdXQXOk+ZgV088QXVBp4XoIAJvpw2e393
mNsO37+cW6i5yYSKoEulfFbe9r+qZvgaO/s2Yan+oKvkMOoM7bhHTHO43ESs2Q0vYIgPw4jD
jL/Okxv6mdOXV3X+3z+mWnGutgaToOoOpoHgMTwSJOkmTcX2OUAz/Ov+Ge3Ur2tOEK7ljloy
e778Oc5XvA1ktHYMGk</vt:lpwstr>
  </property>
  <property fmtid="{D5CDD505-2E9C-101B-9397-08002B2CF9AE}" pid="9" name="_2015_ms_pID_7253431">
    <vt:lpwstr>kkhX05OEmyeUhZXwsyM6bKNR55fkBH3fIT6K/Z2V19z44fEHpD6mvw
64p57kxBFBwGbwqjxwtKtpsF/TukdnEeB6Gx9DC6JcaDqtpmcqdUA2XgWjXmGXhv5KI/9DtN
bXpklqBd+MWYae6D85TrYg8iGPwpRJAEYt36Hs8+iab6MT2zMUoHRz7AmDbkeQYhuTD4SnAa
FGBj74Bplu3zSXn3hWG3ZdZfW8+Rc9bsjNTp</vt:lpwstr>
  </property>
  <property fmtid="{D5CDD505-2E9C-101B-9397-08002B2CF9AE}" pid="10" name="_2015_ms_pID_7253432">
    <vt:lpwstr>/w==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1606312513</vt:lpwstr>
  </property>
</Properties>
</file>