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813" r:id="rId3"/>
    <p:sldId id="814" r:id="rId4"/>
    <p:sldId id="815" r:id="rId5"/>
    <p:sldId id="819" r:id="rId6"/>
    <p:sldId id="799" r:id="rId7"/>
    <p:sldId id="816" r:id="rId8"/>
    <p:sldId id="817" r:id="rId9"/>
    <p:sldId id="818" r:id="rId10"/>
    <p:sldId id="810" r:id="rId11"/>
    <p:sldId id="811" r:id="rId12"/>
    <p:sldId id="812" r:id="rId13"/>
    <p:sldId id="800" r:id="rId14"/>
    <p:sldId id="801" r:id="rId15"/>
    <p:sldId id="802" r:id="rId16"/>
    <p:sldId id="803" r:id="rId17"/>
    <p:sldId id="804" r:id="rId18"/>
    <p:sldId id="805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9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2020/11/24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2020/11/24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6968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6480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938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23284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602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0564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7006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63968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Meeting #140E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November 16 – 20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2020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S2-2008612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November 16 –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23.757v0.5.0</a:t>
            </a:r>
            <a:r>
              <a:rPr lang="de-DE" altLang="de-DE" sz="1200" dirty="0" smtClean="0"/>
              <a:t> is available. The TR is sent to SA plenary for information.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 2020Q3 FS_5MBS was discussed in SA2#140E.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Companies tried to have a consolidated architecture in SA2#140E.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 smtClean="0"/>
              <a:t>Architecture shall be determined as early as possible to not impede the progress.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Conclude the architecture.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16 solutions available: 14 already existing (of which 12 updated in SA2#140E) plus 2 new.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Interim requirements for conclusions </a:t>
            </a:r>
            <a:r>
              <a:rPr lang="de-DE" altLang="de-DE" sz="1200" dirty="0" smtClean="0"/>
              <a:t>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13 solutions available: 11 already existing (of which 9 updated in SA2#140E) plus 2 new.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6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8 solutions available (3 new, and 1 up</a:t>
            </a:r>
            <a:r>
              <a:rPr lang="en-US" altLang="zh-CN" sz="1400" dirty="0" smtClean="0"/>
              <a:t>d</a:t>
            </a:r>
            <a:r>
              <a:rPr lang="de-DE" altLang="de-DE" sz="1400" dirty="0" smtClean="0"/>
              <a:t>ated).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</a:t>
            </a:r>
            <a:r>
              <a:rPr lang="en-US" altLang="zh-CN" sz="1400" dirty="0" smtClean="0"/>
              <a:t>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5 solutions available: 3 updated in SA2#140E plus 1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solutions.</a:t>
            </a:r>
            <a:r>
              <a:rPr lang="de-DE" altLang="de-DE" sz="14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agreed in SA2#140E.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 smtClean="0"/>
              <a:t>Finalize </a:t>
            </a:r>
            <a:r>
              <a:rPr lang="de-DE" altLang="de-DE" sz="1400" dirty="0"/>
              <a:t>descriptions </a:t>
            </a:r>
            <a:r>
              <a:rPr lang="de-DE" altLang="de-DE" sz="1400" dirty="0" smtClean="0"/>
              <a:t>of solutions and new solutions can be proposed.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Address other KIs firstly and come back after concluding those KIs.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have a separate solutions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</a:t>
            </a:r>
            <a:r>
              <a:rPr lang="de-DE" altLang="de-DE" sz="1400" b="1" dirty="0">
                <a:solidFill>
                  <a:srgbClr val="000000"/>
                </a:solidFill>
              </a:rPr>
              <a:t>:</a:t>
            </a:r>
            <a:r>
              <a:rPr lang="de-DE" altLang="de-DE" sz="1400" dirty="0">
                <a:solidFill>
                  <a:srgbClr val="000000"/>
                </a:solidFill>
              </a:rPr>
              <a:t> If authorization is need, </a:t>
            </a:r>
            <a:r>
              <a:rPr lang="en-US" altLang="de-DE" sz="1400" dirty="0">
                <a:solidFill>
                  <a:srgbClr val="000000"/>
                </a:solidFill>
              </a:rPr>
              <a:t>address this KI in the </a:t>
            </a:r>
            <a:r>
              <a:rPr lang="en-US" altLang="de-DE" sz="1400" dirty="0" smtClean="0"/>
              <a:t>individual solutions and conclude as part of KI#1</a:t>
            </a:r>
            <a:r>
              <a:rPr lang="de-DE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3392030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(SA2#141E)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 unless they are for KI#9. New/updated </a:t>
            </a:r>
            <a:r>
              <a:rPr lang="en-US" sz="1400" dirty="0"/>
              <a:t>key </a:t>
            </a:r>
            <a:r>
              <a:rPr lang="en-US" sz="1400" dirty="0" smtClean="0"/>
              <a:t>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the architecture and </a:t>
            </a:r>
            <a:r>
              <a:rPr lang="en-US" altLang="zh-CN" sz="1400" dirty="0" smtClean="0"/>
              <a:t>KIs.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SA2#141e: </a:t>
            </a:r>
            <a:r>
              <a:rPr lang="en-US" altLang="zh-CN" sz="1400" dirty="0"/>
              <a:t>Evaluate and conclude the </a:t>
            </a:r>
            <a:r>
              <a:rPr lang="en-US" altLang="zh-CN" sz="1400" dirty="0" smtClean="0"/>
              <a:t>architecture and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sz="1400" dirty="0" smtClean="0"/>
              <a:t>Evaluate and conclude the remaining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issues,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07069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/>
              <a:t>TR 23.757 </a:t>
            </a:r>
            <a:r>
              <a:rPr lang="de-DE" altLang="de-DE" sz="1100" dirty="0" smtClean="0"/>
              <a:t>v1.2.0 </a:t>
            </a:r>
            <a:r>
              <a:rPr lang="de-DE" altLang="de-DE" sz="1100" dirty="0"/>
              <a:t>is </a:t>
            </a:r>
            <a:r>
              <a:rPr lang="de-DE" altLang="de-DE" sz="1100" dirty="0" smtClean="0"/>
              <a:t>available. 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Evaluations and conclusions principles for KI</a:t>
            </a:r>
            <a:r>
              <a:rPr lang="en-US" altLang="zh-CN" sz="1100" dirty="0" smtClean="0"/>
              <a:t>#1, #2, #3, #4, #6, #7, and #9</a:t>
            </a:r>
            <a:r>
              <a:rPr lang="de-DE" altLang="de-DE" sz="1100" dirty="0" smtClean="0"/>
              <a:t> are 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An LS sent to RAN2/RAN3 for the RAN dependent issues. 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/>
              <a:t>Evaluation and </a:t>
            </a:r>
            <a:r>
              <a:rPr lang="de-DE" altLang="de-DE" sz="1100" dirty="0"/>
              <a:t>principles for conclusion are captured</a:t>
            </a:r>
            <a:r>
              <a:rPr lang="de-DE" altLang="de-DE" sz="1100" dirty="0" smtClean="0"/>
              <a:t>.</a:t>
            </a:r>
            <a:endParaRPr lang="en-US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SMF/MB-SMF centric solutions are agreed as the baseline work.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Whether UP-based join shall be supported or not is TBD.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Issues recorded in clause 8.1.2.2 including roaming, DDoS treatment, ETSUN cooperation and so on are TBD.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dirty="0" smtClean="0"/>
              <a:t>Next step:</a:t>
            </a:r>
            <a:r>
              <a:rPr lang="de-DE" altLang="de-DE" sz="1100" dirty="0" smtClean="0"/>
              <a:t> Start the normative work on the concluded parts, resolve the open issues without RAN dependency, and </a:t>
            </a:r>
            <a:r>
              <a:rPr lang="en-US" altLang="de-DE" sz="1100" dirty="0" smtClean="0"/>
              <a:t>coordinate with RAN on the open issues related to the RAN.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 and resolve any left open issue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035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60973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and broadcast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/>
              <a:t>Only issue TBD is different understanding on the SA1 requirement on how priority upgrade for MBS Session from MCPTT AS is support.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step</a:t>
            </a:r>
            <a:r>
              <a:rPr lang="de-DE" altLang="de-DE" sz="1200" dirty="0" smtClean="0"/>
              <a:t>: </a:t>
            </a:r>
            <a:r>
              <a:rPr lang="de-DE" altLang="de-DE" sz="1200" dirty="0"/>
              <a:t>Start the normative work on the concluded </a:t>
            </a:r>
            <a:r>
              <a:rPr lang="de-DE" altLang="de-DE" sz="1200" dirty="0" smtClean="0"/>
              <a:t>parts and </a:t>
            </a:r>
            <a:r>
              <a:rPr lang="de-DE" altLang="de-DE" sz="1200" dirty="0"/>
              <a:t>resolve the open </a:t>
            </a:r>
            <a:r>
              <a:rPr lang="de-DE" altLang="de-DE" sz="1200" dirty="0" smtClean="0"/>
              <a:t>issues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en-US" altLang="de-DE" sz="1200" dirty="0" smtClean="0"/>
              <a:t>Conclusion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are captured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en-US" altLang="zh-CN" sz="1200" dirty="0" smtClean="0"/>
              <a:t>Start the normative work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Start the normative work on the concluded parts and </a:t>
            </a:r>
            <a:r>
              <a:rPr lang="en-US" altLang="de-DE" sz="1200" dirty="0"/>
              <a:t>coordinate with RAN on the open issues related to the RAN</a:t>
            </a:r>
            <a:r>
              <a:rPr lang="en-US" altLang="de-DE" sz="1200" dirty="0" smtClean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Conclusion</a:t>
            </a:r>
            <a:r>
              <a:rPr lang="de-DE" altLang="de-DE" sz="12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Open issue  TBD is when the UE camp at EPS network whether the unicast bearer triggered by Application Server can be associated with MBS session 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zh-CN" sz="1200" dirty="0"/>
              <a:t>Start the normative work and resolve any left open issue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9530615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LS </a:t>
            </a:r>
            <a:r>
              <a:rPr lang="en-US" sz="1400" dirty="0" smtClean="0"/>
              <a:t>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(SA2#143E)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 </a:t>
            </a:r>
            <a:r>
              <a:rPr lang="en-US" altLang="zh-CN" sz="1400" dirty="0" smtClean="0"/>
              <a:t>for the </a:t>
            </a:r>
            <a:r>
              <a:rPr lang="en-US" altLang="zh-CN" sz="1400" dirty="0"/>
              <a:t>concluded </a:t>
            </a:r>
            <a:r>
              <a:rPr lang="en-US" altLang="zh-CN" sz="1400" dirty="0" smtClean="0"/>
              <a:t>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Coordinate with RAN WGs to resolve the aspects with RAN dependencies.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Plan</a:t>
            </a:r>
            <a:r>
              <a:rPr lang="en-US" altLang="zh-CN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SA2#143</a:t>
            </a:r>
            <a:r>
              <a:rPr lang="en-US" altLang="zh-CN" sz="1400" b="1" dirty="0" smtClean="0"/>
              <a:t>e</a:t>
            </a:r>
            <a:r>
              <a:rPr lang="en-US" altLang="zh-CN" sz="1400" b="1" dirty="0"/>
              <a:t>: </a:t>
            </a:r>
            <a:r>
              <a:rPr lang="en-US" altLang="zh-CN" sz="1400" dirty="0"/>
              <a:t>Start normative work for concluded </a:t>
            </a:r>
            <a:r>
              <a:rPr lang="en-US" altLang="zh-CN" sz="1400" dirty="0" smtClean="0"/>
              <a:t>aspects, </a:t>
            </a:r>
            <a:r>
              <a:rPr lang="en-US" altLang="zh-CN" sz="1400" dirty="0"/>
              <a:t>and finalize the </a:t>
            </a:r>
            <a:r>
              <a:rPr lang="en-US" altLang="zh-CN" sz="1400" dirty="0" smtClean="0"/>
              <a:t>conclusion </a:t>
            </a:r>
            <a:r>
              <a:rPr lang="en-US" altLang="zh-CN" sz="1400" dirty="0"/>
              <a:t>of the key issues that </a:t>
            </a:r>
            <a:r>
              <a:rPr lang="en-US" altLang="zh-CN" sz="1400" dirty="0" smtClean="0"/>
              <a:t>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Submit TR </a:t>
            </a:r>
            <a:r>
              <a:rPr lang="en-US" altLang="zh-CN" sz="1400" dirty="0" smtClean="0"/>
              <a:t>23.757 </a:t>
            </a:r>
            <a:r>
              <a:rPr lang="en-US" altLang="zh-CN" sz="1400" dirty="0"/>
              <a:t>to SA#90 plenary for information as more time for some aspects requested.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</a:t>
            </a:r>
            <a:r>
              <a:rPr lang="en-US" altLang="zh-CN" sz="1800" b="1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</a:t>
            </a:r>
            <a:r>
              <a:rPr lang="en-US" altLang="de-DE" sz="2800" b="1" dirty="0" smtClean="0"/>
              <a:t>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39012297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SA#89-e: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 smtClean="0"/>
              <a:t>TR includes 46 candidate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 smtClean="0"/>
              <a:t>Conclusions agreed for KI#2, #3 and #6, and interim conclusion agreed for KI#1, #4, #7 and #9.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SMF/MB-SMF centric solutions are agreed as the baseline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LS exchanges with RAN2, </a:t>
            </a:r>
            <a:r>
              <a:rPr lang="en-US" altLang="zh-CN" sz="1200" dirty="0"/>
              <a:t>RAN3 </a:t>
            </a:r>
            <a:r>
              <a:rPr lang="en-US" altLang="zh-CN" sz="1200" dirty="0" smtClean="0"/>
              <a:t>and SA4.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TR proposed to be sent for information as more Q1 study time requested for some aspects of </a:t>
            </a:r>
            <a:r>
              <a:rPr lang="en-US" altLang="zh-CN" sz="1200" dirty="0" smtClean="0"/>
              <a:t>KI#1, #4, #7 and #9. </a:t>
            </a:r>
            <a:r>
              <a:rPr lang="en-US" altLang="zh-CN" sz="1200" dirty="0"/>
              <a:t>Finalize the conclusions for the KIs with open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WID has been submitted based on the TR conclusions</a:t>
            </a:r>
            <a:r>
              <a:rPr lang="en-US" altLang="zh-CN" sz="1200" dirty="0" smtClean="0"/>
              <a:t>. Start </a:t>
            </a:r>
            <a:r>
              <a:rPr lang="en-US" altLang="zh-CN" sz="1200" dirty="0"/>
              <a:t>normative work for the concluded </a:t>
            </a:r>
            <a:r>
              <a:rPr lang="en-US" altLang="zh-CN" sz="1200" dirty="0" smtClean="0"/>
              <a:t>aspects.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87826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GB" altLang="zh-CN" sz="1800" dirty="0" smtClean="0"/>
              <a:t>SA2#140E </a:t>
            </a:r>
            <a:r>
              <a:rPr lang="en-US" altLang="zh-CN" sz="1800" dirty="0" smtClean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(</a:t>
            </a:r>
            <a:r>
              <a:rPr lang="en-GB" altLang="zh-CN" sz="1800" dirty="0" smtClean="0"/>
              <a:t>S2-2006060) </a:t>
            </a:r>
            <a:r>
              <a:rPr lang="en-GB" altLang="zh-CN" sz="1800" dirty="0"/>
              <a:t>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v1.1.0 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A </a:t>
            </a:r>
            <a:r>
              <a:rPr lang="de-DE" altLang="de-DE" sz="1200" dirty="0" smtClean="0"/>
              <a:t>consolidated </a:t>
            </a:r>
            <a:r>
              <a:rPr lang="de-DE" altLang="de-DE" sz="1200" dirty="0"/>
              <a:t>architecture is agreed as the baseline architecture. 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serveral KIs are agreed.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Three </a:t>
            </a:r>
            <a:r>
              <a:rPr lang="en-US" altLang="de-DE" sz="1200" dirty="0"/>
              <a:t>new solutions are </a:t>
            </a:r>
            <a:r>
              <a:rPr lang="en-US" altLang="de-DE" sz="1200" dirty="0" smtClean="0"/>
              <a:t>added, </a:t>
            </a:r>
            <a:r>
              <a:rPr lang="en-US" altLang="de-DE" sz="1200" dirty="0"/>
              <a:t>and totally </a:t>
            </a:r>
            <a:r>
              <a:rPr lang="en-US" altLang="de-DE" sz="1200" dirty="0" smtClean="0"/>
              <a:t>46 </a:t>
            </a:r>
            <a:r>
              <a:rPr lang="en-US" altLang="de-DE" sz="1200" dirty="0"/>
              <a:t>solutions documented in the TR. </a:t>
            </a:r>
            <a:endParaRPr lang="en-US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18 </a:t>
            </a:r>
            <a:r>
              <a:rPr lang="en-US" altLang="de-DE" sz="1200" dirty="0" smtClean="0"/>
              <a:t>solutions available: 2 new and 9 </a:t>
            </a:r>
            <a:r>
              <a:rPr lang="en-US" altLang="de-DE" sz="1200" dirty="0"/>
              <a:t>updated </a:t>
            </a:r>
            <a:r>
              <a:rPr lang="en-US" altLang="de-DE" sz="1200" dirty="0" smtClean="0"/>
              <a:t>during SA2 #141E.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Initial </a:t>
            </a:r>
            <a:r>
              <a:rPr lang="en-US" altLang="de-DE" sz="1200" dirty="0"/>
              <a:t>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Finalize the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of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KI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/>
              <a:t>solutions available: </a:t>
            </a:r>
            <a:r>
              <a:rPr lang="de-DE" altLang="de-DE" sz="1200" dirty="0" smtClean="0"/>
              <a:t>4 </a:t>
            </a:r>
            <a:r>
              <a:rPr lang="de-DE" altLang="de-DE" sz="1200" dirty="0"/>
              <a:t>updated </a:t>
            </a:r>
            <a:r>
              <a:rPr lang="de-DE" altLang="de-DE" sz="1200" dirty="0" smtClean="0"/>
              <a:t>during SA2#141E.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Initial 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5321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9 solutions </a:t>
            </a:r>
            <a:r>
              <a:rPr lang="de-DE" altLang="de-DE" sz="1200" dirty="0" smtClean="0"/>
              <a:t>available</a:t>
            </a:r>
            <a:r>
              <a:rPr lang="de-DE" altLang="de-DE" sz="1200" dirty="0"/>
              <a:t>: 4 updated </a:t>
            </a:r>
            <a:r>
              <a:rPr lang="en-US" altLang="zh-CN" sz="1200" dirty="0" smtClean="0"/>
              <a:t>during </a:t>
            </a:r>
            <a:r>
              <a:rPr lang="de-DE" altLang="de-DE" sz="1200" dirty="0" smtClean="0"/>
              <a:t>SA2#141E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Conclusion for broadacast is expected to be completed in 142E.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6 solutions available: 4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Several 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4 solutions available: 1 new and 2 udpated during SA2#141E.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1 solution available and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de-DE" altLang="de-DE" sz="1200" dirty="0" smtClean="0"/>
              <a:t>Using this solution as the conclusion of the KI.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de-DE" altLang="de-DE" sz="1200" dirty="0" smtClean="0"/>
              <a:t>and 2 </a:t>
            </a:r>
            <a:r>
              <a:rPr lang="de-DE" altLang="de-DE" sz="1200" dirty="0"/>
              <a:t>solutions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de-DE" sz="1200" dirty="0" smtClean="0"/>
              <a:t>Finalize the conclusion and if needed, update the evaluation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0664383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</a:t>
            </a:r>
            <a:r>
              <a:rPr lang="en-US" altLang="zh-CN" sz="1400" dirty="0" smtClean="0"/>
              <a:t> (</a:t>
            </a:r>
            <a:r>
              <a:rPr lang="en-US" altLang="zh-CN" sz="1400" dirty="0"/>
              <a:t>except if proposed as a Way Forward proposal to enable conclusions</a:t>
            </a:r>
            <a:r>
              <a:rPr lang="en-US" altLang="zh-CN" sz="1400" dirty="0" smtClean="0"/>
              <a:t>).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New/updated key 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</a:t>
            </a:r>
            <a:r>
              <a:rPr lang="en-US" altLang="zh-CN" sz="1400" dirty="0" smtClean="0"/>
              <a:t>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 smtClean="0"/>
              <a:t>Finalize the </a:t>
            </a:r>
            <a:r>
              <a:rPr lang="en-US" sz="1400" dirty="0" smtClean="0"/>
              <a:t>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</a:t>
            </a:r>
            <a:r>
              <a:rPr lang="en-US" altLang="zh-CN" sz="1400" dirty="0" smtClean="0"/>
              <a:t>issue. </a:t>
            </a:r>
          </a:p>
        </p:txBody>
      </p:sp>
    </p:spTree>
    <p:extLst>
      <p:ext uri="{BB962C8B-B14F-4D97-AF65-F5344CB8AC3E}">
        <p14:creationId xmlns:p14="http://schemas.microsoft.com/office/powerpoint/2010/main" val="200336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7957</TotalTime>
  <Words>3117</Words>
  <Application>Microsoft Office PowerPoint</Application>
  <PresentationFormat>全屏显示(4:3)</PresentationFormat>
  <Paragraphs>406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Times New Roman</vt:lpstr>
      <vt:lpstr>Office Theme</vt:lpstr>
      <vt:lpstr>FS_5MBS Status Report</vt:lpstr>
      <vt:lpstr>FS_5MBS status after SA2#142e (1/3)</vt:lpstr>
      <vt:lpstr>FS_5MBS status after SA2#142e (2/3)</vt:lpstr>
      <vt:lpstr>FS_5MBS status after SA2#142e (3/3)</vt:lpstr>
      <vt:lpstr>FS_5MBS Status at SA#90-e</vt:lpstr>
      <vt:lpstr>Backup SA2#140E FS_5MBS Status Report (S2-2006060) for information</vt:lpstr>
      <vt:lpstr>FS_5MBS status after SA2#141e (1/3)</vt:lpstr>
      <vt:lpstr>FS_5MBS status after SA2#141e (2/3)</vt:lpstr>
      <vt:lpstr>FS_5MBS status after SA2#141e (3/3)</vt:lpstr>
      <vt:lpstr>FS_5MBS status after SA2#140e (1/3)</vt:lpstr>
      <vt:lpstr>FS_5MBS status after SA2#140e (2/3)</vt:lpstr>
      <vt:lpstr>FS_5MBS status after SA2#140e (3/3)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1585</cp:revision>
  <dcterms:created xsi:type="dcterms:W3CDTF">2008-08-30T09:32:10Z</dcterms:created>
  <dcterms:modified xsi:type="dcterms:W3CDTF">2020-11-24T11:45:01Z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(3)7lppmjwhFBzdQou2cvquzn2VNfr4A37exKM/1n6WMK+4D3McErttqeMZN+QGsd4FK1kE7UT1
sHYBcVurOVkZpRlCMvaZCqbGONB4XqGVEbwz7leeVIW2pHqm3/PZyeg9JclVAigAaB9w84KT
3IlxkqiQ0A1R79O0EFLAS5wgV1ouGrd881jfZH6L8McKrjU6cVUecGb500KOotiktqz3yHwg
1ZxLLRzy9ieQrUeNXk</vt:lpwstr>
  </property>
  <property fmtid="{D5CDD505-2E9C-101B-9397-08002B2CF9AE}" pid="9" name="_2015_ms_pID_7253431">
    <vt:lpwstr>QJcPMyAxLI6LVKm5+Zsy9ehPs6M/KR6PjdpTwQ7YdsfuHGYcsLzn7a
d1GlVb1RmpSSx1ISlgq1S3nP0qkt97+SL5OkahbwErWLexlpo/xD3nPtE44YFGqpjd93jDNa
WFBZsZlkF+Psy2k6mElOiuGTc6HbWvAHjxzbe7XBoCiyywmnEUGsWXzElmlhGFaGvHmWsMQ+
IxLsb2gIfXWPRn6a1Q5P+EMWvvo0mjdL7omy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1606143330</vt:lpwstr>
  </property>
</Properties>
</file>